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xls" ContentType="application/vnd.ms-exce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0"/>
  </p:notesMasterIdLst>
  <p:handoutMasterIdLst>
    <p:handoutMasterId r:id="rId221"/>
  </p:handoutMasterIdLst>
  <p:sldIdLst>
    <p:sldId id="257" r:id="rId2"/>
    <p:sldId id="259" r:id="rId3"/>
    <p:sldId id="320" r:id="rId4"/>
    <p:sldId id="454" r:id="rId5"/>
    <p:sldId id="579" r:id="rId6"/>
    <p:sldId id="396" r:id="rId7"/>
    <p:sldId id="398" r:id="rId8"/>
    <p:sldId id="399" r:id="rId9"/>
    <p:sldId id="400" r:id="rId10"/>
    <p:sldId id="401" r:id="rId11"/>
    <p:sldId id="402" r:id="rId12"/>
    <p:sldId id="403" r:id="rId13"/>
    <p:sldId id="548" r:id="rId14"/>
    <p:sldId id="791" r:id="rId15"/>
    <p:sldId id="792" r:id="rId16"/>
    <p:sldId id="404" r:id="rId17"/>
    <p:sldId id="405" r:id="rId18"/>
    <p:sldId id="406" r:id="rId19"/>
    <p:sldId id="479" r:id="rId20"/>
    <p:sldId id="410" r:id="rId21"/>
    <p:sldId id="261" r:id="rId22"/>
    <p:sldId id="562" r:id="rId23"/>
    <p:sldId id="563" r:id="rId24"/>
    <p:sldId id="564" r:id="rId25"/>
    <p:sldId id="568" r:id="rId26"/>
    <p:sldId id="580" r:id="rId27"/>
    <p:sldId id="565" r:id="rId28"/>
    <p:sldId id="566" r:id="rId29"/>
    <p:sldId id="567" r:id="rId30"/>
    <p:sldId id="569" r:id="rId31"/>
    <p:sldId id="570" r:id="rId32"/>
    <p:sldId id="571" r:id="rId33"/>
    <p:sldId id="572" r:id="rId34"/>
    <p:sldId id="573" r:id="rId35"/>
    <p:sldId id="267" r:id="rId36"/>
    <p:sldId id="411" r:id="rId37"/>
    <p:sldId id="268" r:id="rId38"/>
    <p:sldId id="423" r:id="rId39"/>
    <p:sldId id="487" r:id="rId40"/>
    <p:sldId id="488" r:id="rId41"/>
    <p:sldId id="489" r:id="rId42"/>
    <p:sldId id="490" r:id="rId43"/>
    <p:sldId id="265" r:id="rId44"/>
    <p:sldId id="431" r:id="rId45"/>
    <p:sldId id="574" r:id="rId46"/>
    <p:sldId id="575" r:id="rId47"/>
    <p:sldId id="420" r:id="rId48"/>
    <p:sldId id="421" r:id="rId49"/>
    <p:sldId id="417" r:id="rId50"/>
    <p:sldId id="412" r:id="rId51"/>
    <p:sldId id="581" r:id="rId52"/>
    <p:sldId id="582" r:id="rId53"/>
    <p:sldId id="429" r:id="rId54"/>
    <p:sldId id="585" r:id="rId55"/>
    <p:sldId id="576" r:id="rId56"/>
    <p:sldId id="577" r:id="rId57"/>
    <p:sldId id="578" r:id="rId58"/>
    <p:sldId id="587" r:id="rId59"/>
    <p:sldId id="586" r:id="rId60"/>
    <p:sldId id="266" r:id="rId61"/>
    <p:sldId id="382" r:id="rId62"/>
    <p:sldId id="441" r:id="rId63"/>
    <p:sldId id="263" r:id="rId64"/>
    <p:sldId id="383" r:id="rId65"/>
    <p:sldId id="669" r:id="rId66"/>
    <p:sldId id="447" r:id="rId67"/>
    <p:sldId id="588" r:id="rId68"/>
    <p:sldId id="589" r:id="rId69"/>
    <p:sldId id="600" r:id="rId70"/>
    <p:sldId id="601" r:id="rId71"/>
    <p:sldId id="602" r:id="rId72"/>
    <p:sldId id="446" r:id="rId73"/>
    <p:sldId id="603" r:id="rId74"/>
    <p:sldId id="591" r:id="rId75"/>
    <p:sldId id="607" r:id="rId76"/>
    <p:sldId id="604" r:id="rId77"/>
    <p:sldId id="501" r:id="rId78"/>
    <p:sldId id="657" r:id="rId79"/>
    <p:sldId id="660" r:id="rId80"/>
    <p:sldId id="661" r:id="rId81"/>
    <p:sldId id="664" r:id="rId82"/>
    <p:sldId id="665" r:id="rId83"/>
    <p:sldId id="668" r:id="rId84"/>
    <p:sldId id="670" r:id="rId85"/>
    <p:sldId id="702" r:id="rId86"/>
    <p:sldId id="704" r:id="rId87"/>
    <p:sldId id="703" r:id="rId88"/>
    <p:sldId id="709" r:id="rId89"/>
    <p:sldId id="710" r:id="rId90"/>
    <p:sldId id="711" r:id="rId91"/>
    <p:sldId id="712" r:id="rId92"/>
    <p:sldId id="713" r:id="rId93"/>
    <p:sldId id="714" r:id="rId94"/>
    <p:sldId id="671" r:id="rId95"/>
    <p:sldId id="675" r:id="rId96"/>
    <p:sldId id="676" r:id="rId97"/>
    <p:sldId id="677" r:id="rId98"/>
    <p:sldId id="678" r:id="rId99"/>
    <p:sldId id="679" r:id="rId100"/>
    <p:sldId id="680" r:id="rId101"/>
    <p:sldId id="681" r:id="rId102"/>
    <p:sldId id="682" r:id="rId103"/>
    <p:sldId id="683" r:id="rId104"/>
    <p:sldId id="684" r:id="rId105"/>
    <p:sldId id="685" r:id="rId106"/>
    <p:sldId id="686" r:id="rId107"/>
    <p:sldId id="687" r:id="rId108"/>
    <p:sldId id="688" r:id="rId109"/>
    <p:sldId id="689" r:id="rId110"/>
    <p:sldId id="690" r:id="rId111"/>
    <p:sldId id="691" r:id="rId112"/>
    <p:sldId id="692" r:id="rId113"/>
    <p:sldId id="693" r:id="rId114"/>
    <p:sldId id="672" r:id="rId115"/>
    <p:sldId id="715" r:id="rId116"/>
    <p:sldId id="768" r:id="rId117"/>
    <p:sldId id="769" r:id="rId118"/>
    <p:sldId id="770" r:id="rId119"/>
    <p:sldId id="771" r:id="rId120"/>
    <p:sldId id="772" r:id="rId121"/>
    <p:sldId id="794" r:id="rId122"/>
    <p:sldId id="795" r:id="rId123"/>
    <p:sldId id="719" r:id="rId124"/>
    <p:sldId id="773" r:id="rId125"/>
    <p:sldId id="742" r:id="rId126"/>
    <p:sldId id="743" r:id="rId127"/>
    <p:sldId id="744" r:id="rId128"/>
    <p:sldId id="793" r:id="rId129"/>
    <p:sldId id="767" r:id="rId130"/>
    <p:sldId id="444" r:id="rId131"/>
    <p:sldId id="457" r:id="rId132"/>
    <p:sldId id="722" r:id="rId133"/>
    <p:sldId id="724" r:id="rId134"/>
    <p:sldId id="725" r:id="rId135"/>
    <p:sldId id="726" r:id="rId136"/>
    <p:sldId id="727" r:id="rId137"/>
    <p:sldId id="728" r:id="rId138"/>
    <p:sldId id="738" r:id="rId139"/>
    <p:sldId id="739" r:id="rId140"/>
    <p:sldId id="740" r:id="rId141"/>
    <p:sldId id="746" r:id="rId142"/>
    <p:sldId id="748" r:id="rId143"/>
    <p:sldId id="747" r:id="rId144"/>
    <p:sldId id="749" r:id="rId145"/>
    <p:sldId id="750" r:id="rId146"/>
    <p:sldId id="751" r:id="rId147"/>
    <p:sldId id="752" r:id="rId148"/>
    <p:sldId id="753" r:id="rId149"/>
    <p:sldId id="730" r:id="rId150"/>
    <p:sldId id="731" r:id="rId151"/>
    <p:sldId id="732" r:id="rId152"/>
    <p:sldId id="733" r:id="rId153"/>
    <p:sldId id="734" r:id="rId154"/>
    <p:sldId id="735" r:id="rId155"/>
    <p:sldId id="736" r:id="rId156"/>
    <p:sldId id="755" r:id="rId157"/>
    <p:sldId id="756" r:id="rId158"/>
    <p:sldId id="757" r:id="rId159"/>
    <p:sldId id="758" r:id="rId160"/>
    <p:sldId id="759" r:id="rId161"/>
    <p:sldId id="673" r:id="rId162"/>
    <p:sldId id="381" r:id="rId163"/>
    <p:sldId id="449" r:id="rId164"/>
    <p:sldId id="718" r:id="rId165"/>
    <p:sldId id="796" r:id="rId166"/>
    <p:sldId id="785" r:id="rId167"/>
    <p:sldId id="452" r:id="rId168"/>
    <p:sldId id="475" r:id="rId169"/>
    <p:sldId id="774" r:id="rId170"/>
    <p:sldId id="775" r:id="rId171"/>
    <p:sldId id="776" r:id="rId172"/>
    <p:sldId id="777" r:id="rId173"/>
    <p:sldId id="778" r:id="rId174"/>
    <p:sldId id="779" r:id="rId175"/>
    <p:sldId id="780" r:id="rId176"/>
    <p:sldId id="781" r:id="rId177"/>
    <p:sldId id="782" r:id="rId178"/>
    <p:sldId id="783" r:id="rId179"/>
    <p:sldId id="784" r:id="rId180"/>
    <p:sldId id="786" r:id="rId181"/>
    <p:sldId id="618" r:id="rId182"/>
    <p:sldId id="619" r:id="rId183"/>
    <p:sldId id="620" r:id="rId184"/>
    <p:sldId id="621" r:id="rId185"/>
    <p:sldId id="622" r:id="rId186"/>
    <p:sldId id="623" r:id="rId187"/>
    <p:sldId id="507" r:id="rId188"/>
    <p:sldId id="766" r:id="rId189"/>
    <p:sldId id="550" r:id="rId190"/>
    <p:sldId id="551" r:id="rId191"/>
    <p:sldId id="552" r:id="rId192"/>
    <p:sldId id="553" r:id="rId193"/>
    <p:sldId id="554" r:id="rId194"/>
    <p:sldId id="555" r:id="rId195"/>
    <p:sldId id="556" r:id="rId196"/>
    <p:sldId id="557" r:id="rId197"/>
    <p:sldId id="558" r:id="rId198"/>
    <p:sldId id="559" r:id="rId199"/>
    <p:sldId id="560" r:id="rId200"/>
    <p:sldId id="561" r:id="rId201"/>
    <p:sldId id="765" r:id="rId202"/>
    <p:sldId id="512" r:id="rId203"/>
    <p:sldId id="545" r:id="rId204"/>
    <p:sldId id="513" r:id="rId205"/>
    <p:sldId id="508" r:id="rId206"/>
    <p:sldId id="514" r:id="rId207"/>
    <p:sldId id="510" r:id="rId208"/>
    <p:sldId id="511" r:id="rId209"/>
    <p:sldId id="546" r:id="rId210"/>
    <p:sldId id="539" r:id="rId211"/>
    <p:sldId id="540" r:id="rId212"/>
    <p:sldId id="541" r:id="rId213"/>
    <p:sldId id="542" r:id="rId214"/>
    <p:sldId id="543" r:id="rId215"/>
    <p:sldId id="544" r:id="rId216"/>
    <p:sldId id="764" r:id="rId217"/>
    <p:sldId id="761" r:id="rId218"/>
    <p:sldId id="763" r:id="rId21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CC"/>
    <a:srgbClr val="DBF9A5"/>
    <a:srgbClr val="CFCFC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20" d="100"/>
          <a:sy n="120" d="100"/>
        </p:scale>
        <p:origin x="-96" y="-17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906"/>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18.emf"/><Relationship Id="rId4" Type="http://schemas.openxmlformats.org/officeDocument/2006/relationships/image" Target="../media/image12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image" Target="../media/image10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 Id="rId4" Type="http://schemas.openxmlformats.org/officeDocument/2006/relationships/image" Target="../media/image109.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image" Target="../media/image110.emf"/><Relationship Id="rId4" Type="http://schemas.openxmlformats.org/officeDocument/2006/relationships/image" Target="../media/image11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image" Target="../media/image114.emf"/><Relationship Id="rId4" Type="http://schemas.openxmlformats.org/officeDocument/2006/relationships/image" Target="../media/image1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endParaRPr lang="en-US"/>
          </a:p>
        </p:txBody>
      </p:sp>
      <p:sp>
        <p:nvSpPr>
          <p:cNvPr id="15360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p>
        </p:txBody>
      </p:sp>
      <p:sp>
        <p:nvSpPr>
          <p:cNvPr id="15360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endParaRPr lang="en-US"/>
          </a:p>
        </p:txBody>
      </p:sp>
      <p:sp>
        <p:nvSpPr>
          <p:cNvPr id="15360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fld id="{833029EE-F630-4A2F-B592-E6A12B3B1B19}"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endParaRPr lang="en-US"/>
          </a:p>
        </p:txBody>
      </p:sp>
      <p:sp>
        <p:nvSpPr>
          <p:cNvPr id="40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endParaRPr lang="en-US"/>
          </a:p>
        </p:txBody>
      </p:sp>
      <p:sp>
        <p:nvSpPr>
          <p:cNvPr id="4100" name="Rectangle 4"/>
          <p:cNvSpPr>
            <a:spLocks noRo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endParaRPr lang="en-US"/>
          </a:p>
        </p:txBody>
      </p:sp>
      <p:sp>
        <p:nvSpPr>
          <p:cNvPr id="4103"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fld id="{49BF7AC8-7EC6-456F-B7C1-417F7A91144E}"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57331E-C836-4068-83AB-DA9BD2FC19D6}" type="slidenum">
              <a:rPr lang="en-US"/>
              <a:pPr/>
              <a:t>1</a:t>
            </a:fld>
            <a:endParaRPr lang="en-US"/>
          </a:p>
        </p:txBody>
      </p:sp>
      <p:sp>
        <p:nvSpPr>
          <p:cNvPr id="5122" name="Rectangle 2"/>
          <p:cNvSpPr>
            <a:spLocks noRot="1" noChangeArrowheads="1" noTextEdit="1"/>
          </p:cNvSpPr>
          <p:nvPr>
            <p:ph type="sldImg"/>
          </p:nvPr>
        </p:nvSpPr>
        <p:spPr>
          <a:xfrm>
            <a:off x="1182688" y="696913"/>
            <a:ext cx="4648200" cy="3486150"/>
          </a:xfrm>
          <a:ln/>
        </p:spPr>
      </p:sp>
      <p:sp>
        <p:nvSpPr>
          <p:cNvPr id="5123" name="Rectangle 3"/>
          <p:cNvSpPr>
            <a:spLocks noGrp="1" noChangeArrowheads="1"/>
          </p:cNvSpPr>
          <p:nvPr>
            <p:ph type="body" idx="1"/>
          </p:nvPr>
        </p:nvSpPr>
        <p:spPr>
          <a:xfrm>
            <a:off x="935038" y="4416425"/>
            <a:ext cx="5140325" cy="4183063"/>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8A3B1C-4325-4B5D-9982-EE5B0220C799}" type="slidenum">
              <a:rPr lang="en-US"/>
              <a:pPr/>
              <a:t>17</a:t>
            </a:fld>
            <a:endParaRPr lang="en-US"/>
          </a:p>
        </p:txBody>
      </p:sp>
      <p:sp>
        <p:nvSpPr>
          <p:cNvPr id="276482" name="Rectangle 2"/>
          <p:cNvSpPr>
            <a:spLocks noRot="1" noChangeArrowheads="1" noTextEdit="1"/>
          </p:cNvSpPr>
          <p:nvPr>
            <p:ph type="sldImg"/>
          </p:nvPr>
        </p:nvSpPr>
        <p:spPr>
          <a:xfrm>
            <a:off x="1184275" y="698500"/>
            <a:ext cx="4646613" cy="3484563"/>
          </a:xfrm>
          <a:ln/>
        </p:spPr>
      </p:sp>
      <p:sp>
        <p:nvSpPr>
          <p:cNvPr id="276483"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834A0B-06D6-4350-915D-D0946ED7254C}" type="slidenum">
              <a:rPr lang="en-US"/>
              <a:pPr/>
              <a:t>214</a:t>
            </a:fld>
            <a:endParaRPr lang="en-US"/>
          </a:p>
        </p:txBody>
      </p:sp>
      <p:sp>
        <p:nvSpPr>
          <p:cNvPr id="551938" name="Rectangle 2"/>
          <p:cNvSpPr>
            <a:spLocks noRot="1" noChangeArrowheads="1" noTextEdit="1"/>
          </p:cNvSpPr>
          <p:nvPr>
            <p:ph type="sldImg"/>
          </p:nvPr>
        </p:nvSpPr>
        <p:spPr>
          <a:xfrm>
            <a:off x="1182688" y="696913"/>
            <a:ext cx="4648200" cy="3486150"/>
          </a:xfrm>
          <a:ln/>
        </p:spPr>
      </p:sp>
      <p:sp>
        <p:nvSpPr>
          <p:cNvPr id="551939" name="Rectangle 3"/>
          <p:cNvSpPr>
            <a:spLocks noGrp="1" noChangeArrowheads="1"/>
          </p:cNvSpPr>
          <p:nvPr>
            <p:ph type="body" idx="1"/>
          </p:nvPr>
        </p:nvSpPr>
        <p:spPr>
          <a:xfrm>
            <a:off x="935038" y="4416425"/>
            <a:ext cx="5140325" cy="4183063"/>
          </a:xfrm>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DA1D92-69EC-40BC-B538-999FB6529436}" type="slidenum">
              <a:rPr lang="en-US"/>
              <a:pPr/>
              <a:t>217</a:t>
            </a:fld>
            <a:endParaRPr lang="en-US"/>
          </a:p>
        </p:txBody>
      </p:sp>
      <p:sp>
        <p:nvSpPr>
          <p:cNvPr id="866306" name="Rectangle 2"/>
          <p:cNvSpPr>
            <a:spLocks noRot="1" noChangeArrowheads="1" noTextEdit="1"/>
          </p:cNvSpPr>
          <p:nvPr>
            <p:ph type="sldImg"/>
          </p:nvPr>
        </p:nvSpPr>
        <p:spPr>
          <a:ln/>
        </p:spPr>
      </p:sp>
      <p:sp>
        <p:nvSpPr>
          <p:cNvPr id="86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2555D2-FAEB-41CF-A7AF-AACE7F0AAADD}" type="slidenum">
              <a:rPr lang="en-US"/>
              <a:pPr/>
              <a:t>218</a:t>
            </a:fld>
            <a:endParaRPr lang="en-US"/>
          </a:p>
        </p:txBody>
      </p:sp>
      <p:sp>
        <p:nvSpPr>
          <p:cNvPr id="870402" name="Rectangle 2"/>
          <p:cNvSpPr>
            <a:spLocks noRot="1" noChangeArrowheads="1" noTextEdit="1"/>
          </p:cNvSpPr>
          <p:nvPr>
            <p:ph type="sldImg"/>
          </p:nvPr>
        </p:nvSpPr>
        <p:spPr>
          <a:ln/>
        </p:spPr>
      </p:sp>
      <p:sp>
        <p:nvSpPr>
          <p:cNvPr id="870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AFCCA-B3F2-401A-9C17-995248CC8EC2}" type="slidenum">
              <a:rPr lang="en-US"/>
              <a:pPr/>
              <a:t>18</a:t>
            </a:fld>
            <a:endParaRPr lang="en-US"/>
          </a:p>
        </p:txBody>
      </p:sp>
      <p:sp>
        <p:nvSpPr>
          <p:cNvPr id="278530" name="Rectangle 2"/>
          <p:cNvSpPr>
            <a:spLocks noRo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FC4BF3-A914-4EA3-BD20-CD2BAD47C886}" type="slidenum">
              <a:rPr lang="en-US"/>
              <a:pPr/>
              <a:t>19</a:t>
            </a:fld>
            <a:endParaRPr lang="en-US"/>
          </a:p>
        </p:txBody>
      </p:sp>
      <p:sp>
        <p:nvSpPr>
          <p:cNvPr id="417794" name="Rectangle 2"/>
          <p:cNvSpPr>
            <a:spLocks noRot="1" noChangeArrowheads="1" noTextEdit="1"/>
          </p:cNvSpPr>
          <p:nvPr>
            <p:ph type="sldImg"/>
          </p:nvPr>
        </p:nvSpPr>
        <p:spPr>
          <a:xfrm>
            <a:off x="1184275" y="698500"/>
            <a:ext cx="4646613" cy="3484563"/>
          </a:xfrm>
          <a:ln/>
        </p:spPr>
      </p:sp>
      <p:sp>
        <p:nvSpPr>
          <p:cNvPr id="417795" name="Rectangle 3"/>
          <p:cNvSpPr>
            <a:spLocks noGrp="1" noChangeArrowheads="1"/>
          </p:cNvSpPr>
          <p:nvPr>
            <p:ph type="body" idx="1"/>
          </p:nvPr>
        </p:nvSpPr>
        <p:spPr>
          <a:xfrm>
            <a:off x="701675" y="4416425"/>
            <a:ext cx="5607050" cy="4181475"/>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86849F-0E56-4D8C-854C-51D0B83DBA4C}" type="slidenum">
              <a:rPr lang="en-US"/>
              <a:pPr/>
              <a:t>20</a:t>
            </a:fld>
            <a:endParaRPr lang="en-US"/>
          </a:p>
        </p:txBody>
      </p:sp>
      <p:sp>
        <p:nvSpPr>
          <p:cNvPr id="286722" name="Rectangle 2"/>
          <p:cNvSpPr>
            <a:spLocks noRot="1" noChangeArrowheads="1" noTextEdit="1"/>
          </p:cNvSpPr>
          <p:nvPr>
            <p:ph type="sldImg"/>
          </p:nvPr>
        </p:nvSpPr>
        <p:spPr>
          <a:xfrm>
            <a:off x="1184275" y="698500"/>
            <a:ext cx="4646613" cy="3484563"/>
          </a:xfrm>
          <a:ln/>
        </p:spPr>
      </p:sp>
      <p:sp>
        <p:nvSpPr>
          <p:cNvPr id="286723"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1FC6AA-6335-4C40-99C5-2430FB575845}" type="slidenum">
              <a:rPr lang="en-US"/>
              <a:pPr/>
              <a:t>21</a:t>
            </a:fld>
            <a:endParaRPr lang="en-US"/>
          </a:p>
        </p:txBody>
      </p:sp>
      <p:sp>
        <p:nvSpPr>
          <p:cNvPr id="12290" name="Rectangle 2"/>
          <p:cNvSpPr>
            <a:spLocks noRot="1" noChangeArrowheads="1" noTextEdit="1"/>
          </p:cNvSpPr>
          <p:nvPr>
            <p:ph type="sldImg"/>
          </p:nvPr>
        </p:nvSpPr>
        <p:spPr>
          <a:xfrm>
            <a:off x="1182688" y="696913"/>
            <a:ext cx="4648200" cy="3486150"/>
          </a:xfrm>
          <a:ln/>
        </p:spPr>
      </p:sp>
      <p:sp>
        <p:nvSpPr>
          <p:cNvPr id="12291" name="Rectangle 3"/>
          <p:cNvSpPr>
            <a:spLocks noGrp="1" noChangeArrowheads="1"/>
          </p:cNvSpPr>
          <p:nvPr>
            <p:ph type="body" idx="1"/>
          </p:nvPr>
        </p:nvSpPr>
        <p:spPr>
          <a:xfrm>
            <a:off x="935038" y="4416425"/>
            <a:ext cx="5140325" cy="4183063"/>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8B683D-D944-4955-AAE2-5938A6286D4D}" type="slidenum">
              <a:rPr lang="en-US"/>
              <a:pPr/>
              <a:t>22</a:t>
            </a:fld>
            <a:endParaRPr lang="en-US"/>
          </a:p>
        </p:txBody>
      </p:sp>
      <p:sp>
        <p:nvSpPr>
          <p:cNvPr id="576514" name="Rectangle 2"/>
          <p:cNvSpPr>
            <a:spLocks noRot="1" noChangeArrowheads="1" noTextEdit="1"/>
          </p:cNvSpPr>
          <p:nvPr>
            <p:ph type="sldImg"/>
          </p:nvPr>
        </p:nvSpPr>
        <p:spPr>
          <a:xfrm>
            <a:off x="1184275" y="698500"/>
            <a:ext cx="4646613" cy="3484563"/>
          </a:xfrm>
          <a:ln/>
        </p:spPr>
      </p:sp>
      <p:sp>
        <p:nvSpPr>
          <p:cNvPr id="576515"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3379B6-AEB1-4C91-829E-F0908C604C27}" type="slidenum">
              <a:rPr lang="en-US"/>
              <a:pPr/>
              <a:t>23</a:t>
            </a:fld>
            <a:endParaRPr lang="en-US"/>
          </a:p>
        </p:txBody>
      </p:sp>
      <p:sp>
        <p:nvSpPr>
          <p:cNvPr id="578562" name="Rectangle 2"/>
          <p:cNvSpPr>
            <a:spLocks noRot="1" noChangeArrowheads="1" noTextEdit="1"/>
          </p:cNvSpPr>
          <p:nvPr>
            <p:ph type="sldImg"/>
          </p:nvPr>
        </p:nvSpPr>
        <p:spPr>
          <a:xfrm>
            <a:off x="1184275" y="698500"/>
            <a:ext cx="4646613" cy="3484563"/>
          </a:xfrm>
          <a:ln/>
        </p:spPr>
      </p:sp>
      <p:sp>
        <p:nvSpPr>
          <p:cNvPr id="578563"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1A36E9-CFCA-435A-89A5-F76BD67CE865}" type="slidenum">
              <a:rPr lang="en-US"/>
              <a:pPr/>
              <a:t>24</a:t>
            </a:fld>
            <a:endParaRPr lang="en-US"/>
          </a:p>
        </p:txBody>
      </p:sp>
      <p:sp>
        <p:nvSpPr>
          <p:cNvPr id="580610" name="Rectangle 2"/>
          <p:cNvSpPr>
            <a:spLocks noRot="1" noChangeArrowheads="1" noTextEdit="1"/>
          </p:cNvSpPr>
          <p:nvPr>
            <p:ph type="sldImg"/>
          </p:nvPr>
        </p:nvSpPr>
        <p:spPr>
          <a:xfrm>
            <a:off x="1184275" y="698500"/>
            <a:ext cx="4646613" cy="3484563"/>
          </a:xfrm>
          <a:ln/>
        </p:spPr>
      </p:sp>
      <p:sp>
        <p:nvSpPr>
          <p:cNvPr id="580611"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B0054F-574C-41C0-A20F-96C45CF01BD2}" type="slidenum">
              <a:rPr lang="en-US"/>
              <a:pPr/>
              <a:t>25</a:t>
            </a:fld>
            <a:endParaRPr lang="en-US"/>
          </a:p>
        </p:txBody>
      </p:sp>
      <p:sp>
        <p:nvSpPr>
          <p:cNvPr id="590850" name="Rectangle 2"/>
          <p:cNvSpPr>
            <a:spLocks noRot="1" noChangeArrowheads="1" noTextEdit="1"/>
          </p:cNvSpPr>
          <p:nvPr>
            <p:ph type="sldImg"/>
          </p:nvPr>
        </p:nvSpPr>
        <p:spPr>
          <a:xfrm>
            <a:off x="1184275" y="698500"/>
            <a:ext cx="4646613" cy="3484563"/>
          </a:xfrm>
          <a:ln/>
        </p:spPr>
      </p:sp>
      <p:sp>
        <p:nvSpPr>
          <p:cNvPr id="590851"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442388-6A17-4247-BC60-861AD96DB694}" type="slidenum">
              <a:rPr lang="en-US"/>
              <a:pPr/>
              <a:t>27</a:t>
            </a:fld>
            <a:endParaRPr lang="en-US"/>
          </a:p>
        </p:txBody>
      </p:sp>
      <p:sp>
        <p:nvSpPr>
          <p:cNvPr id="582658" name="Rectangle 2"/>
          <p:cNvSpPr>
            <a:spLocks noRot="1" noChangeArrowheads="1" noTextEdit="1"/>
          </p:cNvSpPr>
          <p:nvPr>
            <p:ph type="sldImg"/>
          </p:nvPr>
        </p:nvSpPr>
        <p:spPr>
          <a:xfrm>
            <a:off x="1184275" y="698500"/>
            <a:ext cx="4646613" cy="3484563"/>
          </a:xfrm>
          <a:ln/>
        </p:spPr>
      </p:sp>
      <p:sp>
        <p:nvSpPr>
          <p:cNvPr id="582659"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27374-C95F-4E0E-9E75-E879DB43AAD9}" type="slidenum">
              <a:rPr lang="en-US"/>
              <a:pPr/>
              <a:t>3</a:t>
            </a:fld>
            <a:endParaRPr lang="en-US"/>
          </a:p>
        </p:txBody>
      </p:sp>
      <p:sp>
        <p:nvSpPr>
          <p:cNvPr id="128002" name="Rectangle 2"/>
          <p:cNvSpPr>
            <a:spLocks noRot="1" noChangeArrowheads="1" noTextEdit="1"/>
          </p:cNvSpPr>
          <p:nvPr>
            <p:ph type="sldImg"/>
          </p:nvPr>
        </p:nvSpPr>
        <p:spPr>
          <a:ln/>
        </p:spPr>
      </p:sp>
      <p:sp>
        <p:nvSpPr>
          <p:cNvPr id="128003" name="Rectangle 3"/>
          <p:cNvSpPr>
            <a:spLocks noGrp="1" noChangeArrowheads="1"/>
          </p:cNvSpPr>
          <p:nvPr>
            <p:ph type="body" idx="1"/>
          </p:nvPr>
        </p:nvSpPr>
        <p:spPr>
          <a:xfrm>
            <a:off x="701675" y="4416425"/>
            <a:ext cx="5608638" cy="4183063"/>
          </a:xfr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C396A8-68B0-4441-9143-F911A2079D51}" type="slidenum">
              <a:rPr lang="en-US"/>
              <a:pPr/>
              <a:t>28</a:t>
            </a:fld>
            <a:endParaRPr lang="en-US"/>
          </a:p>
        </p:txBody>
      </p:sp>
      <p:sp>
        <p:nvSpPr>
          <p:cNvPr id="584706" name="Rectangle 2"/>
          <p:cNvSpPr>
            <a:spLocks noRot="1" noChangeArrowheads="1" noTextEdit="1"/>
          </p:cNvSpPr>
          <p:nvPr>
            <p:ph type="sldImg"/>
          </p:nvPr>
        </p:nvSpPr>
        <p:spPr>
          <a:xfrm>
            <a:off x="1184275" y="698500"/>
            <a:ext cx="4646613" cy="3484563"/>
          </a:xfrm>
          <a:ln/>
        </p:spPr>
      </p:sp>
      <p:sp>
        <p:nvSpPr>
          <p:cNvPr id="584707"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CEA2CE-08A2-450F-A753-16215722EAF7}" type="slidenum">
              <a:rPr lang="en-US"/>
              <a:pPr/>
              <a:t>29</a:t>
            </a:fld>
            <a:endParaRPr lang="en-US"/>
          </a:p>
        </p:txBody>
      </p:sp>
      <p:sp>
        <p:nvSpPr>
          <p:cNvPr id="586754" name="Rectangle 2"/>
          <p:cNvSpPr>
            <a:spLocks noRot="1" noChangeArrowheads="1" noTextEdit="1"/>
          </p:cNvSpPr>
          <p:nvPr>
            <p:ph type="sldImg"/>
          </p:nvPr>
        </p:nvSpPr>
        <p:spPr>
          <a:xfrm>
            <a:off x="1184275" y="698500"/>
            <a:ext cx="4646613" cy="3484563"/>
          </a:xfrm>
          <a:ln/>
        </p:spPr>
      </p:sp>
      <p:sp>
        <p:nvSpPr>
          <p:cNvPr id="586755"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02094-6379-4832-A86B-FBA54CB2E121}" type="slidenum">
              <a:rPr lang="en-US"/>
              <a:pPr/>
              <a:t>30</a:t>
            </a:fld>
            <a:endParaRPr lang="en-US"/>
          </a:p>
        </p:txBody>
      </p:sp>
      <p:sp>
        <p:nvSpPr>
          <p:cNvPr id="594946" name="Rectangle 2"/>
          <p:cNvSpPr>
            <a:spLocks noRot="1" noChangeArrowheads="1" noTextEdit="1"/>
          </p:cNvSpPr>
          <p:nvPr>
            <p:ph type="sldImg"/>
          </p:nvPr>
        </p:nvSpPr>
        <p:spPr>
          <a:xfrm>
            <a:off x="1184275" y="698500"/>
            <a:ext cx="4646613" cy="3484563"/>
          </a:xfrm>
          <a:ln/>
        </p:spPr>
      </p:sp>
      <p:sp>
        <p:nvSpPr>
          <p:cNvPr id="594947"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3F6767-6358-476A-A58F-9DC28E7B35E4}" type="slidenum">
              <a:rPr lang="en-US"/>
              <a:pPr/>
              <a:t>31</a:t>
            </a:fld>
            <a:endParaRPr lang="en-US"/>
          </a:p>
        </p:txBody>
      </p:sp>
      <p:sp>
        <p:nvSpPr>
          <p:cNvPr id="596994" name="Rectangle 2"/>
          <p:cNvSpPr>
            <a:spLocks noRot="1" noChangeArrowheads="1" noTextEdit="1"/>
          </p:cNvSpPr>
          <p:nvPr>
            <p:ph type="sldImg"/>
          </p:nvPr>
        </p:nvSpPr>
        <p:spPr>
          <a:xfrm>
            <a:off x="1184275" y="698500"/>
            <a:ext cx="4646613" cy="3484563"/>
          </a:xfrm>
          <a:ln/>
        </p:spPr>
      </p:sp>
      <p:sp>
        <p:nvSpPr>
          <p:cNvPr id="596995"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353AD-0255-4982-A0DA-944B805506A7}" type="slidenum">
              <a:rPr lang="en-US"/>
              <a:pPr/>
              <a:t>32</a:t>
            </a:fld>
            <a:endParaRPr lang="en-US"/>
          </a:p>
        </p:txBody>
      </p:sp>
      <p:sp>
        <p:nvSpPr>
          <p:cNvPr id="599042" name="Rectangle 2"/>
          <p:cNvSpPr>
            <a:spLocks noRot="1" noChangeArrowheads="1" noTextEdit="1"/>
          </p:cNvSpPr>
          <p:nvPr>
            <p:ph type="sldImg"/>
          </p:nvPr>
        </p:nvSpPr>
        <p:spPr>
          <a:xfrm>
            <a:off x="1184275" y="698500"/>
            <a:ext cx="4646613" cy="3484563"/>
          </a:xfrm>
          <a:ln/>
        </p:spPr>
      </p:sp>
      <p:sp>
        <p:nvSpPr>
          <p:cNvPr id="599043"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C5EC0F-34D9-41F5-8E47-A5AFB7B2685C}" type="slidenum">
              <a:rPr lang="en-US"/>
              <a:pPr/>
              <a:t>33</a:t>
            </a:fld>
            <a:endParaRPr lang="en-US"/>
          </a:p>
        </p:txBody>
      </p:sp>
      <p:sp>
        <p:nvSpPr>
          <p:cNvPr id="601090" name="Rectangle 2"/>
          <p:cNvSpPr>
            <a:spLocks noRot="1" noChangeArrowheads="1" noTextEdit="1"/>
          </p:cNvSpPr>
          <p:nvPr>
            <p:ph type="sldImg"/>
          </p:nvPr>
        </p:nvSpPr>
        <p:spPr>
          <a:xfrm>
            <a:off x="1184275" y="698500"/>
            <a:ext cx="4646613" cy="3484563"/>
          </a:xfrm>
          <a:ln/>
        </p:spPr>
      </p:sp>
      <p:sp>
        <p:nvSpPr>
          <p:cNvPr id="601091"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62555-D368-4A7D-828A-B05E6CD1C8C9}" type="slidenum">
              <a:rPr lang="en-US"/>
              <a:pPr/>
              <a:t>34</a:t>
            </a:fld>
            <a:endParaRPr lang="en-US"/>
          </a:p>
        </p:txBody>
      </p:sp>
      <p:sp>
        <p:nvSpPr>
          <p:cNvPr id="603138" name="Rectangle 2"/>
          <p:cNvSpPr>
            <a:spLocks noRot="1" noChangeArrowheads="1" noTextEdit="1"/>
          </p:cNvSpPr>
          <p:nvPr>
            <p:ph type="sldImg"/>
          </p:nvPr>
        </p:nvSpPr>
        <p:spPr>
          <a:xfrm>
            <a:off x="1184275" y="698500"/>
            <a:ext cx="4646613" cy="3484563"/>
          </a:xfrm>
          <a:ln/>
        </p:spPr>
      </p:sp>
      <p:sp>
        <p:nvSpPr>
          <p:cNvPr id="603139"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C5802E-45E0-471A-8730-8E48962B9DD5}" type="slidenum">
              <a:rPr lang="en-US"/>
              <a:pPr/>
              <a:t>35</a:t>
            </a:fld>
            <a:endParaRPr lang="en-US"/>
          </a:p>
        </p:txBody>
      </p:sp>
      <p:sp>
        <p:nvSpPr>
          <p:cNvPr id="24578" name="Rectangle 2"/>
          <p:cNvSpPr>
            <a:spLocks noRot="1" noChangeArrowheads="1" noTextEdit="1"/>
          </p:cNvSpPr>
          <p:nvPr>
            <p:ph type="sldImg"/>
          </p:nvPr>
        </p:nvSpPr>
        <p:spPr>
          <a:xfrm>
            <a:off x="1182688" y="696913"/>
            <a:ext cx="4648200" cy="3486150"/>
          </a:xfrm>
          <a:ln/>
        </p:spPr>
      </p:sp>
      <p:sp>
        <p:nvSpPr>
          <p:cNvPr id="24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2E20AF-0AE9-469D-A799-4DCBCD94E75B}" type="slidenum">
              <a:rPr lang="en-US"/>
              <a:pPr/>
              <a:t>37</a:t>
            </a:fld>
            <a:endParaRPr lang="en-US"/>
          </a:p>
        </p:txBody>
      </p:sp>
      <p:sp>
        <p:nvSpPr>
          <p:cNvPr id="26626" name="Rectangle 2"/>
          <p:cNvSpPr>
            <a:spLocks noRot="1" noChangeArrowheads="1" noTextEdit="1"/>
          </p:cNvSpPr>
          <p:nvPr>
            <p:ph type="sldImg"/>
          </p:nvPr>
        </p:nvSpPr>
        <p:spPr>
          <a:xfrm>
            <a:off x="1182688" y="696913"/>
            <a:ext cx="4648200" cy="3486150"/>
          </a:xfrm>
          <a:ln/>
        </p:spPr>
      </p:sp>
      <p:sp>
        <p:nvSpPr>
          <p:cNvPr id="2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B165B3-6DFF-45F3-82DF-00CFC9D5625F}" type="slidenum">
              <a:rPr lang="en-US"/>
              <a:pPr/>
              <a:t>43</a:t>
            </a:fld>
            <a:endParaRPr lang="en-US"/>
          </a:p>
        </p:txBody>
      </p:sp>
      <p:sp>
        <p:nvSpPr>
          <p:cNvPr id="20482" name="Rectangle 2"/>
          <p:cNvSpPr>
            <a:spLocks noRot="1" noChangeArrowheads="1" noTextEdit="1"/>
          </p:cNvSpPr>
          <p:nvPr>
            <p:ph type="sldImg"/>
          </p:nvPr>
        </p:nvSpPr>
        <p:spPr>
          <a:xfrm>
            <a:off x="1184275" y="698500"/>
            <a:ext cx="4646613" cy="3484563"/>
          </a:xfrm>
          <a:ln/>
        </p:spPr>
      </p:sp>
      <p:sp>
        <p:nvSpPr>
          <p:cNvPr id="20483"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644EEA-F78A-4ECE-A753-F7C0B3DD0687}" type="slidenum">
              <a:rPr lang="en-US"/>
              <a:pPr/>
              <a:t>4</a:t>
            </a:fld>
            <a:endParaRPr lang="en-US"/>
          </a:p>
        </p:txBody>
      </p:sp>
      <p:sp>
        <p:nvSpPr>
          <p:cNvPr id="370690" name="Rectangle 2"/>
          <p:cNvSpPr>
            <a:spLocks noRot="1" noChangeArrowheads="1" noTextEdit="1"/>
          </p:cNvSpPr>
          <p:nvPr>
            <p:ph type="sldImg"/>
          </p:nvPr>
        </p:nvSpPr>
        <p:spPr>
          <a:xfrm>
            <a:off x="1184275" y="698500"/>
            <a:ext cx="4646613" cy="3484563"/>
          </a:xfrm>
          <a:ln/>
        </p:spPr>
      </p:sp>
      <p:sp>
        <p:nvSpPr>
          <p:cNvPr id="370691" name="Rectangle 3"/>
          <p:cNvSpPr>
            <a:spLocks noGrp="1" noChangeArrowheads="1"/>
          </p:cNvSpPr>
          <p:nvPr>
            <p:ph type="body" idx="1"/>
          </p:nvPr>
        </p:nvSpPr>
        <p:spPr>
          <a:xfrm>
            <a:off x="701675" y="4416425"/>
            <a:ext cx="5607050" cy="4181475"/>
          </a:xfr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2BA68A-05EA-4E4B-A363-BF013650353C}" type="slidenum">
              <a:rPr lang="en-US"/>
              <a:pPr/>
              <a:t>44</a:t>
            </a:fld>
            <a:endParaRPr lang="en-US"/>
          </a:p>
        </p:txBody>
      </p:sp>
      <p:sp>
        <p:nvSpPr>
          <p:cNvPr id="323586" name="Rectangle 2"/>
          <p:cNvSpPr>
            <a:spLocks noRot="1" noChangeArrowheads="1" noTextEdit="1"/>
          </p:cNvSpPr>
          <p:nvPr>
            <p:ph type="sldImg"/>
          </p:nvPr>
        </p:nvSpPr>
        <p:spPr>
          <a:xfrm>
            <a:off x="1184275" y="698500"/>
            <a:ext cx="4646613" cy="3484563"/>
          </a:xfrm>
          <a:ln/>
        </p:spPr>
      </p:sp>
      <p:sp>
        <p:nvSpPr>
          <p:cNvPr id="323587"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2DEC75-07A1-475E-8913-626F6BDCF460}" type="slidenum">
              <a:rPr lang="en-US"/>
              <a:pPr/>
              <a:t>45</a:t>
            </a:fld>
            <a:endParaRPr lang="en-US"/>
          </a:p>
        </p:txBody>
      </p:sp>
      <p:sp>
        <p:nvSpPr>
          <p:cNvPr id="605186" name="Rectangle 2"/>
          <p:cNvSpPr>
            <a:spLocks noRot="1" noChangeArrowheads="1" noTextEdit="1"/>
          </p:cNvSpPr>
          <p:nvPr>
            <p:ph type="sldImg"/>
          </p:nvPr>
        </p:nvSpPr>
        <p:spPr>
          <a:xfrm>
            <a:off x="1184275" y="698500"/>
            <a:ext cx="4646613" cy="3484563"/>
          </a:xfrm>
          <a:ln/>
        </p:spPr>
      </p:sp>
      <p:sp>
        <p:nvSpPr>
          <p:cNvPr id="605187"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176825-68DA-4A24-BA78-FB21812EB427}" type="slidenum">
              <a:rPr lang="en-US"/>
              <a:pPr/>
              <a:t>46</a:t>
            </a:fld>
            <a:endParaRPr lang="en-US"/>
          </a:p>
        </p:txBody>
      </p:sp>
      <p:sp>
        <p:nvSpPr>
          <p:cNvPr id="607234" name="Rectangle 2"/>
          <p:cNvSpPr>
            <a:spLocks noRot="1" noChangeArrowheads="1" noTextEdit="1"/>
          </p:cNvSpPr>
          <p:nvPr>
            <p:ph type="sldImg"/>
          </p:nvPr>
        </p:nvSpPr>
        <p:spPr>
          <a:xfrm>
            <a:off x="1184275" y="698500"/>
            <a:ext cx="4646613" cy="3484563"/>
          </a:xfrm>
          <a:ln/>
        </p:spPr>
      </p:sp>
      <p:sp>
        <p:nvSpPr>
          <p:cNvPr id="607235"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8FEB50-0334-4009-86DF-C5804C24FB47}" type="slidenum">
              <a:rPr lang="en-US"/>
              <a:pPr/>
              <a:t>47</a:t>
            </a:fld>
            <a:endParaRPr lang="en-US"/>
          </a:p>
        </p:txBody>
      </p:sp>
      <p:sp>
        <p:nvSpPr>
          <p:cNvPr id="302082" name="Rectangle 2"/>
          <p:cNvSpPr>
            <a:spLocks noRot="1" noChangeArrowheads="1" noTextEdit="1"/>
          </p:cNvSpPr>
          <p:nvPr>
            <p:ph type="sldImg"/>
          </p:nvPr>
        </p:nvSpPr>
        <p:spPr>
          <a:xfrm>
            <a:off x="1184275" y="698500"/>
            <a:ext cx="4646613" cy="3484563"/>
          </a:xfrm>
          <a:ln/>
        </p:spPr>
      </p:sp>
      <p:sp>
        <p:nvSpPr>
          <p:cNvPr id="302083"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1C6ADA-AFA0-4168-BD25-065A07B2DF3F}" type="slidenum">
              <a:rPr lang="en-US"/>
              <a:pPr/>
              <a:t>48</a:t>
            </a:fld>
            <a:endParaRPr lang="en-US"/>
          </a:p>
        </p:txBody>
      </p:sp>
      <p:sp>
        <p:nvSpPr>
          <p:cNvPr id="304130" name="Rectangle 2"/>
          <p:cNvSpPr>
            <a:spLocks noRot="1" noChangeArrowheads="1" noTextEdit="1"/>
          </p:cNvSpPr>
          <p:nvPr>
            <p:ph type="sldImg"/>
          </p:nvPr>
        </p:nvSpPr>
        <p:spPr>
          <a:xfrm>
            <a:off x="1182688" y="696913"/>
            <a:ext cx="4648200" cy="3486150"/>
          </a:xfrm>
          <a:ln/>
        </p:spPr>
      </p:sp>
      <p:sp>
        <p:nvSpPr>
          <p:cNvPr id="304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799AEC-1D85-4615-A45C-320B13902B9C}" type="slidenum">
              <a:rPr lang="en-US"/>
              <a:pPr/>
              <a:t>50</a:t>
            </a:fld>
            <a:endParaRPr lang="en-US"/>
          </a:p>
        </p:txBody>
      </p:sp>
      <p:sp>
        <p:nvSpPr>
          <p:cNvPr id="289794" name="Rectangle 2"/>
          <p:cNvSpPr>
            <a:spLocks noRot="1" noChangeArrowheads="1" noTextEdit="1"/>
          </p:cNvSpPr>
          <p:nvPr>
            <p:ph type="sldImg"/>
          </p:nvPr>
        </p:nvSpPr>
        <p:spPr>
          <a:xfrm>
            <a:off x="1182688" y="696913"/>
            <a:ext cx="4646612" cy="3484562"/>
          </a:xfrm>
          <a:ln/>
        </p:spPr>
      </p:sp>
      <p:sp>
        <p:nvSpPr>
          <p:cNvPr id="289795" name="Rectangle 3"/>
          <p:cNvSpPr>
            <a:spLocks noGrp="1" noChangeArrowheads="1"/>
          </p:cNvSpPr>
          <p:nvPr>
            <p:ph type="body" idx="1"/>
          </p:nvPr>
        </p:nvSpPr>
        <p:spPr>
          <a:xfrm>
            <a:off x="936625" y="4416425"/>
            <a:ext cx="5137150" cy="4183063"/>
          </a:xfrm>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000E06-E0B0-4AA0-A9C8-88006643961D}" type="slidenum">
              <a:rPr lang="en-US"/>
              <a:pPr/>
              <a:t>51</a:t>
            </a:fld>
            <a:endParaRPr lang="en-US"/>
          </a:p>
        </p:txBody>
      </p:sp>
      <p:sp>
        <p:nvSpPr>
          <p:cNvPr id="617474" name="Rectangle 2"/>
          <p:cNvSpPr>
            <a:spLocks noRot="1" noChangeArrowheads="1" noTextEdit="1"/>
          </p:cNvSpPr>
          <p:nvPr>
            <p:ph type="sldImg"/>
          </p:nvPr>
        </p:nvSpPr>
        <p:spPr>
          <a:xfrm>
            <a:off x="1184275" y="698500"/>
            <a:ext cx="4646613" cy="3484563"/>
          </a:xfrm>
          <a:ln/>
        </p:spPr>
      </p:sp>
      <p:sp>
        <p:nvSpPr>
          <p:cNvPr id="617475"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019636-0DE7-49BF-815E-D02DA186C215}" type="slidenum">
              <a:rPr lang="en-US"/>
              <a:pPr/>
              <a:t>52</a:t>
            </a:fld>
            <a:endParaRPr lang="en-US"/>
          </a:p>
        </p:txBody>
      </p:sp>
      <p:sp>
        <p:nvSpPr>
          <p:cNvPr id="619522" name="Rectangle 2"/>
          <p:cNvSpPr>
            <a:spLocks noRot="1" noChangeArrowheads="1" noTextEdit="1"/>
          </p:cNvSpPr>
          <p:nvPr>
            <p:ph type="sldImg"/>
          </p:nvPr>
        </p:nvSpPr>
        <p:spPr>
          <a:xfrm>
            <a:off x="1184275" y="698500"/>
            <a:ext cx="4646613" cy="3484563"/>
          </a:xfrm>
          <a:ln/>
        </p:spPr>
      </p:sp>
      <p:sp>
        <p:nvSpPr>
          <p:cNvPr id="619523"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E6C63B-1C29-467C-9D5F-5531E18758E0}" type="slidenum">
              <a:rPr lang="en-US"/>
              <a:pPr/>
              <a:t>53</a:t>
            </a:fld>
            <a:endParaRPr lang="en-US"/>
          </a:p>
        </p:txBody>
      </p:sp>
      <p:sp>
        <p:nvSpPr>
          <p:cNvPr id="319490" name="Rectangle 2"/>
          <p:cNvSpPr>
            <a:spLocks noRot="1" noChangeArrowheads="1" noTextEdit="1"/>
          </p:cNvSpPr>
          <p:nvPr>
            <p:ph type="sldImg"/>
          </p:nvPr>
        </p:nvSpPr>
        <p:spPr>
          <a:xfrm>
            <a:off x="1184275" y="698500"/>
            <a:ext cx="4646613" cy="3484563"/>
          </a:xfrm>
          <a:ln/>
        </p:spPr>
      </p:sp>
      <p:sp>
        <p:nvSpPr>
          <p:cNvPr id="319491"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E13631-E773-4FDF-9D1B-8355A645221A}" type="slidenum">
              <a:rPr lang="en-US"/>
              <a:pPr/>
              <a:t>54</a:t>
            </a:fld>
            <a:endParaRPr lang="en-US"/>
          </a:p>
        </p:txBody>
      </p:sp>
      <p:sp>
        <p:nvSpPr>
          <p:cNvPr id="625666" name="Rectangle 2"/>
          <p:cNvSpPr>
            <a:spLocks noRot="1" noChangeArrowheads="1" noTextEdit="1"/>
          </p:cNvSpPr>
          <p:nvPr>
            <p:ph type="sldImg"/>
          </p:nvPr>
        </p:nvSpPr>
        <p:spPr>
          <a:xfrm>
            <a:off x="1184275" y="698500"/>
            <a:ext cx="4646613" cy="3484563"/>
          </a:xfrm>
          <a:ln/>
        </p:spPr>
      </p:sp>
      <p:sp>
        <p:nvSpPr>
          <p:cNvPr id="625667"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0415A0-1D81-4B41-BB89-275AE44CED5C}" type="slidenum">
              <a:rPr lang="en-US"/>
              <a:pPr/>
              <a:t>5</a:t>
            </a:fld>
            <a:endParaRPr lang="en-US"/>
          </a:p>
        </p:txBody>
      </p:sp>
      <p:sp>
        <p:nvSpPr>
          <p:cNvPr id="614402" name="Rectangle 2"/>
          <p:cNvSpPr>
            <a:spLocks noRot="1" noChangeArrowheads="1" noTextEdit="1"/>
          </p:cNvSpPr>
          <p:nvPr>
            <p:ph type="sldImg"/>
          </p:nvPr>
        </p:nvSpPr>
        <p:spPr>
          <a:xfrm>
            <a:off x="1184275" y="698500"/>
            <a:ext cx="4646613" cy="3484563"/>
          </a:xfrm>
          <a:ln/>
        </p:spPr>
      </p:sp>
      <p:sp>
        <p:nvSpPr>
          <p:cNvPr id="614403"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36CB50-7A60-4757-92E7-36AFA65BB680}" type="slidenum">
              <a:rPr lang="en-US"/>
              <a:pPr/>
              <a:t>55</a:t>
            </a:fld>
            <a:endParaRPr lang="en-US"/>
          </a:p>
        </p:txBody>
      </p:sp>
      <p:sp>
        <p:nvSpPr>
          <p:cNvPr id="609282" name="Rectangle 2"/>
          <p:cNvSpPr>
            <a:spLocks noRot="1" noChangeArrowheads="1" noTextEdit="1"/>
          </p:cNvSpPr>
          <p:nvPr>
            <p:ph type="sldImg"/>
          </p:nvPr>
        </p:nvSpPr>
        <p:spPr>
          <a:xfrm>
            <a:off x="1182688" y="698500"/>
            <a:ext cx="4646612" cy="3484563"/>
          </a:xfrm>
          <a:ln/>
        </p:spPr>
      </p:sp>
      <p:sp>
        <p:nvSpPr>
          <p:cNvPr id="609283" name="Rectangle 3"/>
          <p:cNvSpPr>
            <a:spLocks noGrp="1" noChangeArrowheads="1"/>
          </p:cNvSpPr>
          <p:nvPr>
            <p:ph type="body" idx="1"/>
          </p:nvPr>
        </p:nvSpPr>
        <p:spPr>
          <a:xfrm>
            <a:off x="935038" y="4416425"/>
            <a:ext cx="5140325" cy="4181475"/>
          </a:xfrm>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B0EE71-4D5B-4243-AFA6-38A61DA2A068}" type="slidenum">
              <a:rPr lang="en-US"/>
              <a:pPr/>
              <a:t>56</a:t>
            </a:fld>
            <a:endParaRPr lang="en-US"/>
          </a:p>
        </p:txBody>
      </p:sp>
      <p:sp>
        <p:nvSpPr>
          <p:cNvPr id="611330" name="Rectangle 2"/>
          <p:cNvSpPr>
            <a:spLocks noRot="1" noChangeArrowheads="1" noTextEdit="1"/>
          </p:cNvSpPr>
          <p:nvPr>
            <p:ph type="sldImg"/>
          </p:nvPr>
        </p:nvSpPr>
        <p:spPr>
          <a:ln/>
        </p:spPr>
      </p:sp>
      <p:sp>
        <p:nvSpPr>
          <p:cNvPr id="611331" name="Rectangle 3"/>
          <p:cNvSpPr>
            <a:spLocks noGrp="1" noChangeArrowheads="1"/>
          </p:cNvSpPr>
          <p:nvPr>
            <p:ph type="body" idx="1"/>
          </p:nvPr>
        </p:nvSpPr>
        <p:spPr>
          <a:xfrm>
            <a:off x="935038" y="4416425"/>
            <a:ext cx="5140325" cy="4183063"/>
          </a:xfrm>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6D93D3-D32D-40E7-9567-05D11AD23EC8}" type="slidenum">
              <a:rPr lang="en-US"/>
              <a:pPr/>
              <a:t>59</a:t>
            </a:fld>
            <a:endParaRPr lang="en-US"/>
          </a:p>
        </p:txBody>
      </p:sp>
      <p:sp>
        <p:nvSpPr>
          <p:cNvPr id="627714" name="Rectangle 2"/>
          <p:cNvSpPr>
            <a:spLocks noRot="1" noChangeArrowheads="1" noTextEdit="1"/>
          </p:cNvSpPr>
          <p:nvPr>
            <p:ph type="sldImg"/>
          </p:nvPr>
        </p:nvSpPr>
        <p:spPr>
          <a:xfrm>
            <a:off x="1184275" y="698500"/>
            <a:ext cx="4646613" cy="3484563"/>
          </a:xfrm>
          <a:ln/>
        </p:spPr>
      </p:sp>
      <p:sp>
        <p:nvSpPr>
          <p:cNvPr id="627715"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9A5B50-789F-4385-A158-4867457799C3}" type="slidenum">
              <a:rPr lang="en-US"/>
              <a:pPr/>
              <a:t>60</a:t>
            </a:fld>
            <a:endParaRPr lang="en-US"/>
          </a:p>
        </p:txBody>
      </p:sp>
      <p:sp>
        <p:nvSpPr>
          <p:cNvPr id="22530" name="Rectangle 2"/>
          <p:cNvSpPr>
            <a:spLocks noRot="1" noChangeArrowheads="1" noTextEdit="1"/>
          </p:cNvSpPr>
          <p:nvPr>
            <p:ph type="sldImg"/>
          </p:nvPr>
        </p:nvSpPr>
        <p:spPr>
          <a:xfrm>
            <a:off x="1182688" y="696913"/>
            <a:ext cx="4648200" cy="3486150"/>
          </a:xfrm>
          <a:ln/>
        </p:spPr>
      </p:sp>
      <p:sp>
        <p:nvSpPr>
          <p:cNvPr id="22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00906B-9E0A-443A-9A3D-E29A6E4F37A1}" type="slidenum">
              <a:rPr lang="en-US"/>
              <a:pPr/>
              <a:t>61</a:t>
            </a:fld>
            <a:endParaRPr lang="en-US"/>
          </a:p>
        </p:txBody>
      </p:sp>
      <p:sp>
        <p:nvSpPr>
          <p:cNvPr id="235522" name="Rectangle 2"/>
          <p:cNvSpPr>
            <a:spLocks noRo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7751D-60EF-4C22-8DC7-AA3E7B5ABA33}" type="slidenum">
              <a:rPr lang="en-US"/>
              <a:pPr/>
              <a:t>62</a:t>
            </a:fld>
            <a:endParaRPr lang="en-US"/>
          </a:p>
        </p:txBody>
      </p:sp>
      <p:sp>
        <p:nvSpPr>
          <p:cNvPr id="344066" name="Rectangle 2"/>
          <p:cNvSpPr>
            <a:spLocks noRot="1" noChangeArrowheads="1" noTextEdit="1"/>
          </p:cNvSpPr>
          <p:nvPr>
            <p:ph type="sldImg"/>
          </p:nvPr>
        </p:nvSpPr>
        <p:spPr>
          <a:xfrm>
            <a:off x="1184275" y="698500"/>
            <a:ext cx="4646613" cy="3484563"/>
          </a:xfrm>
          <a:ln/>
        </p:spPr>
      </p:sp>
      <p:sp>
        <p:nvSpPr>
          <p:cNvPr id="344067" name="Rectangle 3"/>
          <p:cNvSpPr>
            <a:spLocks noGrp="1" noChangeArrowheads="1"/>
          </p:cNvSpPr>
          <p:nvPr>
            <p:ph type="body" idx="1"/>
          </p:nvPr>
        </p:nvSpPr>
        <p:spPr>
          <a:xfrm>
            <a:off x="935038" y="4416425"/>
            <a:ext cx="5140325" cy="4181475"/>
          </a:xfrm>
        </p:spPr>
        <p:txBody>
          <a:bodyPr/>
          <a:lstStyle/>
          <a:p>
            <a:r>
              <a:rPr lang="en-US" sz="1600"/>
              <a:t>The Chesapeake Bay Program’s application of HSPF simulates water, nutrients and solids with a 1-hour time step.</a:t>
            </a:r>
          </a:p>
          <a:p>
            <a:endParaRPr lang="en-US" sz="1600"/>
          </a:p>
          <a:p>
            <a:r>
              <a:rPr lang="en-US" sz="1600"/>
              <a:t>The illustration above gives an overview of the solids processes in HSPF.</a:t>
            </a:r>
          </a:p>
          <a:p>
            <a:endParaRPr lang="en-US" sz="1600"/>
          </a:p>
          <a:p>
            <a:r>
              <a:rPr lang="en-US" sz="1600"/>
              <a:t>Each hour that it rains, based on real weather data, rainfall energy causes sediment to be detached from the soil matrix.  This detached sediment is then available for washoff into the river.</a:t>
            </a:r>
          </a:p>
          <a:p>
            <a:endParaRPr lang="en-US" sz="1600"/>
          </a:p>
          <a:p>
            <a:r>
              <a:rPr lang="en-US" sz="1600"/>
              <a:t>The river simulation then transports, settles, and scours sediment on an hourly basis.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9E5438-4588-4C62-A5B5-BA4C13E4061A}" type="slidenum">
              <a:rPr lang="en-US"/>
              <a:pPr/>
              <a:t>63</a:t>
            </a:fld>
            <a:endParaRPr lang="en-US"/>
          </a:p>
        </p:txBody>
      </p:sp>
      <p:sp>
        <p:nvSpPr>
          <p:cNvPr id="16386" name="Rectangle 2"/>
          <p:cNvSpPr>
            <a:spLocks noRot="1" noChangeArrowheads="1" noTextEdit="1"/>
          </p:cNvSpPr>
          <p:nvPr>
            <p:ph type="sldImg"/>
          </p:nvPr>
        </p:nvSpPr>
        <p:spPr>
          <a:xfrm>
            <a:off x="1182688" y="696913"/>
            <a:ext cx="4648200" cy="3486150"/>
          </a:xfrm>
          <a:ln/>
        </p:spPr>
      </p:sp>
      <p:sp>
        <p:nvSpPr>
          <p:cNvPr id="16387" name="Rectangle 3"/>
          <p:cNvSpPr>
            <a:spLocks noGrp="1" noChangeArrowheads="1"/>
          </p:cNvSpPr>
          <p:nvPr>
            <p:ph type="body" idx="1"/>
          </p:nvPr>
        </p:nvSpPr>
        <p:spPr>
          <a:xfrm>
            <a:off x="935038" y="4416425"/>
            <a:ext cx="5140325" cy="4183063"/>
          </a:xfrm>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6333E7-9976-4A87-AF5B-96CD1ADDA2A7}" type="slidenum">
              <a:rPr lang="en-US"/>
              <a:pPr/>
              <a:t>64</a:t>
            </a:fld>
            <a:endParaRPr lang="en-US"/>
          </a:p>
        </p:txBody>
      </p:sp>
      <p:sp>
        <p:nvSpPr>
          <p:cNvPr id="237570" name="Rectangle 2"/>
          <p:cNvSpPr>
            <a:spLocks noRo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ADE6E2-FCCB-4360-8506-013BCCD4A72C}" type="slidenum">
              <a:rPr lang="en-US"/>
              <a:pPr/>
              <a:t>66</a:t>
            </a:fld>
            <a:endParaRPr lang="en-US"/>
          </a:p>
        </p:txBody>
      </p:sp>
      <p:sp>
        <p:nvSpPr>
          <p:cNvPr id="356354" name="Rectangle 2"/>
          <p:cNvSpPr>
            <a:spLocks noRot="1" noChangeArrowheads="1" noTextEdit="1"/>
          </p:cNvSpPr>
          <p:nvPr>
            <p:ph type="sldImg"/>
          </p:nvPr>
        </p:nvSpPr>
        <p:spPr>
          <a:xfrm>
            <a:off x="1184275" y="698500"/>
            <a:ext cx="4646613" cy="3484563"/>
          </a:xfrm>
          <a:ln/>
        </p:spPr>
      </p:sp>
      <p:sp>
        <p:nvSpPr>
          <p:cNvPr id="356355"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AD1F6A-F7F3-4F16-B28E-FEC6CE640041}" type="slidenum">
              <a:rPr lang="en-US"/>
              <a:pPr/>
              <a:t>69</a:t>
            </a:fld>
            <a:endParaRPr lang="en-US"/>
          </a:p>
        </p:txBody>
      </p:sp>
      <p:sp>
        <p:nvSpPr>
          <p:cNvPr id="645122" name="Rectangle 2"/>
          <p:cNvSpPr>
            <a:spLocks noRot="1" noChangeArrowheads="1" noTextEdit="1"/>
          </p:cNvSpPr>
          <p:nvPr>
            <p:ph type="sldImg"/>
          </p:nvPr>
        </p:nvSpPr>
        <p:spPr>
          <a:xfrm>
            <a:off x="1182688" y="698500"/>
            <a:ext cx="4646612" cy="3484563"/>
          </a:xfrm>
          <a:ln/>
        </p:spPr>
      </p:sp>
      <p:sp>
        <p:nvSpPr>
          <p:cNvPr id="645123" name="Rectangle 3"/>
          <p:cNvSpPr>
            <a:spLocks noGrp="1" noChangeArrowheads="1"/>
          </p:cNvSpPr>
          <p:nvPr>
            <p:ph type="body" idx="1"/>
          </p:nvPr>
        </p:nvSpPr>
        <p:spPr>
          <a:xfrm>
            <a:off x="701675" y="4416425"/>
            <a:ext cx="5607050" cy="4181475"/>
          </a:xfrm>
        </p:spPr>
        <p:txBody>
          <a:bodyPr/>
          <a:lstStyle/>
          <a:p>
            <a:r>
              <a:rPr lang="en-US"/>
              <a:t>The experience of hand calibration had supplied us with the same type of knowledge that can be found in HSPEXP, but it was more specific to our application.  </a:t>
            </a:r>
          </a:p>
          <a:p>
            <a:endParaRPr lang="en-US"/>
          </a:p>
          <a:p>
            <a:r>
              <a:rPr lang="en-US"/>
              <a:t>We also think that our statistics are better that HSPEXP.  For example, our baseflow / stormflow balance is determined by hydrograph separation using the USGS PART program.  HSPEXP takes the top 10% and bottom 50% of flows.  Our baseflow recession index is calculated from winter baseflow recession only.</a:t>
            </a:r>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4707EA-A231-463F-9777-8EC80EFA8C0F}" type="slidenum">
              <a:rPr lang="en-US"/>
              <a:pPr/>
              <a:t>6</a:t>
            </a:fld>
            <a:endParaRPr lang="en-US"/>
          </a:p>
        </p:txBody>
      </p:sp>
      <p:sp>
        <p:nvSpPr>
          <p:cNvPr id="264194" name="Rectangle 2"/>
          <p:cNvSpPr>
            <a:spLocks noRot="1" noChangeArrowheads="1" noTextEdit="1"/>
          </p:cNvSpPr>
          <p:nvPr>
            <p:ph type="sldImg"/>
          </p:nvPr>
        </p:nvSpPr>
        <p:spPr>
          <a:xfrm>
            <a:off x="1184275" y="698500"/>
            <a:ext cx="4646613" cy="3484563"/>
          </a:xfrm>
          <a:ln/>
        </p:spPr>
      </p:sp>
      <p:sp>
        <p:nvSpPr>
          <p:cNvPr id="264195"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18081C-6341-4247-9176-066B334446BD}" type="slidenum">
              <a:rPr lang="en-US"/>
              <a:pPr/>
              <a:t>70</a:t>
            </a:fld>
            <a:endParaRPr lang="en-US"/>
          </a:p>
        </p:txBody>
      </p:sp>
      <p:sp>
        <p:nvSpPr>
          <p:cNvPr id="647170" name="Rectangle 2"/>
          <p:cNvSpPr>
            <a:spLocks noRot="1" noChangeArrowheads="1" noTextEdit="1"/>
          </p:cNvSpPr>
          <p:nvPr>
            <p:ph type="sldImg"/>
          </p:nvPr>
        </p:nvSpPr>
        <p:spPr>
          <a:xfrm>
            <a:off x="1182688" y="698500"/>
            <a:ext cx="4646612" cy="3484563"/>
          </a:xfrm>
          <a:ln/>
        </p:spPr>
      </p:sp>
      <p:sp>
        <p:nvSpPr>
          <p:cNvPr id="647171" name="Rectangle 3"/>
          <p:cNvSpPr>
            <a:spLocks noGrp="1" noChangeArrowheads="1"/>
          </p:cNvSpPr>
          <p:nvPr>
            <p:ph type="body" idx="1"/>
          </p:nvPr>
        </p:nvSpPr>
        <p:spPr>
          <a:xfrm>
            <a:off x="701675" y="4416425"/>
            <a:ext cx="5607050" cy="4181475"/>
          </a:xfrm>
        </p:spPr>
        <p:txBody>
          <a:bodyPr/>
          <a:lstStyle/>
          <a:p>
            <a:r>
              <a:rPr lang="en-US"/>
              <a:t>Here are the sensitivities.</a:t>
            </a:r>
          </a:p>
          <a:p>
            <a:endParaRPr lang="en-US"/>
          </a:p>
          <a:p>
            <a:r>
              <a:rPr lang="en-US"/>
              <a:t>All are HSPF parameters except ‘land evap’.  In HSPF, it is common practice to adjust the total water balance by using a factor to adjust the PET.  In our model that factor was common to all land uses within a particular land segment, but could vary between segments.  We put a min and max at 0.75 and 1.25.  The mean was close to 1, indicating that we had a reasonable rainfall and PET dataset.</a:t>
            </a:r>
          </a:p>
          <a:p>
            <a:endParaRPr lang="en-US"/>
          </a:p>
          <a:p>
            <a:r>
              <a:rPr lang="en-US"/>
              <a:t>The statistics on the left are defined later in this presentation.</a:t>
            </a:r>
          </a:p>
          <a:p>
            <a:endParaRPr lang="en-US"/>
          </a:p>
          <a:p>
            <a:r>
              <a:rPr lang="en-US"/>
              <a:t>The sensitivities above are used as multipliers of the previous iteration:</a:t>
            </a:r>
          </a:p>
          <a:p>
            <a:r>
              <a:rPr lang="en-US"/>
              <a:t>New land evap = old land evap * 2/(2-bias)</a:t>
            </a:r>
          </a:p>
          <a:p>
            <a:r>
              <a:rPr lang="en-US"/>
              <a:t>etc.</a:t>
            </a:r>
          </a:p>
          <a:p>
            <a:endParaRPr lang="en-US"/>
          </a:p>
          <a:p>
            <a:r>
              <a:rPr lang="en-US"/>
              <a:t>INTFW only moves if both Pbias and VPbias are the same sign, then it takes the lesser absolute value for the calculation.</a:t>
            </a:r>
          </a:p>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071B63-0178-4A89-9917-A86AA87DC639}" type="slidenum">
              <a:rPr lang="en-US"/>
              <a:pPr/>
              <a:t>71</a:t>
            </a:fld>
            <a:endParaRPr lang="en-US"/>
          </a:p>
        </p:txBody>
      </p:sp>
      <p:sp>
        <p:nvSpPr>
          <p:cNvPr id="649218" name="Rectangle 2"/>
          <p:cNvSpPr>
            <a:spLocks noRot="1" noChangeArrowheads="1" noTextEdit="1"/>
          </p:cNvSpPr>
          <p:nvPr>
            <p:ph type="sldImg"/>
          </p:nvPr>
        </p:nvSpPr>
        <p:spPr>
          <a:xfrm>
            <a:off x="1182688" y="698500"/>
            <a:ext cx="4646612" cy="3484563"/>
          </a:xfrm>
          <a:ln/>
        </p:spPr>
      </p:sp>
      <p:sp>
        <p:nvSpPr>
          <p:cNvPr id="649219" name="Rectangle 3"/>
          <p:cNvSpPr>
            <a:spLocks noGrp="1" noChangeArrowheads="1"/>
          </p:cNvSpPr>
          <p:nvPr>
            <p:ph type="body" idx="1"/>
          </p:nvPr>
        </p:nvSpPr>
        <p:spPr>
          <a:xfrm>
            <a:off x="701675" y="4416425"/>
            <a:ext cx="5607050" cy="4181475"/>
          </a:xfrm>
        </p:spPr>
        <p:txBody>
          <a:bodyPr/>
          <a:lstStyle/>
          <a:p>
            <a:r>
              <a:rPr lang="en-US"/>
              <a:t>This part is only relevant because of our different land and river segmentation.  We needed a way to link calibration statistics at a point back to the land segments that drained to it, realizing that land segments can drain to multiple, non-nested calibration stations.</a:t>
            </a:r>
          </a:p>
          <a:p>
            <a:endParaRPr lang="en-US"/>
          </a:p>
          <a:p>
            <a:r>
              <a:rPr lang="en-US"/>
              <a:t>Parameter sensitivities were calculated at each station.  The actual change was the weighed average of sensitivities.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63FB3E-C784-48A4-BBA7-B6EA2C58C8B3}" type="slidenum">
              <a:rPr lang="en-US"/>
              <a:pPr/>
              <a:t>72</a:t>
            </a:fld>
            <a:endParaRPr lang="en-US"/>
          </a:p>
        </p:txBody>
      </p:sp>
      <p:sp>
        <p:nvSpPr>
          <p:cNvPr id="354306" name="Rectangle 2"/>
          <p:cNvSpPr>
            <a:spLocks noRot="1" noChangeArrowheads="1" noTextEdit="1"/>
          </p:cNvSpPr>
          <p:nvPr>
            <p:ph type="sldImg"/>
          </p:nvPr>
        </p:nvSpPr>
        <p:spPr>
          <a:xfrm>
            <a:off x="1184275" y="698500"/>
            <a:ext cx="4646613" cy="3484563"/>
          </a:xfrm>
          <a:ln/>
        </p:spPr>
      </p:sp>
      <p:sp>
        <p:nvSpPr>
          <p:cNvPr id="354307"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F25D2F-0841-48C4-ACE7-52BD1ED38A0B}" type="slidenum">
              <a:rPr lang="en-US"/>
              <a:pPr/>
              <a:t>74</a:t>
            </a:fld>
            <a:endParaRPr lang="en-US"/>
          </a:p>
        </p:txBody>
      </p:sp>
      <p:sp>
        <p:nvSpPr>
          <p:cNvPr id="633858" name="Rectangle 2"/>
          <p:cNvSpPr>
            <a:spLocks noRot="1" noChangeArrowheads="1" noTextEdit="1"/>
          </p:cNvSpPr>
          <p:nvPr>
            <p:ph type="sldImg"/>
          </p:nvPr>
        </p:nvSpPr>
        <p:spPr>
          <a:xfrm>
            <a:off x="1182688" y="698500"/>
            <a:ext cx="4646612" cy="3484563"/>
          </a:xfrm>
          <a:ln/>
        </p:spPr>
      </p:sp>
      <p:sp>
        <p:nvSpPr>
          <p:cNvPr id="633859" name="Rectangle 3"/>
          <p:cNvSpPr>
            <a:spLocks noGrp="1" noChangeArrowheads="1"/>
          </p:cNvSpPr>
          <p:nvPr>
            <p:ph type="body" idx="1"/>
          </p:nvPr>
        </p:nvSpPr>
        <p:spPr>
          <a:xfrm>
            <a:off x="701675" y="4416425"/>
            <a:ext cx="5607050" cy="4181475"/>
          </a:xfrm>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ADF6E3-F736-4A5A-87C2-2B81750D7A70}" type="slidenum">
              <a:rPr lang="en-US"/>
              <a:pPr/>
              <a:t>95</a:t>
            </a:fld>
            <a:endParaRPr lang="en-US"/>
          </a:p>
        </p:txBody>
      </p:sp>
      <p:sp>
        <p:nvSpPr>
          <p:cNvPr id="747522" name="Rectangle 2"/>
          <p:cNvSpPr>
            <a:spLocks noRot="1" noChangeArrowheads="1" noTextEdit="1"/>
          </p:cNvSpPr>
          <p:nvPr>
            <p:ph type="sldImg"/>
          </p:nvPr>
        </p:nvSpPr>
        <p:spPr>
          <a:xfrm>
            <a:off x="1182688" y="698500"/>
            <a:ext cx="4646612" cy="3484563"/>
          </a:xfrm>
          <a:ln/>
        </p:spPr>
      </p:sp>
      <p:sp>
        <p:nvSpPr>
          <p:cNvPr id="747523" name="Rectangle 3"/>
          <p:cNvSpPr>
            <a:spLocks noGrp="1" noChangeArrowheads="1"/>
          </p:cNvSpPr>
          <p:nvPr>
            <p:ph type="body" idx="1"/>
          </p:nvPr>
        </p:nvSpPr>
        <p:spPr>
          <a:xfrm>
            <a:off x="935038" y="4416425"/>
            <a:ext cx="5140325" cy="4181475"/>
          </a:xfrm>
        </p:spPr>
        <p:txBody>
          <a:bodyPr/>
          <a:lstStyle/>
          <a:p>
            <a:r>
              <a:rPr lang="en-US" sz="1600"/>
              <a:t>For any particular watershed, the single simulated acre is multiplied by the number of acres of that land use in the watershed.</a:t>
            </a:r>
          </a:p>
          <a:p>
            <a:endParaRPr lang="en-US" sz="1600"/>
          </a:p>
          <a:p>
            <a:r>
              <a:rPr lang="en-US" sz="1600"/>
              <a:t>The different types of land uses are added together to get the total load to the stream.</a:t>
            </a:r>
          </a:p>
          <a:p>
            <a:endParaRPr lang="en-US" sz="1600"/>
          </a:p>
          <a:p>
            <a:r>
              <a:rPr lang="en-US" sz="1600"/>
              <a:t>The stream then has some scour and deposition depending on the velocity of the water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F82F45-4DB4-4D0A-96F5-2363EA5C70A6}" type="slidenum">
              <a:rPr lang="en-US"/>
              <a:pPr/>
              <a:t>96</a:t>
            </a:fld>
            <a:endParaRPr lang="en-US"/>
          </a:p>
        </p:txBody>
      </p:sp>
      <p:sp>
        <p:nvSpPr>
          <p:cNvPr id="749570" name="Rectangle 2"/>
          <p:cNvSpPr>
            <a:spLocks noRot="1" noChangeArrowheads="1" noTextEdit="1"/>
          </p:cNvSpPr>
          <p:nvPr>
            <p:ph type="sldImg"/>
          </p:nvPr>
        </p:nvSpPr>
        <p:spPr>
          <a:xfrm>
            <a:off x="1182688" y="698500"/>
            <a:ext cx="4646612" cy="3484563"/>
          </a:xfrm>
          <a:ln/>
        </p:spPr>
      </p:sp>
      <p:sp>
        <p:nvSpPr>
          <p:cNvPr id="749571" name="Rectangle 3"/>
          <p:cNvSpPr>
            <a:spLocks noGrp="1" noChangeArrowheads="1"/>
          </p:cNvSpPr>
          <p:nvPr>
            <p:ph type="body" idx="1"/>
          </p:nvPr>
        </p:nvSpPr>
        <p:spPr>
          <a:xfrm>
            <a:off x="935038" y="4416425"/>
            <a:ext cx="5140325" cy="4181475"/>
          </a:xfrm>
        </p:spPr>
        <p:txBody>
          <a:bodyPr/>
          <a:lstStyle/>
          <a:p>
            <a:r>
              <a:rPr lang="en-US" sz="1600"/>
              <a:t>For any particular watershed, the single simulated acre is multiplied by the number of acres of that land use in the watershed.</a:t>
            </a:r>
          </a:p>
          <a:p>
            <a:endParaRPr lang="en-US" sz="1600"/>
          </a:p>
          <a:p>
            <a:r>
              <a:rPr lang="en-US" sz="1600"/>
              <a:t>The different types of land uses are added together to get the total load to the stream.</a:t>
            </a:r>
          </a:p>
          <a:p>
            <a:endParaRPr lang="en-US" sz="1600"/>
          </a:p>
          <a:p>
            <a:r>
              <a:rPr lang="en-US" sz="1600"/>
              <a:t>The stream then has some scour and deposition depending on the velocity of the water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C61866-BEED-46BB-8338-4BC8D72157CD}" type="slidenum">
              <a:rPr lang="en-US"/>
              <a:pPr/>
              <a:t>97</a:t>
            </a:fld>
            <a:endParaRPr lang="en-US"/>
          </a:p>
        </p:txBody>
      </p:sp>
      <p:sp>
        <p:nvSpPr>
          <p:cNvPr id="751618" name="Rectangle 2"/>
          <p:cNvSpPr>
            <a:spLocks noRot="1" noChangeArrowheads="1" noTextEdit="1"/>
          </p:cNvSpPr>
          <p:nvPr>
            <p:ph type="sldImg"/>
          </p:nvPr>
        </p:nvSpPr>
        <p:spPr>
          <a:xfrm>
            <a:off x="1182688" y="698500"/>
            <a:ext cx="4646612" cy="3484563"/>
          </a:xfrm>
          <a:ln/>
        </p:spPr>
      </p:sp>
      <p:sp>
        <p:nvSpPr>
          <p:cNvPr id="751619" name="Rectangle 3"/>
          <p:cNvSpPr>
            <a:spLocks noGrp="1" noChangeArrowheads="1"/>
          </p:cNvSpPr>
          <p:nvPr>
            <p:ph type="body" idx="1"/>
          </p:nvPr>
        </p:nvSpPr>
        <p:spPr>
          <a:xfrm>
            <a:off x="701675" y="4416425"/>
            <a:ext cx="5607050" cy="4181475"/>
          </a:xfrm>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D6928-67A2-49EE-BCD9-AFB73078413C}" type="slidenum">
              <a:rPr lang="en-US"/>
              <a:pPr/>
              <a:t>98</a:t>
            </a:fld>
            <a:endParaRPr lang="en-US"/>
          </a:p>
        </p:txBody>
      </p:sp>
      <p:sp>
        <p:nvSpPr>
          <p:cNvPr id="753666" name="Rectangle 2"/>
          <p:cNvSpPr>
            <a:spLocks noRot="1" noChangeArrowheads="1" noTextEdit="1"/>
          </p:cNvSpPr>
          <p:nvPr>
            <p:ph type="sldImg"/>
          </p:nvPr>
        </p:nvSpPr>
        <p:spPr>
          <a:xfrm>
            <a:off x="1182688" y="698500"/>
            <a:ext cx="4646612" cy="3484563"/>
          </a:xfrm>
          <a:ln/>
        </p:spPr>
      </p:sp>
      <p:sp>
        <p:nvSpPr>
          <p:cNvPr id="753667" name="Rectangle 3"/>
          <p:cNvSpPr>
            <a:spLocks noGrp="1" noChangeArrowheads="1"/>
          </p:cNvSpPr>
          <p:nvPr>
            <p:ph type="body" idx="1"/>
          </p:nvPr>
        </p:nvSpPr>
        <p:spPr>
          <a:xfrm>
            <a:off x="701675" y="4416425"/>
            <a:ext cx="5607050" cy="4181475"/>
          </a:xfrm>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E04716-C5C3-4B2B-91F7-1608AB146881}" type="slidenum">
              <a:rPr lang="en-US"/>
              <a:pPr/>
              <a:t>99</a:t>
            </a:fld>
            <a:endParaRPr lang="en-US"/>
          </a:p>
        </p:txBody>
      </p:sp>
      <p:sp>
        <p:nvSpPr>
          <p:cNvPr id="755714" name="Rectangle 2"/>
          <p:cNvSpPr>
            <a:spLocks noRot="1" noChangeArrowheads="1" noTextEdit="1"/>
          </p:cNvSpPr>
          <p:nvPr>
            <p:ph type="sldImg"/>
          </p:nvPr>
        </p:nvSpPr>
        <p:spPr>
          <a:xfrm>
            <a:off x="1182688" y="698500"/>
            <a:ext cx="4646612" cy="3484563"/>
          </a:xfrm>
          <a:ln/>
        </p:spPr>
      </p:sp>
      <p:sp>
        <p:nvSpPr>
          <p:cNvPr id="755715" name="Rectangle 3"/>
          <p:cNvSpPr>
            <a:spLocks noGrp="1" noChangeArrowheads="1"/>
          </p:cNvSpPr>
          <p:nvPr>
            <p:ph type="body" idx="1"/>
          </p:nvPr>
        </p:nvSpPr>
        <p:spPr>
          <a:xfrm>
            <a:off x="701675" y="4416425"/>
            <a:ext cx="5607050" cy="4181475"/>
          </a:xfrm>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C5A822-41F7-42B2-9D48-B32F4ED6EA2D}" type="slidenum">
              <a:rPr lang="en-US"/>
              <a:pPr/>
              <a:t>100</a:t>
            </a:fld>
            <a:endParaRPr lang="en-US"/>
          </a:p>
        </p:txBody>
      </p:sp>
      <p:sp>
        <p:nvSpPr>
          <p:cNvPr id="757762" name="Rectangle 2"/>
          <p:cNvSpPr>
            <a:spLocks noRot="1" noChangeArrowheads="1" noTextEdit="1"/>
          </p:cNvSpPr>
          <p:nvPr>
            <p:ph type="sldImg"/>
          </p:nvPr>
        </p:nvSpPr>
        <p:spPr>
          <a:xfrm>
            <a:off x="1182688" y="698500"/>
            <a:ext cx="4646612" cy="3484563"/>
          </a:xfrm>
          <a:ln/>
        </p:spPr>
      </p:sp>
      <p:sp>
        <p:nvSpPr>
          <p:cNvPr id="757763" name="Rectangle 3"/>
          <p:cNvSpPr>
            <a:spLocks noGrp="1" noChangeArrowheads="1"/>
          </p:cNvSpPr>
          <p:nvPr>
            <p:ph type="body" idx="1"/>
          </p:nvPr>
        </p:nvSpPr>
        <p:spPr>
          <a:xfrm>
            <a:off x="701675" y="4416425"/>
            <a:ext cx="5607050" cy="4181475"/>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580BB3-51A6-480C-943F-D794C33B943B}" type="slidenum">
              <a:rPr lang="en-US"/>
              <a:pPr/>
              <a:t>13</a:t>
            </a:fld>
            <a:endParaRPr lang="en-US"/>
          </a:p>
        </p:txBody>
      </p:sp>
      <p:sp>
        <p:nvSpPr>
          <p:cNvPr id="559106" name="Rectangle 2"/>
          <p:cNvSpPr>
            <a:spLocks noRot="1" noChangeArrowheads="1" noTextEdit="1"/>
          </p:cNvSpPr>
          <p:nvPr>
            <p:ph type="sldImg"/>
          </p:nvPr>
        </p:nvSpPr>
        <p:spPr>
          <a:xfrm>
            <a:off x="1184275" y="698500"/>
            <a:ext cx="4646613" cy="3484563"/>
          </a:xfrm>
          <a:ln/>
        </p:spPr>
      </p:sp>
      <p:sp>
        <p:nvSpPr>
          <p:cNvPr id="559107"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DA1C85-7F15-4636-BE86-4D3288963587}" type="slidenum">
              <a:rPr lang="en-US"/>
              <a:pPr/>
              <a:t>101</a:t>
            </a:fld>
            <a:endParaRPr lang="en-US"/>
          </a:p>
        </p:txBody>
      </p:sp>
      <p:sp>
        <p:nvSpPr>
          <p:cNvPr id="759810" name="Rectangle 2"/>
          <p:cNvSpPr>
            <a:spLocks noRot="1" noChangeArrowheads="1" noTextEdit="1"/>
          </p:cNvSpPr>
          <p:nvPr>
            <p:ph type="sldImg"/>
          </p:nvPr>
        </p:nvSpPr>
        <p:spPr>
          <a:xfrm>
            <a:off x="1182688" y="698500"/>
            <a:ext cx="4646612" cy="3484563"/>
          </a:xfrm>
          <a:ln/>
        </p:spPr>
      </p:sp>
      <p:sp>
        <p:nvSpPr>
          <p:cNvPr id="759811" name="Rectangle 3"/>
          <p:cNvSpPr>
            <a:spLocks noGrp="1" noChangeArrowheads="1"/>
          </p:cNvSpPr>
          <p:nvPr>
            <p:ph type="body" idx="1"/>
          </p:nvPr>
        </p:nvSpPr>
        <p:spPr>
          <a:xfrm>
            <a:off x="701675" y="4416425"/>
            <a:ext cx="5607050" cy="4181475"/>
          </a:xfrm>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A66DFA-F9C9-4CD9-82D3-0820D3C5CD90}" type="slidenum">
              <a:rPr lang="en-US"/>
              <a:pPr/>
              <a:t>102</a:t>
            </a:fld>
            <a:endParaRPr lang="en-US"/>
          </a:p>
        </p:txBody>
      </p:sp>
      <p:sp>
        <p:nvSpPr>
          <p:cNvPr id="761858" name="Rectangle 2"/>
          <p:cNvSpPr>
            <a:spLocks noRot="1" noChangeArrowheads="1" noTextEdit="1"/>
          </p:cNvSpPr>
          <p:nvPr>
            <p:ph type="sldImg"/>
          </p:nvPr>
        </p:nvSpPr>
        <p:spPr>
          <a:xfrm>
            <a:off x="1182688" y="698500"/>
            <a:ext cx="4646612" cy="3484563"/>
          </a:xfrm>
          <a:ln/>
        </p:spPr>
      </p:sp>
      <p:sp>
        <p:nvSpPr>
          <p:cNvPr id="761859" name="Rectangle 3"/>
          <p:cNvSpPr>
            <a:spLocks noGrp="1" noChangeArrowheads="1"/>
          </p:cNvSpPr>
          <p:nvPr>
            <p:ph type="body" idx="1"/>
          </p:nvPr>
        </p:nvSpPr>
        <p:spPr>
          <a:xfrm>
            <a:off x="701675" y="4416425"/>
            <a:ext cx="5607050" cy="4181475"/>
          </a:xfrm>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6E7A4E-F5DC-4EE1-AE52-4F7079998A75}" type="slidenum">
              <a:rPr lang="en-US"/>
              <a:pPr/>
              <a:t>103</a:t>
            </a:fld>
            <a:endParaRPr lang="en-US"/>
          </a:p>
        </p:txBody>
      </p:sp>
      <p:sp>
        <p:nvSpPr>
          <p:cNvPr id="763906" name="Rectangle 2"/>
          <p:cNvSpPr>
            <a:spLocks noRot="1" noChangeArrowheads="1" noTextEdit="1"/>
          </p:cNvSpPr>
          <p:nvPr>
            <p:ph type="sldImg"/>
          </p:nvPr>
        </p:nvSpPr>
        <p:spPr>
          <a:xfrm>
            <a:off x="1182688" y="698500"/>
            <a:ext cx="4646612" cy="3484563"/>
          </a:xfrm>
          <a:ln/>
        </p:spPr>
      </p:sp>
      <p:sp>
        <p:nvSpPr>
          <p:cNvPr id="763907" name="Rectangle 3"/>
          <p:cNvSpPr>
            <a:spLocks noGrp="1" noChangeArrowheads="1"/>
          </p:cNvSpPr>
          <p:nvPr>
            <p:ph type="body" idx="1"/>
          </p:nvPr>
        </p:nvSpPr>
        <p:spPr>
          <a:xfrm>
            <a:off x="935038" y="4416425"/>
            <a:ext cx="5140325" cy="4181475"/>
          </a:xfrm>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C0FCE5-D83F-4E2E-87F8-8FCA4C6E7180}" type="slidenum">
              <a:rPr lang="en-US"/>
              <a:pPr/>
              <a:t>107</a:t>
            </a:fld>
            <a:endParaRPr lang="en-US"/>
          </a:p>
        </p:txBody>
      </p:sp>
      <p:sp>
        <p:nvSpPr>
          <p:cNvPr id="769026" name="Rectangle 2"/>
          <p:cNvSpPr>
            <a:spLocks noRot="1" noChangeArrowheads="1" noTextEdit="1"/>
          </p:cNvSpPr>
          <p:nvPr>
            <p:ph type="sldImg"/>
          </p:nvPr>
        </p:nvSpPr>
        <p:spPr>
          <a:xfrm>
            <a:off x="1182688" y="698500"/>
            <a:ext cx="4646612" cy="3484563"/>
          </a:xfrm>
          <a:ln/>
        </p:spPr>
      </p:sp>
      <p:sp>
        <p:nvSpPr>
          <p:cNvPr id="769027" name="Rectangle 3"/>
          <p:cNvSpPr>
            <a:spLocks noGrp="1" noChangeArrowheads="1"/>
          </p:cNvSpPr>
          <p:nvPr>
            <p:ph type="body" idx="1"/>
          </p:nvPr>
        </p:nvSpPr>
        <p:spPr>
          <a:xfrm>
            <a:off x="935038" y="4416425"/>
            <a:ext cx="5140325" cy="4181475"/>
          </a:xfrm>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1B39B3-5432-48B7-B4BD-8D5CDAF2D64B}" type="slidenum">
              <a:rPr lang="en-US"/>
              <a:pPr/>
              <a:t>112</a:t>
            </a:fld>
            <a:endParaRPr lang="en-US"/>
          </a:p>
        </p:txBody>
      </p:sp>
      <p:sp>
        <p:nvSpPr>
          <p:cNvPr id="775170" name="Rectangle 2"/>
          <p:cNvSpPr>
            <a:spLocks noRot="1" noChangeArrowheads="1" noTextEdit="1"/>
          </p:cNvSpPr>
          <p:nvPr>
            <p:ph type="sldImg"/>
          </p:nvPr>
        </p:nvSpPr>
        <p:spPr>
          <a:xfrm>
            <a:off x="1182688" y="698500"/>
            <a:ext cx="4646612" cy="3484563"/>
          </a:xfrm>
          <a:ln/>
        </p:spPr>
      </p:sp>
      <p:sp>
        <p:nvSpPr>
          <p:cNvPr id="775171" name="Rectangle 3"/>
          <p:cNvSpPr>
            <a:spLocks noGrp="1" noChangeArrowheads="1"/>
          </p:cNvSpPr>
          <p:nvPr>
            <p:ph type="body" idx="1"/>
          </p:nvPr>
        </p:nvSpPr>
        <p:spPr>
          <a:xfrm>
            <a:off x="935038" y="4416425"/>
            <a:ext cx="5140325" cy="4181475"/>
          </a:xfrm>
        </p:spPr>
        <p:txBody>
          <a:bodyPr/>
          <a:lstStyle/>
          <a:p>
            <a:r>
              <a:rPr lang="en-US" sz="1600"/>
              <a:t>For any particular watershed, the single simulated acre is multiplied by the number of acres of that land use in the watershed.</a:t>
            </a:r>
          </a:p>
          <a:p>
            <a:endParaRPr lang="en-US" sz="1600"/>
          </a:p>
          <a:p>
            <a:r>
              <a:rPr lang="en-US" sz="1600"/>
              <a:t>The different types of land uses are added together to get the total load to the stream.</a:t>
            </a:r>
          </a:p>
          <a:p>
            <a:endParaRPr lang="en-US" sz="1600"/>
          </a:p>
          <a:p>
            <a:r>
              <a:rPr lang="en-US" sz="1600"/>
              <a:t>The stream then has some scour and deposition depending on the velocity of the water</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578B8-BA52-451E-805A-C53E57524C80}" type="slidenum">
              <a:rPr lang="en-US"/>
              <a:pPr/>
              <a:t>124</a:t>
            </a:fld>
            <a:endParaRPr lang="en-US"/>
          </a:p>
        </p:txBody>
      </p:sp>
      <p:sp>
        <p:nvSpPr>
          <p:cNvPr id="882690" name="Rectangle 2"/>
          <p:cNvSpPr>
            <a:spLocks noRot="1" noChangeArrowheads="1" noTextEdit="1"/>
          </p:cNvSpPr>
          <p:nvPr>
            <p:ph type="sldImg"/>
          </p:nvPr>
        </p:nvSpPr>
        <p:spPr>
          <a:ln/>
        </p:spPr>
      </p:sp>
      <p:sp>
        <p:nvSpPr>
          <p:cNvPr id="882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34FBCD-19DB-4A78-A268-88B4E0921580}" type="slidenum">
              <a:rPr lang="en-US"/>
              <a:pPr/>
              <a:t>125</a:t>
            </a:fld>
            <a:endParaRPr lang="en-US"/>
          </a:p>
        </p:txBody>
      </p:sp>
      <p:sp>
        <p:nvSpPr>
          <p:cNvPr id="832514" name="Rectangle 2"/>
          <p:cNvSpPr>
            <a:spLocks noRot="1" noChangeArrowheads="1" noTextEdit="1"/>
          </p:cNvSpPr>
          <p:nvPr>
            <p:ph type="sldImg"/>
          </p:nvPr>
        </p:nvSpPr>
        <p:spPr>
          <a:ln/>
        </p:spPr>
      </p:sp>
      <p:sp>
        <p:nvSpPr>
          <p:cNvPr id="832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FB3554-6A69-4213-BE57-F4013B5AB348}" type="slidenum">
              <a:rPr lang="en-US"/>
              <a:pPr/>
              <a:t>126</a:t>
            </a:fld>
            <a:endParaRPr lang="en-US"/>
          </a:p>
        </p:txBody>
      </p:sp>
      <p:sp>
        <p:nvSpPr>
          <p:cNvPr id="834562" name="Rectangle 2"/>
          <p:cNvSpPr>
            <a:spLocks noRot="1" noChangeArrowheads="1" noTextEdit="1"/>
          </p:cNvSpPr>
          <p:nvPr>
            <p:ph type="sldImg"/>
          </p:nvPr>
        </p:nvSpPr>
        <p:spPr>
          <a:ln/>
        </p:spPr>
      </p:sp>
      <p:sp>
        <p:nvSpPr>
          <p:cNvPr id="834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8F8C7-8CDD-4238-B7EC-91DE59E70A71}" type="slidenum">
              <a:rPr lang="en-US"/>
              <a:pPr/>
              <a:t>127</a:t>
            </a:fld>
            <a:endParaRPr lang="en-US"/>
          </a:p>
        </p:txBody>
      </p:sp>
      <p:sp>
        <p:nvSpPr>
          <p:cNvPr id="836610" name="Rectangle 2"/>
          <p:cNvSpPr>
            <a:spLocks noRot="1" noChangeArrowheads="1" noTextEdit="1"/>
          </p:cNvSpPr>
          <p:nvPr>
            <p:ph type="sldImg"/>
          </p:nvPr>
        </p:nvSpPr>
        <p:spPr>
          <a:ln/>
        </p:spPr>
      </p:sp>
      <p:sp>
        <p:nvSpPr>
          <p:cNvPr id="836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4430E-83EB-448F-86C0-B2259FB0B221}" type="slidenum">
              <a:rPr lang="en-US"/>
              <a:pPr/>
              <a:t>130</a:t>
            </a:fld>
            <a:endParaRPr lang="en-US"/>
          </a:p>
        </p:txBody>
      </p:sp>
      <p:sp>
        <p:nvSpPr>
          <p:cNvPr id="350210" name="Rectangle 2"/>
          <p:cNvSpPr>
            <a:spLocks noRot="1" noChangeArrowheads="1" noTextEdit="1"/>
          </p:cNvSpPr>
          <p:nvPr>
            <p:ph type="sldImg"/>
          </p:nvPr>
        </p:nvSpPr>
        <p:spPr>
          <a:xfrm>
            <a:off x="1184275" y="698500"/>
            <a:ext cx="4646613" cy="3484563"/>
          </a:xfrm>
          <a:ln/>
        </p:spPr>
      </p:sp>
      <p:sp>
        <p:nvSpPr>
          <p:cNvPr id="350211"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91210B-2CCE-4B00-BAC4-B5E23E4546FC}" type="slidenum">
              <a:rPr lang="en-US"/>
              <a:pPr/>
              <a:t>14</a:t>
            </a:fld>
            <a:endParaRPr lang="en-US"/>
          </a:p>
        </p:txBody>
      </p:sp>
      <p:sp>
        <p:nvSpPr>
          <p:cNvPr id="914434" name="Rectangle 2"/>
          <p:cNvSpPr>
            <a:spLocks noRot="1" noChangeArrowheads="1" noTextEdit="1"/>
          </p:cNvSpPr>
          <p:nvPr>
            <p:ph type="sldImg"/>
          </p:nvPr>
        </p:nvSpPr>
        <p:spPr>
          <a:ln/>
        </p:spPr>
      </p:sp>
      <p:sp>
        <p:nvSpPr>
          <p:cNvPr id="914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72FF67-5143-419D-B2BD-153B4B3F7BE4}" type="slidenum">
              <a:rPr lang="en-US"/>
              <a:pPr/>
              <a:t>131</a:t>
            </a:fld>
            <a:endParaRPr lang="en-US"/>
          </a:p>
        </p:txBody>
      </p:sp>
      <p:sp>
        <p:nvSpPr>
          <p:cNvPr id="376834" name="Rectangle 2"/>
          <p:cNvSpPr>
            <a:spLocks noRot="1" noChangeArrowheads="1" noTextEdit="1"/>
          </p:cNvSpPr>
          <p:nvPr>
            <p:ph type="sldImg"/>
          </p:nvPr>
        </p:nvSpPr>
        <p:spPr>
          <a:ln/>
        </p:spPr>
      </p:sp>
      <p:sp>
        <p:nvSpPr>
          <p:cNvPr id="376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6827EC-C803-4326-B95E-57EB71AA1BC3}" type="slidenum">
              <a:rPr lang="en-US"/>
              <a:pPr/>
              <a:t>141</a:t>
            </a:fld>
            <a:endParaRPr lang="en-US"/>
          </a:p>
        </p:txBody>
      </p:sp>
      <p:sp>
        <p:nvSpPr>
          <p:cNvPr id="839682" name="Rectangle 2"/>
          <p:cNvSpPr>
            <a:spLocks noRot="1" noChangeArrowheads="1" noTextEdit="1"/>
          </p:cNvSpPr>
          <p:nvPr>
            <p:ph type="sldImg"/>
          </p:nvPr>
        </p:nvSpPr>
        <p:spPr>
          <a:ln/>
        </p:spPr>
      </p:sp>
      <p:sp>
        <p:nvSpPr>
          <p:cNvPr id="839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899292-A88A-4B74-83BC-B60391D78173}" type="slidenum">
              <a:rPr lang="en-US"/>
              <a:pPr/>
              <a:t>142</a:t>
            </a:fld>
            <a:endParaRPr lang="en-US"/>
          </a:p>
        </p:txBody>
      </p:sp>
      <p:sp>
        <p:nvSpPr>
          <p:cNvPr id="843778" name="Rectangle 2"/>
          <p:cNvSpPr>
            <a:spLocks noRot="1" noChangeArrowheads="1" noTextEdit="1"/>
          </p:cNvSpPr>
          <p:nvPr>
            <p:ph type="sldImg"/>
          </p:nvPr>
        </p:nvSpPr>
        <p:spPr>
          <a:ln/>
        </p:spPr>
      </p:sp>
      <p:sp>
        <p:nvSpPr>
          <p:cNvPr id="843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71F41A-C774-462C-80E1-6AA25A0C47D6}" type="slidenum">
              <a:rPr lang="en-US"/>
              <a:pPr/>
              <a:t>143</a:t>
            </a:fld>
            <a:endParaRPr lang="en-US"/>
          </a:p>
        </p:txBody>
      </p:sp>
      <p:sp>
        <p:nvSpPr>
          <p:cNvPr id="841730" name="Rectangle 2"/>
          <p:cNvSpPr>
            <a:spLocks noRot="1" noChangeArrowheads="1" noTextEdit="1"/>
          </p:cNvSpPr>
          <p:nvPr>
            <p:ph type="sldImg"/>
          </p:nvPr>
        </p:nvSpPr>
        <p:spPr>
          <a:ln/>
        </p:spPr>
      </p:sp>
      <p:sp>
        <p:nvSpPr>
          <p:cNvPr id="841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34F7EF-AB8C-4C20-AA92-4624D41A7360}" type="slidenum">
              <a:rPr lang="en-US"/>
              <a:pPr/>
              <a:t>144</a:t>
            </a:fld>
            <a:endParaRPr lang="en-US"/>
          </a:p>
        </p:txBody>
      </p:sp>
      <p:sp>
        <p:nvSpPr>
          <p:cNvPr id="845826" name="Rectangle 2"/>
          <p:cNvSpPr>
            <a:spLocks noRot="1" noChangeArrowheads="1" noTextEdit="1"/>
          </p:cNvSpPr>
          <p:nvPr>
            <p:ph type="sldImg"/>
          </p:nvPr>
        </p:nvSpPr>
        <p:spPr>
          <a:ln/>
        </p:spPr>
      </p:sp>
      <p:sp>
        <p:nvSpPr>
          <p:cNvPr id="845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276CBA-4305-42F9-A32D-BE384E307F74}" type="slidenum">
              <a:rPr lang="en-US"/>
              <a:pPr/>
              <a:t>145</a:t>
            </a:fld>
            <a:endParaRPr lang="en-US"/>
          </a:p>
        </p:txBody>
      </p:sp>
      <p:sp>
        <p:nvSpPr>
          <p:cNvPr id="847874" name="Rectangle 2"/>
          <p:cNvSpPr>
            <a:spLocks noRot="1" noChangeArrowheads="1" noTextEdit="1"/>
          </p:cNvSpPr>
          <p:nvPr>
            <p:ph type="sldImg"/>
          </p:nvPr>
        </p:nvSpPr>
        <p:spPr>
          <a:ln/>
        </p:spPr>
      </p:sp>
      <p:sp>
        <p:nvSpPr>
          <p:cNvPr id="847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232615-F917-447F-BB51-D7180B80F9F7}" type="slidenum">
              <a:rPr lang="en-US"/>
              <a:pPr/>
              <a:t>146</a:t>
            </a:fld>
            <a:endParaRPr lang="en-US"/>
          </a:p>
        </p:txBody>
      </p:sp>
      <p:sp>
        <p:nvSpPr>
          <p:cNvPr id="849922" name="Rectangle 2"/>
          <p:cNvSpPr>
            <a:spLocks noRot="1" noChangeArrowheads="1" noTextEdit="1"/>
          </p:cNvSpPr>
          <p:nvPr>
            <p:ph type="sldImg"/>
          </p:nvPr>
        </p:nvSpPr>
        <p:spPr>
          <a:ln/>
        </p:spPr>
      </p:sp>
      <p:sp>
        <p:nvSpPr>
          <p:cNvPr id="84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8FC3C-E6DB-4755-840A-48B9F89ACEA0}" type="slidenum">
              <a:rPr lang="en-US"/>
              <a:pPr/>
              <a:t>147</a:t>
            </a:fld>
            <a:endParaRPr lang="en-US"/>
          </a:p>
        </p:txBody>
      </p:sp>
      <p:sp>
        <p:nvSpPr>
          <p:cNvPr id="851970" name="Rectangle 2"/>
          <p:cNvSpPr>
            <a:spLocks noRot="1" noChangeArrowheads="1" noTextEdit="1"/>
          </p:cNvSpPr>
          <p:nvPr>
            <p:ph type="sldImg"/>
          </p:nvPr>
        </p:nvSpPr>
        <p:spPr>
          <a:ln/>
        </p:spPr>
      </p:sp>
      <p:sp>
        <p:nvSpPr>
          <p:cNvPr id="851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D92392-396A-442C-98D5-FB9114366839}" type="slidenum">
              <a:rPr lang="en-US"/>
              <a:pPr/>
              <a:t>148</a:t>
            </a:fld>
            <a:endParaRPr lang="en-US"/>
          </a:p>
        </p:txBody>
      </p:sp>
      <p:sp>
        <p:nvSpPr>
          <p:cNvPr id="854018" name="Rectangle 2"/>
          <p:cNvSpPr>
            <a:spLocks noRot="1" noChangeArrowheads="1" noTextEdit="1"/>
          </p:cNvSpPr>
          <p:nvPr>
            <p:ph type="sldImg"/>
          </p:nvPr>
        </p:nvSpPr>
        <p:spPr>
          <a:ln/>
        </p:spPr>
      </p:sp>
      <p:sp>
        <p:nvSpPr>
          <p:cNvPr id="854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AB454E-23B8-4FA7-B548-B8CB9FFFB067}" type="slidenum">
              <a:rPr lang="en-US"/>
              <a:pPr/>
              <a:t>163</a:t>
            </a:fld>
            <a:endParaRPr lang="en-US"/>
          </a:p>
        </p:txBody>
      </p:sp>
      <p:sp>
        <p:nvSpPr>
          <p:cNvPr id="360450" name="Rectangle 2"/>
          <p:cNvSpPr>
            <a:spLocks noRot="1" noChangeArrowheads="1" noTextEdit="1"/>
          </p:cNvSpPr>
          <p:nvPr>
            <p:ph type="sldImg"/>
          </p:nvPr>
        </p:nvSpPr>
        <p:spPr>
          <a:ln/>
        </p:spPr>
      </p:sp>
      <p:sp>
        <p:nvSpPr>
          <p:cNvPr id="360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7B38F3-FA44-429D-9551-733046A3756C}" type="slidenum">
              <a:rPr lang="en-US"/>
              <a:pPr/>
              <a:t>15</a:t>
            </a:fld>
            <a:endParaRPr lang="en-US"/>
          </a:p>
        </p:txBody>
      </p:sp>
      <p:sp>
        <p:nvSpPr>
          <p:cNvPr id="916482" name="Rectangle 2"/>
          <p:cNvSpPr>
            <a:spLocks noRot="1" noChangeArrowheads="1" noTextEdit="1"/>
          </p:cNvSpPr>
          <p:nvPr>
            <p:ph type="sldImg"/>
          </p:nvPr>
        </p:nvSpPr>
        <p:spPr>
          <a:ln/>
        </p:spPr>
      </p:sp>
      <p:sp>
        <p:nvSpPr>
          <p:cNvPr id="91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9CD44F-8F9E-4ABE-B064-B9025F9EC677}" type="slidenum">
              <a:rPr lang="en-US"/>
              <a:pPr/>
              <a:t>164</a:t>
            </a:fld>
            <a:endParaRPr lang="en-US"/>
          </a:p>
        </p:txBody>
      </p:sp>
      <p:sp>
        <p:nvSpPr>
          <p:cNvPr id="806914" name="Rectangle 2"/>
          <p:cNvSpPr>
            <a:spLocks noRot="1" noChangeArrowheads="1" noTextEdit="1"/>
          </p:cNvSpPr>
          <p:nvPr>
            <p:ph type="sldImg"/>
          </p:nvPr>
        </p:nvSpPr>
        <p:spPr>
          <a:ln/>
        </p:spPr>
      </p:sp>
      <p:sp>
        <p:nvSpPr>
          <p:cNvPr id="806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5C5976-E462-4E99-916C-6D0158DE3FD5}" type="slidenum">
              <a:rPr lang="en-US"/>
              <a:pPr/>
              <a:t>166</a:t>
            </a:fld>
            <a:endParaRPr lang="en-US"/>
          </a:p>
        </p:txBody>
      </p:sp>
      <p:sp>
        <p:nvSpPr>
          <p:cNvPr id="906242" name="Rectangle 2"/>
          <p:cNvSpPr>
            <a:spLocks noRot="1" noChangeArrowheads="1" noTextEdit="1"/>
          </p:cNvSpPr>
          <p:nvPr>
            <p:ph type="sldImg"/>
          </p:nvPr>
        </p:nvSpPr>
        <p:spPr>
          <a:ln/>
        </p:spPr>
      </p:sp>
      <p:sp>
        <p:nvSpPr>
          <p:cNvPr id="906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CFFCB1-513D-42FF-9336-83A26C850ACA}" type="slidenum">
              <a:rPr lang="en-US"/>
              <a:pPr/>
              <a:t>167</a:t>
            </a:fld>
            <a:endParaRPr lang="en-US"/>
          </a:p>
        </p:txBody>
      </p:sp>
      <p:sp>
        <p:nvSpPr>
          <p:cNvPr id="366594" name="Rectangle 2"/>
          <p:cNvSpPr>
            <a:spLocks noRo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C59F69-B8E6-43B5-ABAF-6C9A8052110A}" type="slidenum">
              <a:rPr lang="en-US"/>
              <a:pPr/>
              <a:t>169</a:t>
            </a:fld>
            <a:endParaRPr lang="en-US"/>
          </a:p>
        </p:txBody>
      </p:sp>
      <p:sp>
        <p:nvSpPr>
          <p:cNvPr id="884738" name="Rectangle 2"/>
          <p:cNvSpPr>
            <a:spLocks noRot="1" noChangeArrowheads="1" noTextEdit="1"/>
          </p:cNvSpPr>
          <p:nvPr>
            <p:ph type="sldImg"/>
          </p:nvPr>
        </p:nvSpPr>
        <p:spPr>
          <a:ln/>
        </p:spPr>
      </p:sp>
      <p:sp>
        <p:nvSpPr>
          <p:cNvPr id="88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E15C72-AFF6-4F35-94D3-3F641DEDE3C8}" type="slidenum">
              <a:rPr lang="en-US"/>
              <a:pPr/>
              <a:t>170</a:t>
            </a:fld>
            <a:endParaRPr lang="en-US"/>
          </a:p>
        </p:txBody>
      </p:sp>
      <p:sp>
        <p:nvSpPr>
          <p:cNvPr id="886786" name="Rectangle 2"/>
          <p:cNvSpPr>
            <a:spLocks noRot="1" noChangeArrowheads="1" noTextEdit="1"/>
          </p:cNvSpPr>
          <p:nvPr>
            <p:ph type="sldImg"/>
          </p:nvPr>
        </p:nvSpPr>
        <p:spPr>
          <a:ln/>
        </p:spPr>
      </p:sp>
      <p:sp>
        <p:nvSpPr>
          <p:cNvPr id="886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CE732A-48B7-448B-80B0-F59297C2079B}" type="slidenum">
              <a:rPr lang="en-US"/>
              <a:pPr/>
              <a:t>171</a:t>
            </a:fld>
            <a:endParaRPr lang="en-US"/>
          </a:p>
        </p:txBody>
      </p:sp>
      <p:sp>
        <p:nvSpPr>
          <p:cNvPr id="888834" name="Rectangle 2"/>
          <p:cNvSpPr>
            <a:spLocks noRot="1" noChangeArrowheads="1" noTextEdit="1"/>
          </p:cNvSpPr>
          <p:nvPr>
            <p:ph type="sldImg"/>
          </p:nvPr>
        </p:nvSpPr>
        <p:spPr>
          <a:ln/>
        </p:spPr>
      </p:sp>
      <p:sp>
        <p:nvSpPr>
          <p:cNvPr id="888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5F1DA-C22D-4333-830C-2EB53F8E255C}" type="slidenum">
              <a:rPr lang="en-US"/>
              <a:pPr/>
              <a:t>172</a:t>
            </a:fld>
            <a:endParaRPr lang="en-US"/>
          </a:p>
        </p:txBody>
      </p:sp>
      <p:sp>
        <p:nvSpPr>
          <p:cNvPr id="890882" name="Rectangle 2"/>
          <p:cNvSpPr>
            <a:spLocks noRot="1" noChangeArrowheads="1" noTextEdit="1"/>
          </p:cNvSpPr>
          <p:nvPr>
            <p:ph type="sldImg"/>
          </p:nvPr>
        </p:nvSpPr>
        <p:spPr>
          <a:ln/>
        </p:spPr>
      </p:sp>
      <p:sp>
        <p:nvSpPr>
          <p:cNvPr id="890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B74855-93C6-489F-900B-2E4A6ED6C7F9}" type="slidenum">
              <a:rPr lang="en-US"/>
              <a:pPr/>
              <a:t>173</a:t>
            </a:fld>
            <a:endParaRPr lang="en-US"/>
          </a:p>
        </p:txBody>
      </p:sp>
      <p:sp>
        <p:nvSpPr>
          <p:cNvPr id="892930" name="Rectangle 2"/>
          <p:cNvSpPr>
            <a:spLocks noRot="1" noChangeArrowheads="1" noTextEdit="1"/>
          </p:cNvSpPr>
          <p:nvPr>
            <p:ph type="sldImg"/>
          </p:nvPr>
        </p:nvSpPr>
        <p:spPr>
          <a:ln/>
        </p:spPr>
      </p:sp>
      <p:sp>
        <p:nvSpPr>
          <p:cNvPr id="892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BE48B0-9838-413F-B429-7B983813E830}" type="slidenum">
              <a:rPr lang="en-US"/>
              <a:pPr/>
              <a:t>174</a:t>
            </a:fld>
            <a:endParaRPr lang="en-US"/>
          </a:p>
        </p:txBody>
      </p:sp>
      <p:sp>
        <p:nvSpPr>
          <p:cNvPr id="894978" name="Rectangle 2"/>
          <p:cNvSpPr>
            <a:spLocks noRot="1" noChangeArrowheads="1" noTextEdit="1"/>
          </p:cNvSpPr>
          <p:nvPr>
            <p:ph type="sldImg"/>
          </p:nvPr>
        </p:nvSpPr>
        <p:spPr>
          <a:ln/>
        </p:spPr>
      </p:sp>
      <p:sp>
        <p:nvSpPr>
          <p:cNvPr id="894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FC9464-391C-4B1A-B4B3-AECE88FD0DC5}" type="slidenum">
              <a:rPr lang="en-US"/>
              <a:pPr/>
              <a:t>175</a:t>
            </a:fld>
            <a:endParaRPr lang="en-US"/>
          </a:p>
        </p:txBody>
      </p:sp>
      <p:sp>
        <p:nvSpPr>
          <p:cNvPr id="897026" name="Rectangle 2"/>
          <p:cNvSpPr>
            <a:spLocks noRot="1" noChangeArrowheads="1" noTextEdit="1"/>
          </p:cNvSpPr>
          <p:nvPr>
            <p:ph type="sldImg"/>
          </p:nvPr>
        </p:nvSpPr>
        <p:spPr>
          <a:ln/>
        </p:spPr>
      </p:sp>
      <p:sp>
        <p:nvSpPr>
          <p:cNvPr id="897027" name="Rectangle 3"/>
          <p:cNvSpPr>
            <a:spLocks noGrp="1" noChangeArrowheads="1"/>
          </p:cNvSpPr>
          <p:nvPr>
            <p:ph type="body" idx="1"/>
          </p:nvPr>
        </p:nvSpPr>
        <p:spPr>
          <a:xfrm>
            <a:off x="935038" y="4416425"/>
            <a:ext cx="5140325" cy="4183063"/>
          </a:xfrm>
        </p:spPr>
        <p:txBody>
          <a:bodyPr/>
          <a:lstStyle/>
          <a:p>
            <a:r>
              <a:rPr lang="en-US" sz="1600"/>
              <a:t>For any particular watershed, the single simulated acre is multiplied by the number of acres of that land use in the watershed.</a:t>
            </a:r>
          </a:p>
          <a:p>
            <a:endParaRPr lang="en-US" sz="1600"/>
          </a:p>
          <a:p>
            <a:r>
              <a:rPr lang="en-US" sz="1600"/>
              <a:t>The different types of land uses are added together to get the total load to the stream.</a:t>
            </a:r>
          </a:p>
          <a:p>
            <a:endParaRPr lang="en-US" sz="1600"/>
          </a:p>
          <a:p>
            <a:r>
              <a:rPr lang="en-US" sz="1600"/>
              <a:t>The stream then has some scour and deposition depending on the velocity of the water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2A9643-F49C-4DFC-868C-E92BF248B5B1}" type="slidenum">
              <a:rPr lang="en-US"/>
              <a:pPr/>
              <a:t>16</a:t>
            </a:fld>
            <a:endParaRPr lang="en-US"/>
          </a:p>
        </p:txBody>
      </p:sp>
      <p:sp>
        <p:nvSpPr>
          <p:cNvPr id="274434" name="Rectangle 2"/>
          <p:cNvSpPr>
            <a:spLocks noRot="1" noChangeArrowheads="1" noTextEdit="1"/>
          </p:cNvSpPr>
          <p:nvPr>
            <p:ph type="sldImg"/>
          </p:nvPr>
        </p:nvSpPr>
        <p:spPr>
          <a:xfrm>
            <a:off x="1184275" y="698500"/>
            <a:ext cx="4646613" cy="3484563"/>
          </a:xfrm>
          <a:ln/>
        </p:spPr>
      </p:sp>
      <p:sp>
        <p:nvSpPr>
          <p:cNvPr id="274435" name="Rectangle 3"/>
          <p:cNvSpPr>
            <a:spLocks noGrp="1" noChangeArrowheads="1"/>
          </p:cNvSpPr>
          <p:nvPr>
            <p:ph type="body" idx="1"/>
          </p:nvPr>
        </p:nvSpPr>
        <p:spPr>
          <a:xfrm>
            <a:off x="701675" y="4416425"/>
            <a:ext cx="5608638" cy="4181475"/>
          </a:xfrm>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313F42-0675-4094-937F-5E8066BB2DF7}" type="slidenum">
              <a:rPr lang="en-US"/>
              <a:pPr/>
              <a:t>176</a:t>
            </a:fld>
            <a:endParaRPr lang="en-US"/>
          </a:p>
        </p:txBody>
      </p:sp>
      <p:sp>
        <p:nvSpPr>
          <p:cNvPr id="899074" name="Rectangle 2"/>
          <p:cNvSpPr>
            <a:spLocks noRot="1" noChangeArrowheads="1" noTextEdit="1"/>
          </p:cNvSpPr>
          <p:nvPr>
            <p:ph type="sldImg"/>
          </p:nvPr>
        </p:nvSpPr>
        <p:spPr>
          <a:ln/>
        </p:spPr>
      </p:sp>
      <p:sp>
        <p:nvSpPr>
          <p:cNvPr id="8990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8B1E1D-4B0A-444C-B72B-27229E980995}" type="slidenum">
              <a:rPr lang="en-US"/>
              <a:pPr/>
              <a:t>177</a:t>
            </a:fld>
            <a:endParaRPr lang="en-US"/>
          </a:p>
        </p:txBody>
      </p:sp>
      <p:sp>
        <p:nvSpPr>
          <p:cNvPr id="901122" name="Rectangle 2"/>
          <p:cNvSpPr>
            <a:spLocks noRot="1" noChangeArrowheads="1" noTextEdit="1"/>
          </p:cNvSpPr>
          <p:nvPr>
            <p:ph type="sldImg"/>
          </p:nvPr>
        </p:nvSpPr>
        <p:spPr>
          <a:ln/>
        </p:spPr>
      </p:sp>
      <p:sp>
        <p:nvSpPr>
          <p:cNvPr id="901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E9B77A-182C-4026-885D-88C42A3D2A68}" type="slidenum">
              <a:rPr lang="en-US"/>
              <a:pPr/>
              <a:t>178</a:t>
            </a:fld>
            <a:endParaRPr lang="en-US"/>
          </a:p>
        </p:txBody>
      </p:sp>
      <p:sp>
        <p:nvSpPr>
          <p:cNvPr id="903170" name="Rectangle 2"/>
          <p:cNvSpPr>
            <a:spLocks noRot="1" noChangeArrowheads="1" noTextEdit="1"/>
          </p:cNvSpPr>
          <p:nvPr>
            <p:ph type="sldImg"/>
          </p:nvPr>
        </p:nvSpPr>
        <p:spPr>
          <a:ln/>
        </p:spPr>
      </p:sp>
      <p:sp>
        <p:nvSpPr>
          <p:cNvPr id="903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D32701-6E2F-472E-8B03-E1A8B4A99BBF}" type="slidenum">
              <a:rPr lang="en-US"/>
              <a:pPr/>
              <a:t>180</a:t>
            </a:fld>
            <a:endParaRPr lang="en-US"/>
          </a:p>
        </p:txBody>
      </p:sp>
      <p:sp>
        <p:nvSpPr>
          <p:cNvPr id="908290" name="Rectangle 2"/>
          <p:cNvSpPr>
            <a:spLocks noRot="1" noChangeArrowheads="1" noTextEdit="1"/>
          </p:cNvSpPr>
          <p:nvPr>
            <p:ph type="sldImg"/>
          </p:nvPr>
        </p:nvSpPr>
        <p:spPr>
          <a:ln/>
        </p:spPr>
      </p:sp>
      <p:sp>
        <p:nvSpPr>
          <p:cNvPr id="908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02BECB-E1C2-4314-B2AD-C04E22A06612}" type="slidenum">
              <a:rPr lang="en-US"/>
              <a:pPr/>
              <a:t>189</a:t>
            </a:fld>
            <a:endParaRPr lang="en-US"/>
          </a:p>
        </p:txBody>
      </p:sp>
      <p:sp>
        <p:nvSpPr>
          <p:cNvPr id="562178" name="Rectangle 2"/>
          <p:cNvSpPr>
            <a:spLocks noRo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EF27D0-35CE-4098-995B-C80D5463E30E}" type="slidenum">
              <a:rPr lang="en-US"/>
              <a:pPr/>
              <a:t>194</a:t>
            </a:fld>
            <a:endParaRPr lang="en-US"/>
          </a:p>
        </p:txBody>
      </p:sp>
      <p:sp>
        <p:nvSpPr>
          <p:cNvPr id="568322" name="Rectangle 2"/>
          <p:cNvSpPr>
            <a:spLocks noRot="1" noChangeArrowheads="1" noTextEdit="1"/>
          </p:cNvSpPr>
          <p:nvPr>
            <p:ph type="sldImg"/>
          </p:nvPr>
        </p:nvSpPr>
        <p:spPr>
          <a:ln/>
        </p:spPr>
      </p:sp>
      <p:sp>
        <p:nvSpPr>
          <p:cNvPr id="568323" name="Rectangle 3"/>
          <p:cNvSpPr>
            <a:spLocks noGrp="1" noChangeArrowheads="1"/>
          </p:cNvSpPr>
          <p:nvPr>
            <p:ph type="body" idx="1"/>
          </p:nvPr>
        </p:nvSpPr>
        <p:spPr>
          <a:xfrm>
            <a:off x="701675" y="4416425"/>
            <a:ext cx="5608638" cy="4183063"/>
          </a:xfrm>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79D60E-8C16-4F0B-A794-2457C3EEA6EB}" type="slidenum">
              <a:rPr lang="en-US"/>
              <a:pPr/>
              <a:t>210</a:t>
            </a:fld>
            <a:endParaRPr lang="en-US"/>
          </a:p>
        </p:txBody>
      </p:sp>
      <p:sp>
        <p:nvSpPr>
          <p:cNvPr id="543746" name="Rectangle 2"/>
          <p:cNvSpPr>
            <a:spLocks noRot="1" noChangeArrowheads="1" noTextEdit="1"/>
          </p:cNvSpPr>
          <p:nvPr>
            <p:ph type="sldImg"/>
          </p:nvPr>
        </p:nvSpPr>
        <p:spPr>
          <a:xfrm>
            <a:off x="1182688" y="696913"/>
            <a:ext cx="4648200" cy="3486150"/>
          </a:xfrm>
          <a:ln/>
        </p:spPr>
      </p:sp>
      <p:sp>
        <p:nvSpPr>
          <p:cNvPr id="543747" name="Rectangle 3"/>
          <p:cNvSpPr>
            <a:spLocks noGrp="1" noChangeArrowheads="1"/>
          </p:cNvSpPr>
          <p:nvPr>
            <p:ph type="body" idx="1"/>
          </p:nvPr>
        </p:nvSpPr>
        <p:spPr>
          <a:xfrm>
            <a:off x="935038" y="4416425"/>
            <a:ext cx="5140325" cy="4183063"/>
          </a:xfrm>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92D3C2-9F24-4B84-B4DD-E18D64148705}" type="slidenum">
              <a:rPr lang="en-US"/>
              <a:pPr/>
              <a:t>211</a:t>
            </a:fld>
            <a:endParaRPr lang="en-US"/>
          </a:p>
        </p:txBody>
      </p:sp>
      <p:sp>
        <p:nvSpPr>
          <p:cNvPr id="545794" name="Rectangle 2"/>
          <p:cNvSpPr>
            <a:spLocks noRot="1" noChangeArrowheads="1" noTextEdit="1"/>
          </p:cNvSpPr>
          <p:nvPr>
            <p:ph type="sldImg"/>
          </p:nvPr>
        </p:nvSpPr>
        <p:spPr>
          <a:xfrm>
            <a:off x="1182688" y="696913"/>
            <a:ext cx="4648200" cy="3486150"/>
          </a:xfrm>
          <a:ln/>
        </p:spPr>
      </p:sp>
      <p:sp>
        <p:nvSpPr>
          <p:cNvPr id="545795" name="Rectangle 3"/>
          <p:cNvSpPr>
            <a:spLocks noGrp="1" noChangeArrowheads="1"/>
          </p:cNvSpPr>
          <p:nvPr>
            <p:ph type="body" idx="1"/>
          </p:nvPr>
        </p:nvSpPr>
        <p:spPr>
          <a:xfrm>
            <a:off x="935038" y="4416425"/>
            <a:ext cx="5140325" cy="4183063"/>
          </a:xfrm>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F2B8EB-D207-4444-9574-E62430C35EEE}" type="slidenum">
              <a:rPr lang="en-US"/>
              <a:pPr/>
              <a:t>212</a:t>
            </a:fld>
            <a:endParaRPr lang="en-US"/>
          </a:p>
        </p:txBody>
      </p:sp>
      <p:sp>
        <p:nvSpPr>
          <p:cNvPr id="547842" name="Rectangle 2"/>
          <p:cNvSpPr>
            <a:spLocks noRot="1" noChangeArrowheads="1" noTextEdit="1"/>
          </p:cNvSpPr>
          <p:nvPr>
            <p:ph type="sldImg"/>
          </p:nvPr>
        </p:nvSpPr>
        <p:spPr>
          <a:xfrm>
            <a:off x="1182688" y="696913"/>
            <a:ext cx="4648200" cy="3486150"/>
          </a:xfrm>
          <a:ln/>
        </p:spPr>
      </p:sp>
      <p:sp>
        <p:nvSpPr>
          <p:cNvPr id="547843" name="Rectangle 3"/>
          <p:cNvSpPr>
            <a:spLocks noGrp="1" noChangeArrowheads="1"/>
          </p:cNvSpPr>
          <p:nvPr>
            <p:ph type="body" idx="1"/>
          </p:nvPr>
        </p:nvSpPr>
        <p:spPr>
          <a:xfrm>
            <a:off x="935038" y="4416425"/>
            <a:ext cx="5140325" cy="4183063"/>
          </a:xfrm>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AD6828-2E83-4779-8FAE-0A2F507E64A1}" type="slidenum">
              <a:rPr lang="en-US"/>
              <a:pPr/>
              <a:t>213</a:t>
            </a:fld>
            <a:endParaRPr lang="en-US"/>
          </a:p>
        </p:txBody>
      </p:sp>
      <p:sp>
        <p:nvSpPr>
          <p:cNvPr id="549890" name="Rectangle 2"/>
          <p:cNvSpPr>
            <a:spLocks noRot="1" noChangeArrowheads="1" noTextEdit="1"/>
          </p:cNvSpPr>
          <p:nvPr>
            <p:ph type="sldImg"/>
          </p:nvPr>
        </p:nvSpPr>
        <p:spPr>
          <a:xfrm>
            <a:off x="1182688" y="696913"/>
            <a:ext cx="4648200" cy="3486150"/>
          </a:xfrm>
          <a:ln/>
        </p:spPr>
      </p:sp>
      <p:sp>
        <p:nvSpPr>
          <p:cNvPr id="549891" name="Rectangle 3"/>
          <p:cNvSpPr>
            <a:spLocks noGrp="1" noChangeArrowheads="1"/>
          </p:cNvSpPr>
          <p:nvPr>
            <p:ph type="body" idx="1"/>
          </p:nvPr>
        </p:nvSpPr>
        <p:spPr>
          <a:xfrm>
            <a:off x="935038" y="4416425"/>
            <a:ext cx="5140325" cy="4183063"/>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3B74A1F-4ACD-47F7-9663-30F22E3B8211}"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B02DC66-BBDC-44FB-8D88-31AF4FA5172B}"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7CA762-C1DA-4187-A372-496D5DD2C55C}"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227C7CDC-7A74-412A-96D4-3694CDB9775B}"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600200"/>
            <a:ext cx="4038600" cy="4525963"/>
          </a:xfrm>
        </p:spPr>
        <p:txBody>
          <a:bodyPr/>
          <a:lstStyle/>
          <a:p>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BD1433CB-C802-4BCB-8B28-3694A7E62623}"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CDD0CCD9-AED8-4237-92CB-A1946DA181DD}"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E1DF5FA7-E898-4C33-B5E5-615082DA404D}"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8BEEFAE0-90D3-4597-98AC-C49994724D0E}"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D8AACE73-B63A-4558-8A52-FB5869AA4E0F}"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US"/>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C2F357B2-3664-49B9-AE46-38427A83BBB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4C1DB2A-1F76-476F-B4D3-3982526C61F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0BF2DB6-88E3-4A18-BF1B-BE637F1132C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6E4B016-7F0A-4279-85D8-8747FE2FEEF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4180C3B2-B71A-4FE1-9A5F-9FDD84E596D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DA97CA7-D6BB-461B-8EAA-4CF48397C69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7285BA09-7633-4502-9388-02916EF1B95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C092611-8E88-4C5D-9EE3-2904E48ADBAF}"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75436C9-E0A7-46FC-9116-99ED9323C1F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95170E4-89EF-49B8-8282-F3C689D18C0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79.emf"/><Relationship Id="rId4" Type="http://schemas.openxmlformats.org/officeDocument/2006/relationships/oleObject" Target="../embeddings/oleObject3.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3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71.xml"/><Relationship Id="rId1" Type="http://schemas.openxmlformats.org/officeDocument/2006/relationships/slideLayout" Target="../slideLayouts/slideLayout18.xml"/><Relationship Id="rId4" Type="http://schemas.openxmlformats.org/officeDocument/2006/relationships/image" Target="../media/image88.emf"/></Relationships>
</file>

<file path=ppt/slides/_rels/slide14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72.xml"/><Relationship Id="rId1" Type="http://schemas.openxmlformats.org/officeDocument/2006/relationships/slideLayout" Target="../slideLayouts/slideLayout18.xml"/><Relationship Id="rId4" Type="http://schemas.openxmlformats.org/officeDocument/2006/relationships/image" Target="../media/image90.emf"/></Relationships>
</file>

<file path=ppt/slides/_rels/slide14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73.xml"/><Relationship Id="rId1" Type="http://schemas.openxmlformats.org/officeDocument/2006/relationships/slideLayout" Target="../slideLayouts/slideLayout18.xml"/><Relationship Id="rId4" Type="http://schemas.openxmlformats.org/officeDocument/2006/relationships/image" Target="../media/image92.emf"/></Relationships>
</file>

<file path=ppt/slides/_rels/slide14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74.xml"/><Relationship Id="rId1" Type="http://schemas.openxmlformats.org/officeDocument/2006/relationships/slideLayout" Target="../slideLayouts/slideLayout18.xml"/><Relationship Id="rId4" Type="http://schemas.openxmlformats.org/officeDocument/2006/relationships/image" Target="../media/image94.emf"/></Relationships>
</file>

<file path=ppt/slides/_rels/slide14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96.emf"/></Relationships>
</file>

<file path=ppt/slides/_rels/slide14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98.emf"/></Relationships>
</file>

<file path=ppt/slides/_rels/slide14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00.emf"/></Relationships>
</file>

<file path=ppt/slides/_rels/slide14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Microsoft_Office_Excel_Chart4.xls"/><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oleObject" Target="../embeddings/Microsoft_Office_Excel_Chart5.xls"/></Relationships>
</file>

<file path=ppt/slides/_rels/slide151.xml.rels><?xml version="1.0" encoding="UTF-8" standalone="yes"?>
<Relationships xmlns="http://schemas.openxmlformats.org/package/2006/relationships"><Relationship Id="rId3" Type="http://schemas.openxmlformats.org/officeDocument/2006/relationships/oleObject" Target="../embeddings/Microsoft_Office_Excel_Chart6.xls"/><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oleObject" Target="../embeddings/Microsoft_Office_Excel_Chart7.xls"/></Relationships>
</file>

<file path=ppt/slides/_rels/slide152.xml.rels><?xml version="1.0" encoding="UTF-8" standalone="yes"?>
<Relationships xmlns="http://schemas.openxmlformats.org/package/2006/relationships"><Relationship Id="rId3" Type="http://schemas.openxmlformats.org/officeDocument/2006/relationships/oleObject" Target="../embeddings/Microsoft_Office_Excel_Chart8.xls"/><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oleObject" Target="../embeddings/Microsoft_Office_Excel_Chart11.xls"/><Relationship Id="rId5" Type="http://schemas.openxmlformats.org/officeDocument/2006/relationships/oleObject" Target="../embeddings/Microsoft_Office_Excel_Chart10.xls"/><Relationship Id="rId4" Type="http://schemas.openxmlformats.org/officeDocument/2006/relationships/oleObject" Target="../embeddings/Microsoft_Office_Excel_Chart9.xls"/></Relationships>
</file>

<file path=ppt/slides/_rels/slide153.xml.rels><?xml version="1.0" encoding="UTF-8" standalone="yes"?>
<Relationships xmlns="http://schemas.openxmlformats.org/package/2006/relationships"><Relationship Id="rId3" Type="http://schemas.openxmlformats.org/officeDocument/2006/relationships/oleObject" Target="../embeddings/Microsoft_Office_Excel_Chart12.xls"/><Relationship Id="rId2" Type="http://schemas.openxmlformats.org/officeDocument/2006/relationships/slideLayout" Target="../slideLayouts/slideLayout18.xml"/><Relationship Id="rId1" Type="http://schemas.openxmlformats.org/officeDocument/2006/relationships/vmlDrawing" Target="../drawings/vmlDrawing8.vml"/><Relationship Id="rId6" Type="http://schemas.openxmlformats.org/officeDocument/2006/relationships/oleObject" Target="../embeddings/Microsoft_Office_Excel_Chart15.xls"/><Relationship Id="rId5" Type="http://schemas.openxmlformats.org/officeDocument/2006/relationships/oleObject" Target="../embeddings/Microsoft_Office_Excel_Chart14.xls"/><Relationship Id="rId4" Type="http://schemas.openxmlformats.org/officeDocument/2006/relationships/oleObject" Target="../embeddings/Microsoft_Office_Excel_Chart13.xls"/></Relationships>
</file>

<file path=ppt/slides/_rels/slide154.xml.rels><?xml version="1.0" encoding="UTF-8" standalone="yes"?>
<Relationships xmlns="http://schemas.openxmlformats.org/package/2006/relationships"><Relationship Id="rId3" Type="http://schemas.openxmlformats.org/officeDocument/2006/relationships/oleObject" Target="../embeddings/Microsoft_Office_Excel_Chart16.xls"/><Relationship Id="rId2" Type="http://schemas.openxmlformats.org/officeDocument/2006/relationships/slideLayout" Target="../slideLayouts/slideLayout18.xml"/><Relationship Id="rId1" Type="http://schemas.openxmlformats.org/officeDocument/2006/relationships/vmlDrawing" Target="../drawings/vmlDrawing9.vml"/><Relationship Id="rId6" Type="http://schemas.openxmlformats.org/officeDocument/2006/relationships/oleObject" Target="../embeddings/Microsoft_Office_Excel_Chart19.xls"/><Relationship Id="rId5" Type="http://schemas.openxmlformats.org/officeDocument/2006/relationships/oleObject" Target="../embeddings/Microsoft_Office_Excel_Chart18.xls"/><Relationship Id="rId4" Type="http://schemas.openxmlformats.org/officeDocument/2006/relationships/oleObject" Target="../embeddings/Microsoft_Office_Excel_Chart17.xls"/></Relationships>
</file>

<file path=ppt/slides/_rels/slide155.xml.rels><?xml version="1.0" encoding="UTF-8" standalone="yes"?>
<Relationships xmlns="http://schemas.openxmlformats.org/package/2006/relationships"><Relationship Id="rId3" Type="http://schemas.openxmlformats.org/officeDocument/2006/relationships/oleObject" Target="../embeddings/Microsoft_Office_Excel_Chart20.xls"/><Relationship Id="rId2" Type="http://schemas.openxmlformats.org/officeDocument/2006/relationships/slideLayout" Target="../slideLayouts/slideLayout18.xml"/><Relationship Id="rId1" Type="http://schemas.openxmlformats.org/officeDocument/2006/relationships/vmlDrawing" Target="../drawings/vmlDrawing10.vml"/><Relationship Id="rId6" Type="http://schemas.openxmlformats.org/officeDocument/2006/relationships/oleObject" Target="../embeddings/Microsoft_Office_Excel_Chart23.xls"/><Relationship Id="rId5" Type="http://schemas.openxmlformats.org/officeDocument/2006/relationships/oleObject" Target="../embeddings/Microsoft_Office_Excel_Chart22.xls"/><Relationship Id="rId4" Type="http://schemas.openxmlformats.org/officeDocument/2006/relationships/oleObject" Target="../embeddings/Microsoft_Office_Excel_Chart21.xls"/></Relationships>
</file>

<file path=ppt/slides/_rels/slide156.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slideLayout" Target="../slideLayouts/slideLayout6.xml"/><Relationship Id="rId4" Type="http://schemas.openxmlformats.org/officeDocument/2006/relationships/image" Target="../media/image126.wmf"/></Relationships>
</file>

<file path=ppt/slides/_rels/slide158.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slideLayout" Target="../slideLayouts/slideLayout6.xml"/><Relationship Id="rId4" Type="http://schemas.openxmlformats.org/officeDocument/2006/relationships/image" Target="../media/image131.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Microsoft_Office_Excel_Chart1.xls"/></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image" Target="../media/image143.png"/><Relationship Id="rId4" Type="http://schemas.openxmlformats.org/officeDocument/2006/relationships/image" Target="../media/image142.png"/></Relationships>
</file>

<file path=ppt/slides/_rels/slide173.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emf"/><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49.emf"/><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49.emf"/><Relationship Id="rId1" Type="http://schemas.openxmlformats.org/officeDocument/2006/relationships/slideLayout" Target="../slideLayouts/slideLayout7.xml"/><Relationship Id="rId4" Type="http://schemas.openxmlformats.org/officeDocument/2006/relationships/image" Target="../media/image153.wmf"/></Relationships>
</file>

<file path=ppt/slides/_rels/slide186.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49.emf"/><Relationship Id="rId1" Type="http://schemas.openxmlformats.org/officeDocument/2006/relationships/slideLayout" Target="../slideLayouts/slideLayout7.xml"/><Relationship Id="rId4" Type="http://schemas.openxmlformats.org/officeDocument/2006/relationships/image" Target="../media/image155.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slideLayout" Target="../slideLayouts/slideLayout7.xml"/><Relationship Id="rId5" Type="http://schemas.openxmlformats.org/officeDocument/2006/relationships/image" Target="../media/image160.emf"/><Relationship Id="rId4" Type="http://schemas.openxmlformats.org/officeDocument/2006/relationships/image" Target="../media/image159.emf"/></Relationships>
</file>

<file path=ppt/slides/_rels/slide206.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image" Target="../media/image16.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64.jpeg"/></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215.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jpeg"/><Relationship Id="rId7" Type="http://schemas.openxmlformats.org/officeDocument/2006/relationships/image" Target="../media/image29.emf"/><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emf"/><Relationship Id="rId5" Type="http://schemas.openxmlformats.org/officeDocument/2006/relationships/image" Target="../media/image27.jpeg"/><Relationship Id="rId10" Type="http://schemas.openxmlformats.org/officeDocument/2006/relationships/image" Target="../media/image32.emf"/><Relationship Id="rId4" Type="http://schemas.openxmlformats.org/officeDocument/2006/relationships/image" Target="../media/image26.jpeg"/><Relationship Id="rId9"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Microsoft_Office_Excel_97-2003_Worksheet3.xls"/><Relationship Id="rId4" Type="http://schemas.openxmlformats.org/officeDocument/2006/relationships/oleObject" Target="../embeddings/Microsoft_Office_Excel_97-2003_Worksheet2.xls"/></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0.jpeg"/></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0.jpeg"/><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wmf"/></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7.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slide" Target="slide5.xml"/><Relationship Id="rId5" Type="http://schemas.openxmlformats.org/officeDocument/2006/relationships/slide" Target="slide63.xml"/><Relationship Id="rId4" Type="http://schemas.openxmlformats.org/officeDocument/2006/relationships/slide" Target="slide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61.emf"/><Relationship Id="rId4" Type="http://schemas.openxmlformats.org/officeDocument/2006/relationships/image" Target="../media/image60.emf"/></Relationships>
</file>

<file path=ppt/slides/_rels/slide7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7881A4E-12A6-4046-B439-43D1F13E5C6E}" type="slidenum">
              <a:rPr lang="en-US"/>
              <a:pPr/>
              <a:t>1</a:t>
            </a:fld>
            <a:endParaRPr lang="en-US"/>
          </a:p>
        </p:txBody>
      </p:sp>
      <p:sp>
        <p:nvSpPr>
          <p:cNvPr id="3074" name="Rectangle 2"/>
          <p:cNvSpPr>
            <a:spLocks noGrp="1" noChangeArrowheads="1"/>
          </p:cNvSpPr>
          <p:nvPr>
            <p:ph type="ctrTitle"/>
          </p:nvPr>
        </p:nvSpPr>
        <p:spPr>
          <a:xfrm>
            <a:off x="533400" y="685800"/>
            <a:ext cx="8001000" cy="2365375"/>
          </a:xfrm>
        </p:spPr>
        <p:txBody>
          <a:bodyPr/>
          <a:lstStyle/>
          <a:p>
            <a:r>
              <a:rPr lang="en-US" sz="3600">
                <a:solidFill>
                  <a:srgbClr val="000000"/>
                </a:solidFill>
              </a:rPr>
              <a:t>Phase 5 Watershed Model</a:t>
            </a:r>
          </a:p>
        </p:txBody>
      </p:sp>
      <p:sp>
        <p:nvSpPr>
          <p:cNvPr id="3075" name="Text Box 3"/>
          <p:cNvSpPr txBox="1">
            <a:spLocks noChangeArrowheads="1"/>
          </p:cNvSpPr>
          <p:nvPr/>
        </p:nvSpPr>
        <p:spPr bwMode="auto">
          <a:xfrm>
            <a:off x="838200" y="3429000"/>
            <a:ext cx="7164388" cy="822325"/>
          </a:xfrm>
          <a:prstGeom prst="rect">
            <a:avLst/>
          </a:prstGeom>
          <a:noFill/>
          <a:ln w="9525">
            <a:noFill/>
            <a:miter lim="800000"/>
            <a:headEnd/>
            <a:tailEnd/>
          </a:ln>
          <a:effectLst/>
        </p:spPr>
        <p:txBody>
          <a:bodyPr>
            <a:spAutoFit/>
          </a:bodyPr>
          <a:lstStyle/>
          <a:p>
            <a:pPr algn="ctr"/>
            <a:r>
              <a:rPr lang="en-US" sz="2400">
                <a:latin typeface="Times New Roman" pitchFamily="18" charset="0"/>
              </a:rPr>
              <a:t>STAC Model Review</a:t>
            </a:r>
          </a:p>
          <a:p>
            <a:pPr algn="ctr"/>
            <a:r>
              <a:rPr lang="en-US" sz="2400">
                <a:latin typeface="Times New Roman" pitchFamily="18" charset="0"/>
              </a:rPr>
              <a:t>January 23, 2008</a:t>
            </a:r>
          </a:p>
        </p:txBody>
      </p:sp>
      <p:sp>
        <p:nvSpPr>
          <p:cNvPr id="3076" name="Text Box 4"/>
          <p:cNvSpPr txBox="1">
            <a:spLocks noChangeArrowheads="1"/>
          </p:cNvSpPr>
          <p:nvPr/>
        </p:nvSpPr>
        <p:spPr bwMode="auto">
          <a:xfrm>
            <a:off x="3048000" y="4724400"/>
            <a:ext cx="3048000" cy="641350"/>
          </a:xfrm>
          <a:prstGeom prst="rect">
            <a:avLst/>
          </a:prstGeom>
          <a:noFill/>
          <a:ln w="9525">
            <a:noFill/>
            <a:miter lim="800000"/>
            <a:headEnd/>
            <a:tailEnd/>
          </a:ln>
          <a:effectLst/>
        </p:spPr>
        <p:txBody>
          <a:bodyPr>
            <a:spAutoFit/>
          </a:bodyPr>
          <a:lstStyle/>
          <a:p>
            <a:pPr algn="ctr"/>
            <a:r>
              <a:rPr lang="en-US">
                <a:latin typeface="Times New Roman" pitchFamily="18" charset="0"/>
              </a:rPr>
              <a:t>Gary Shenk </a:t>
            </a:r>
          </a:p>
          <a:p>
            <a:pPr algn="ctr"/>
            <a:r>
              <a:rPr lang="en-US">
                <a:latin typeface="Times New Roman" pitchFamily="18" charset="0"/>
              </a:rPr>
              <a:t>CBPO Modeling Group</a:t>
            </a:r>
          </a:p>
        </p:txBody>
      </p:sp>
      <p:pic>
        <p:nvPicPr>
          <p:cNvPr id="3077" name="Picture 5" descr="CBPOLOGO"/>
          <p:cNvPicPr>
            <a:picLocks noChangeAspect="1" noChangeArrowheads="1"/>
          </p:cNvPicPr>
          <p:nvPr/>
        </p:nvPicPr>
        <p:blipFill>
          <a:blip r:embed="rId3" cstate="print"/>
          <a:srcRect/>
          <a:stretch>
            <a:fillRect/>
          </a:stretch>
        </p:blipFill>
        <p:spPr bwMode="auto">
          <a:xfrm>
            <a:off x="6019800" y="4800600"/>
            <a:ext cx="2667000" cy="1647825"/>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lide Number Placeholder 4"/>
          <p:cNvSpPr>
            <a:spLocks noGrp="1"/>
          </p:cNvSpPr>
          <p:nvPr>
            <p:ph type="sldNum" sz="quarter" idx="12"/>
          </p:nvPr>
        </p:nvSpPr>
        <p:spPr/>
        <p:txBody>
          <a:bodyPr/>
          <a:lstStyle/>
          <a:p>
            <a:fld id="{DE8203FC-297B-4706-A404-13C0DAD5C416}" type="slidenum">
              <a:rPr lang="en-US"/>
              <a:pPr/>
              <a:t>10</a:t>
            </a:fld>
            <a:endParaRPr lang="en-US"/>
          </a:p>
        </p:txBody>
      </p:sp>
      <p:sp>
        <p:nvSpPr>
          <p:cNvPr id="270338" name="Rectangle 2"/>
          <p:cNvSpPr>
            <a:spLocks noGrp="1" noChangeArrowheads="1"/>
          </p:cNvSpPr>
          <p:nvPr>
            <p:ph type="title"/>
          </p:nvPr>
        </p:nvSpPr>
        <p:spPr>
          <a:xfrm>
            <a:off x="838200" y="76200"/>
            <a:ext cx="7772400" cy="1143000"/>
          </a:xfrm>
        </p:spPr>
        <p:txBody>
          <a:bodyPr/>
          <a:lstStyle/>
          <a:p>
            <a:r>
              <a:rPr lang="en-US"/>
              <a:t>BMPs</a:t>
            </a:r>
          </a:p>
        </p:txBody>
      </p:sp>
      <p:sp>
        <p:nvSpPr>
          <p:cNvPr id="270339" name="AutoShape 3"/>
          <p:cNvSpPr>
            <a:spLocks noChangeArrowheads="1"/>
          </p:cNvSpPr>
          <p:nvPr/>
        </p:nvSpPr>
        <p:spPr bwMode="auto">
          <a:xfrm>
            <a:off x="6400800" y="5029200"/>
            <a:ext cx="685800" cy="609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sp>
        <p:nvSpPr>
          <p:cNvPr id="270340" name="Freeform 4"/>
          <p:cNvSpPr>
            <a:spLocks/>
          </p:cNvSpPr>
          <p:nvPr/>
        </p:nvSpPr>
        <p:spPr bwMode="auto">
          <a:xfrm rot="4844424">
            <a:off x="13494" y="2577306"/>
            <a:ext cx="2130425" cy="938213"/>
          </a:xfrm>
          <a:custGeom>
            <a:avLst/>
            <a:gdLst/>
            <a:ahLst/>
            <a:cxnLst>
              <a:cxn ang="0">
                <a:pos x="671" y="208"/>
              </a:cxn>
              <a:cxn ang="0">
                <a:pos x="1019" y="228"/>
              </a:cxn>
              <a:cxn ang="0">
                <a:pos x="1013" y="0"/>
              </a:cxn>
              <a:cxn ang="0">
                <a:pos x="1342" y="303"/>
              </a:cxn>
              <a:cxn ang="0">
                <a:pos x="1006" y="591"/>
              </a:cxn>
              <a:cxn ang="0">
                <a:pos x="1006" y="447"/>
              </a:cxn>
              <a:cxn ang="0">
                <a:pos x="577" y="449"/>
              </a:cxn>
              <a:cxn ang="0">
                <a:pos x="48" y="556"/>
              </a:cxn>
              <a:cxn ang="0">
                <a:pos x="289" y="329"/>
              </a:cxn>
              <a:cxn ang="0">
                <a:pos x="155" y="108"/>
              </a:cxn>
              <a:cxn ang="0">
                <a:pos x="671" y="208"/>
              </a:cxn>
            </a:cxnLst>
            <a:rect l="0" t="0" r="r" b="b"/>
            <a:pathLst>
              <a:path w="1342" h="591">
                <a:moveTo>
                  <a:pt x="671" y="208"/>
                </a:moveTo>
                <a:cubicBezTo>
                  <a:pt x="815" y="228"/>
                  <a:pt x="962" y="263"/>
                  <a:pt x="1019" y="228"/>
                </a:cubicBezTo>
                <a:lnTo>
                  <a:pt x="1013" y="0"/>
                </a:lnTo>
                <a:lnTo>
                  <a:pt x="1342" y="303"/>
                </a:lnTo>
                <a:lnTo>
                  <a:pt x="1006" y="591"/>
                </a:lnTo>
                <a:lnTo>
                  <a:pt x="1006" y="447"/>
                </a:lnTo>
                <a:cubicBezTo>
                  <a:pt x="934" y="423"/>
                  <a:pt x="737" y="431"/>
                  <a:pt x="577" y="449"/>
                </a:cubicBezTo>
                <a:cubicBezTo>
                  <a:pt x="417" y="467"/>
                  <a:pt x="96" y="576"/>
                  <a:pt x="48" y="556"/>
                </a:cubicBezTo>
                <a:cubicBezTo>
                  <a:pt x="0" y="536"/>
                  <a:pt x="271" y="403"/>
                  <a:pt x="289" y="329"/>
                </a:cubicBezTo>
                <a:cubicBezTo>
                  <a:pt x="307" y="255"/>
                  <a:pt x="91" y="128"/>
                  <a:pt x="155" y="108"/>
                </a:cubicBezTo>
                <a:cubicBezTo>
                  <a:pt x="219" y="88"/>
                  <a:pt x="527" y="188"/>
                  <a:pt x="671" y="208"/>
                </a:cubicBezTo>
                <a:close/>
              </a:path>
            </a:pathLst>
          </a:custGeom>
          <a:solidFill>
            <a:schemeClr val="accent1"/>
          </a:solidFill>
          <a:ln w="9525">
            <a:solidFill>
              <a:schemeClr val="tx1"/>
            </a:solidFill>
            <a:round/>
            <a:headEnd/>
            <a:tailEnd/>
          </a:ln>
          <a:effectLst/>
        </p:spPr>
        <p:txBody>
          <a:bodyPr/>
          <a:lstStyle/>
          <a:p>
            <a:endParaRPr lang="en-US"/>
          </a:p>
        </p:txBody>
      </p:sp>
      <p:sp>
        <p:nvSpPr>
          <p:cNvPr id="270341" name="Freeform 5"/>
          <p:cNvSpPr>
            <a:spLocks/>
          </p:cNvSpPr>
          <p:nvPr/>
        </p:nvSpPr>
        <p:spPr bwMode="auto">
          <a:xfrm rot="6579894">
            <a:off x="2893219" y="2669381"/>
            <a:ext cx="2009775" cy="938213"/>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70342" name="Freeform 6"/>
          <p:cNvSpPr>
            <a:spLocks/>
          </p:cNvSpPr>
          <p:nvPr/>
        </p:nvSpPr>
        <p:spPr bwMode="auto">
          <a:xfrm rot="5670970">
            <a:off x="1425575" y="2460625"/>
            <a:ext cx="2049463" cy="938213"/>
          </a:xfrm>
          <a:custGeom>
            <a:avLst/>
            <a:gdLst/>
            <a:ahLst/>
            <a:cxnLst>
              <a:cxn ang="0">
                <a:pos x="561" y="186"/>
              </a:cxn>
              <a:cxn ang="0">
                <a:pos x="968" y="228"/>
              </a:cxn>
              <a:cxn ang="0">
                <a:pos x="962" y="0"/>
              </a:cxn>
              <a:cxn ang="0">
                <a:pos x="1291" y="303"/>
              </a:cxn>
              <a:cxn ang="0">
                <a:pos x="955" y="591"/>
              </a:cxn>
              <a:cxn ang="0">
                <a:pos x="955" y="447"/>
              </a:cxn>
              <a:cxn ang="0">
                <a:pos x="676" y="422"/>
              </a:cxn>
              <a:cxn ang="0">
                <a:pos x="73" y="529"/>
              </a:cxn>
              <a:cxn ang="0">
                <a:pos x="239" y="287"/>
              </a:cxn>
              <a:cxn ang="0">
                <a:pos x="104" y="108"/>
              </a:cxn>
              <a:cxn ang="0">
                <a:pos x="561" y="186"/>
              </a:cxn>
            </a:cxnLst>
            <a:rect l="0" t="0" r="r" b="b"/>
            <a:pathLst>
              <a:path w="1291" h="591">
                <a:moveTo>
                  <a:pt x="561" y="186"/>
                </a:moveTo>
                <a:cubicBezTo>
                  <a:pt x="705" y="206"/>
                  <a:pt x="901" y="259"/>
                  <a:pt x="968" y="228"/>
                </a:cubicBezTo>
                <a:lnTo>
                  <a:pt x="962" y="0"/>
                </a:lnTo>
                <a:lnTo>
                  <a:pt x="1291" y="303"/>
                </a:lnTo>
                <a:lnTo>
                  <a:pt x="955" y="591"/>
                </a:lnTo>
                <a:lnTo>
                  <a:pt x="955" y="447"/>
                </a:lnTo>
                <a:cubicBezTo>
                  <a:pt x="909" y="419"/>
                  <a:pt x="823" y="408"/>
                  <a:pt x="676" y="422"/>
                </a:cubicBezTo>
                <a:cubicBezTo>
                  <a:pt x="529" y="436"/>
                  <a:pt x="146" y="552"/>
                  <a:pt x="73" y="529"/>
                </a:cubicBezTo>
                <a:cubicBezTo>
                  <a:pt x="0" y="506"/>
                  <a:pt x="234" y="357"/>
                  <a:pt x="239" y="287"/>
                </a:cubicBezTo>
                <a:cubicBezTo>
                  <a:pt x="244" y="217"/>
                  <a:pt x="50" y="125"/>
                  <a:pt x="104" y="108"/>
                </a:cubicBezTo>
                <a:cubicBezTo>
                  <a:pt x="158" y="91"/>
                  <a:pt x="417" y="166"/>
                  <a:pt x="561" y="186"/>
                </a:cubicBezTo>
                <a:close/>
              </a:path>
            </a:pathLst>
          </a:custGeom>
          <a:solidFill>
            <a:schemeClr val="accent1"/>
          </a:solidFill>
          <a:ln w="9525">
            <a:solidFill>
              <a:schemeClr val="tx1"/>
            </a:solidFill>
            <a:round/>
            <a:headEnd/>
            <a:tailEnd/>
          </a:ln>
          <a:effectLst/>
        </p:spPr>
        <p:txBody>
          <a:bodyPr/>
          <a:lstStyle/>
          <a:p>
            <a:endParaRPr lang="en-US"/>
          </a:p>
        </p:txBody>
      </p:sp>
      <p:sp>
        <p:nvSpPr>
          <p:cNvPr id="270343" name="Freeform 7"/>
          <p:cNvSpPr>
            <a:spLocks/>
          </p:cNvSpPr>
          <p:nvPr/>
        </p:nvSpPr>
        <p:spPr bwMode="auto">
          <a:xfrm rot="21611418">
            <a:off x="4035425" y="4875213"/>
            <a:ext cx="1525588" cy="912812"/>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70344" name="Text Box 8"/>
          <p:cNvSpPr txBox="1">
            <a:spLocks noChangeArrowheads="1"/>
          </p:cNvSpPr>
          <p:nvPr/>
        </p:nvSpPr>
        <p:spPr bwMode="auto">
          <a:xfrm>
            <a:off x="288925" y="1565275"/>
            <a:ext cx="167322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Atmosphere</a:t>
            </a:r>
          </a:p>
        </p:txBody>
      </p:sp>
      <p:sp>
        <p:nvSpPr>
          <p:cNvPr id="270345" name="Text Box 9"/>
          <p:cNvSpPr txBox="1">
            <a:spLocks noChangeArrowheads="1"/>
          </p:cNvSpPr>
          <p:nvPr/>
        </p:nvSpPr>
        <p:spPr bwMode="auto">
          <a:xfrm>
            <a:off x="2346325" y="1412875"/>
            <a:ext cx="129857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Fertilizer</a:t>
            </a:r>
          </a:p>
        </p:txBody>
      </p:sp>
      <p:sp>
        <p:nvSpPr>
          <p:cNvPr id="270346" name="Text Box 10"/>
          <p:cNvSpPr txBox="1">
            <a:spLocks noChangeArrowheads="1"/>
          </p:cNvSpPr>
          <p:nvPr/>
        </p:nvSpPr>
        <p:spPr bwMode="auto">
          <a:xfrm>
            <a:off x="4343400" y="1752600"/>
            <a:ext cx="1131888"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Manure</a:t>
            </a:r>
          </a:p>
        </p:txBody>
      </p:sp>
      <p:sp>
        <p:nvSpPr>
          <p:cNvPr id="270347" name="Text Box 11"/>
          <p:cNvSpPr txBox="1">
            <a:spLocks noChangeArrowheads="1"/>
          </p:cNvSpPr>
          <p:nvPr/>
        </p:nvSpPr>
        <p:spPr bwMode="auto">
          <a:xfrm>
            <a:off x="4419600" y="5105400"/>
            <a:ext cx="1047750"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Runoff</a:t>
            </a:r>
          </a:p>
        </p:txBody>
      </p:sp>
      <p:sp>
        <p:nvSpPr>
          <p:cNvPr id="270348" name="Text Box 12"/>
          <p:cNvSpPr txBox="1">
            <a:spLocks noChangeArrowheads="1"/>
          </p:cNvSpPr>
          <p:nvPr/>
        </p:nvSpPr>
        <p:spPr bwMode="auto">
          <a:xfrm>
            <a:off x="6096000" y="1066800"/>
            <a:ext cx="1949450" cy="1190625"/>
          </a:xfrm>
          <a:prstGeom prst="rect">
            <a:avLst/>
          </a:prstGeom>
          <a:noFill/>
          <a:ln w="9525">
            <a:noFill/>
            <a:miter lim="800000"/>
            <a:headEnd/>
            <a:tailEnd/>
          </a:ln>
          <a:effectLst/>
        </p:spPr>
        <p:txBody>
          <a:bodyPr wrap="none">
            <a:spAutoFit/>
          </a:bodyPr>
          <a:lstStyle/>
          <a:p>
            <a:pPr eaLnBrk="0" hangingPunct="0"/>
            <a:r>
              <a:rPr lang="en-US" sz="3600">
                <a:latin typeface="Times New Roman" pitchFamily="18" charset="0"/>
              </a:rPr>
              <a:t>Land Use</a:t>
            </a:r>
          </a:p>
          <a:p>
            <a:pPr eaLnBrk="0" hangingPunct="0"/>
            <a:r>
              <a:rPr lang="en-US" sz="3600">
                <a:latin typeface="Times New Roman" pitchFamily="18" charset="0"/>
              </a:rPr>
              <a:t>Change</a:t>
            </a:r>
          </a:p>
        </p:txBody>
      </p:sp>
      <p:grpSp>
        <p:nvGrpSpPr>
          <p:cNvPr id="270349" name="Group 13"/>
          <p:cNvGrpSpPr>
            <a:grpSpLocks/>
          </p:cNvGrpSpPr>
          <p:nvPr/>
        </p:nvGrpSpPr>
        <p:grpSpPr bwMode="auto">
          <a:xfrm>
            <a:off x="1219200" y="4724400"/>
            <a:ext cx="1600200" cy="1171575"/>
            <a:chOff x="1104" y="3168"/>
            <a:chExt cx="1488" cy="1026"/>
          </a:xfrm>
        </p:grpSpPr>
        <p:sp>
          <p:nvSpPr>
            <p:cNvPr id="270350" name="Rectangle 1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887400" prstMaterial="legacyMatte">
              <a:bevelT w="13500" h="13500" prst="angle"/>
              <a:bevelB w="13500" h="13500" prst="angle"/>
              <a:extrusionClr>
                <a:srgbClr val="FFCC00"/>
              </a:extrusionClr>
            </a:sp3d>
          </p:spPr>
          <p:txBody>
            <a:bodyPr wrap="none" anchor="ctr">
              <a:flatTx/>
            </a:bodyPr>
            <a:lstStyle/>
            <a:p>
              <a:endParaRPr lang="en-US"/>
            </a:p>
          </p:txBody>
        </p:sp>
        <p:grpSp>
          <p:nvGrpSpPr>
            <p:cNvPr id="270351" name="Group 15"/>
            <p:cNvGrpSpPr>
              <a:grpSpLocks/>
            </p:cNvGrpSpPr>
            <p:nvPr/>
          </p:nvGrpSpPr>
          <p:grpSpPr bwMode="auto">
            <a:xfrm>
              <a:off x="1514" y="3168"/>
              <a:ext cx="1078" cy="308"/>
              <a:chOff x="4080" y="3456"/>
              <a:chExt cx="1078" cy="308"/>
            </a:xfrm>
          </p:grpSpPr>
          <p:grpSp>
            <p:nvGrpSpPr>
              <p:cNvPr id="270352" name="Group 16"/>
              <p:cNvGrpSpPr>
                <a:grpSpLocks/>
              </p:cNvGrpSpPr>
              <p:nvPr/>
            </p:nvGrpSpPr>
            <p:grpSpPr bwMode="auto">
              <a:xfrm>
                <a:off x="4080" y="3456"/>
                <a:ext cx="128" cy="236"/>
                <a:chOff x="4080" y="3456"/>
                <a:chExt cx="128" cy="236"/>
              </a:xfrm>
            </p:grpSpPr>
            <p:sp>
              <p:nvSpPr>
                <p:cNvPr id="270353" name="Rectangle 1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354" name="Oval 1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55" name="Oval 1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56" name="Oval 2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57" name="Oval 2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58" name="Oval 2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359" name="Group 23"/>
              <p:cNvGrpSpPr>
                <a:grpSpLocks/>
              </p:cNvGrpSpPr>
              <p:nvPr/>
            </p:nvGrpSpPr>
            <p:grpSpPr bwMode="auto">
              <a:xfrm>
                <a:off x="4208" y="3459"/>
                <a:ext cx="129" cy="236"/>
                <a:chOff x="4208" y="3459"/>
                <a:chExt cx="129" cy="236"/>
              </a:xfrm>
            </p:grpSpPr>
            <p:sp>
              <p:nvSpPr>
                <p:cNvPr id="270360" name="Rectangle 2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361" name="Oval 2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62" name="Oval 2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63" name="Oval 2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64" name="Oval 2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65" name="Oval 2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366" name="Group 30"/>
              <p:cNvGrpSpPr>
                <a:grpSpLocks/>
              </p:cNvGrpSpPr>
              <p:nvPr/>
            </p:nvGrpSpPr>
            <p:grpSpPr bwMode="auto">
              <a:xfrm>
                <a:off x="4337" y="3456"/>
                <a:ext cx="128" cy="236"/>
                <a:chOff x="4337" y="3456"/>
                <a:chExt cx="128" cy="236"/>
              </a:xfrm>
            </p:grpSpPr>
            <p:sp>
              <p:nvSpPr>
                <p:cNvPr id="270367" name="Rectangle 3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368" name="Oval 3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69" name="Oval 3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70" name="Oval 3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71" name="Oval 3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72" name="Oval 3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373" name="Group 37"/>
              <p:cNvGrpSpPr>
                <a:grpSpLocks/>
              </p:cNvGrpSpPr>
              <p:nvPr/>
            </p:nvGrpSpPr>
            <p:grpSpPr bwMode="auto">
              <a:xfrm>
                <a:off x="4465" y="3480"/>
                <a:ext cx="128" cy="236"/>
                <a:chOff x="4465" y="3480"/>
                <a:chExt cx="128" cy="236"/>
              </a:xfrm>
            </p:grpSpPr>
            <p:sp>
              <p:nvSpPr>
                <p:cNvPr id="270374" name="Rectangle 3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375" name="Oval 3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76" name="Oval 4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77" name="Oval 4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78" name="Oval 4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79" name="Oval 4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380" name="Group 44"/>
              <p:cNvGrpSpPr>
                <a:grpSpLocks/>
              </p:cNvGrpSpPr>
              <p:nvPr/>
            </p:nvGrpSpPr>
            <p:grpSpPr bwMode="auto">
              <a:xfrm>
                <a:off x="4593" y="3480"/>
                <a:ext cx="129" cy="236"/>
                <a:chOff x="4593" y="3480"/>
                <a:chExt cx="129" cy="236"/>
              </a:xfrm>
            </p:grpSpPr>
            <p:sp>
              <p:nvSpPr>
                <p:cNvPr id="270381" name="Rectangle 4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382" name="Oval 4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83" name="Oval 4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84" name="Oval 4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85" name="Oval 4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86" name="Oval 5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387" name="Group 51"/>
              <p:cNvGrpSpPr>
                <a:grpSpLocks/>
              </p:cNvGrpSpPr>
              <p:nvPr/>
            </p:nvGrpSpPr>
            <p:grpSpPr bwMode="auto">
              <a:xfrm>
                <a:off x="4747" y="3504"/>
                <a:ext cx="129" cy="236"/>
                <a:chOff x="4747" y="3504"/>
                <a:chExt cx="129" cy="236"/>
              </a:xfrm>
            </p:grpSpPr>
            <p:sp>
              <p:nvSpPr>
                <p:cNvPr id="270388" name="Rectangle 5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389" name="Oval 5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90" name="Oval 5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91" name="Oval 5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92" name="Oval 5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93" name="Oval 5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394" name="Group 58"/>
              <p:cNvGrpSpPr>
                <a:grpSpLocks/>
              </p:cNvGrpSpPr>
              <p:nvPr/>
            </p:nvGrpSpPr>
            <p:grpSpPr bwMode="auto">
              <a:xfrm>
                <a:off x="4901" y="3504"/>
                <a:ext cx="129" cy="236"/>
                <a:chOff x="4901" y="3504"/>
                <a:chExt cx="129" cy="236"/>
              </a:xfrm>
            </p:grpSpPr>
            <p:sp>
              <p:nvSpPr>
                <p:cNvPr id="270395" name="Rectangle 5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396" name="Oval 6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97" name="Oval 6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98" name="Oval 6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399" name="Oval 6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00" name="Oval 6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01" name="Group 65"/>
              <p:cNvGrpSpPr>
                <a:grpSpLocks/>
              </p:cNvGrpSpPr>
              <p:nvPr/>
            </p:nvGrpSpPr>
            <p:grpSpPr bwMode="auto">
              <a:xfrm>
                <a:off x="5030" y="3528"/>
                <a:ext cx="128" cy="236"/>
                <a:chOff x="5030" y="3528"/>
                <a:chExt cx="128" cy="236"/>
              </a:xfrm>
            </p:grpSpPr>
            <p:sp>
              <p:nvSpPr>
                <p:cNvPr id="270402" name="Rectangle 6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03" name="Oval 6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04" name="Oval 6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05" name="Oval 6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06" name="Oval 7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07" name="Oval 7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70408" name="Group 72"/>
            <p:cNvGrpSpPr>
              <a:grpSpLocks/>
            </p:cNvGrpSpPr>
            <p:nvPr/>
          </p:nvGrpSpPr>
          <p:grpSpPr bwMode="auto">
            <a:xfrm>
              <a:off x="1440" y="3264"/>
              <a:ext cx="1078" cy="308"/>
              <a:chOff x="4080" y="3456"/>
              <a:chExt cx="1078" cy="308"/>
            </a:xfrm>
          </p:grpSpPr>
          <p:grpSp>
            <p:nvGrpSpPr>
              <p:cNvPr id="270409" name="Group 73"/>
              <p:cNvGrpSpPr>
                <a:grpSpLocks/>
              </p:cNvGrpSpPr>
              <p:nvPr/>
            </p:nvGrpSpPr>
            <p:grpSpPr bwMode="auto">
              <a:xfrm>
                <a:off x="4080" y="3456"/>
                <a:ext cx="128" cy="236"/>
                <a:chOff x="4080" y="3456"/>
                <a:chExt cx="128" cy="236"/>
              </a:xfrm>
            </p:grpSpPr>
            <p:sp>
              <p:nvSpPr>
                <p:cNvPr id="270410" name="Rectangle 7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11" name="Oval 7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12" name="Oval 7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13" name="Oval 7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14" name="Oval 7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15" name="Oval 7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16" name="Group 80"/>
              <p:cNvGrpSpPr>
                <a:grpSpLocks/>
              </p:cNvGrpSpPr>
              <p:nvPr/>
            </p:nvGrpSpPr>
            <p:grpSpPr bwMode="auto">
              <a:xfrm>
                <a:off x="4208" y="3459"/>
                <a:ext cx="129" cy="236"/>
                <a:chOff x="4208" y="3459"/>
                <a:chExt cx="129" cy="236"/>
              </a:xfrm>
            </p:grpSpPr>
            <p:sp>
              <p:nvSpPr>
                <p:cNvPr id="270417" name="Rectangle 8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18" name="Oval 8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19" name="Oval 8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20" name="Oval 8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21" name="Oval 8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22" name="Oval 8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23" name="Group 87"/>
              <p:cNvGrpSpPr>
                <a:grpSpLocks/>
              </p:cNvGrpSpPr>
              <p:nvPr/>
            </p:nvGrpSpPr>
            <p:grpSpPr bwMode="auto">
              <a:xfrm>
                <a:off x="4337" y="3456"/>
                <a:ext cx="128" cy="236"/>
                <a:chOff x="4337" y="3456"/>
                <a:chExt cx="128" cy="236"/>
              </a:xfrm>
            </p:grpSpPr>
            <p:sp>
              <p:nvSpPr>
                <p:cNvPr id="270424" name="Rectangle 8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25" name="Oval 8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26" name="Oval 9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27" name="Oval 9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28" name="Oval 9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29" name="Oval 9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30" name="Group 94"/>
              <p:cNvGrpSpPr>
                <a:grpSpLocks/>
              </p:cNvGrpSpPr>
              <p:nvPr/>
            </p:nvGrpSpPr>
            <p:grpSpPr bwMode="auto">
              <a:xfrm>
                <a:off x="4465" y="3480"/>
                <a:ext cx="128" cy="236"/>
                <a:chOff x="4465" y="3480"/>
                <a:chExt cx="128" cy="236"/>
              </a:xfrm>
            </p:grpSpPr>
            <p:sp>
              <p:nvSpPr>
                <p:cNvPr id="270431" name="Rectangle 9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32" name="Oval 9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33" name="Oval 9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34" name="Oval 9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35" name="Oval 9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36" name="Oval 10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37" name="Group 101"/>
              <p:cNvGrpSpPr>
                <a:grpSpLocks/>
              </p:cNvGrpSpPr>
              <p:nvPr/>
            </p:nvGrpSpPr>
            <p:grpSpPr bwMode="auto">
              <a:xfrm>
                <a:off x="4593" y="3480"/>
                <a:ext cx="129" cy="236"/>
                <a:chOff x="4593" y="3480"/>
                <a:chExt cx="129" cy="236"/>
              </a:xfrm>
            </p:grpSpPr>
            <p:sp>
              <p:nvSpPr>
                <p:cNvPr id="270438" name="Rectangle 10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39" name="Oval 10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40" name="Oval 10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41" name="Oval 10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42" name="Oval 10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43" name="Oval 10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44" name="Group 108"/>
              <p:cNvGrpSpPr>
                <a:grpSpLocks/>
              </p:cNvGrpSpPr>
              <p:nvPr/>
            </p:nvGrpSpPr>
            <p:grpSpPr bwMode="auto">
              <a:xfrm>
                <a:off x="4747" y="3504"/>
                <a:ext cx="129" cy="236"/>
                <a:chOff x="4747" y="3504"/>
                <a:chExt cx="129" cy="236"/>
              </a:xfrm>
            </p:grpSpPr>
            <p:sp>
              <p:nvSpPr>
                <p:cNvPr id="270445" name="Rectangle 10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46" name="Oval 11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47" name="Oval 11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48" name="Oval 11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49" name="Oval 11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50" name="Oval 11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51" name="Group 115"/>
              <p:cNvGrpSpPr>
                <a:grpSpLocks/>
              </p:cNvGrpSpPr>
              <p:nvPr/>
            </p:nvGrpSpPr>
            <p:grpSpPr bwMode="auto">
              <a:xfrm>
                <a:off x="4901" y="3504"/>
                <a:ext cx="129" cy="236"/>
                <a:chOff x="4901" y="3504"/>
                <a:chExt cx="129" cy="236"/>
              </a:xfrm>
            </p:grpSpPr>
            <p:sp>
              <p:nvSpPr>
                <p:cNvPr id="270452" name="Rectangle 11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53" name="Oval 11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54" name="Oval 11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55" name="Oval 11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56" name="Oval 12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57" name="Oval 12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58" name="Group 122"/>
              <p:cNvGrpSpPr>
                <a:grpSpLocks/>
              </p:cNvGrpSpPr>
              <p:nvPr/>
            </p:nvGrpSpPr>
            <p:grpSpPr bwMode="auto">
              <a:xfrm>
                <a:off x="5030" y="3528"/>
                <a:ext cx="128" cy="236"/>
                <a:chOff x="5030" y="3528"/>
                <a:chExt cx="128" cy="236"/>
              </a:xfrm>
            </p:grpSpPr>
            <p:sp>
              <p:nvSpPr>
                <p:cNvPr id="270459" name="Rectangle 12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60" name="Oval 12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61" name="Oval 12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62" name="Oval 12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63" name="Oval 12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64" name="Oval 12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70465" name="Group 129"/>
            <p:cNvGrpSpPr>
              <a:grpSpLocks/>
            </p:cNvGrpSpPr>
            <p:nvPr/>
          </p:nvGrpSpPr>
          <p:grpSpPr bwMode="auto">
            <a:xfrm>
              <a:off x="1344" y="3312"/>
              <a:ext cx="1078" cy="308"/>
              <a:chOff x="4080" y="3456"/>
              <a:chExt cx="1078" cy="308"/>
            </a:xfrm>
          </p:grpSpPr>
          <p:grpSp>
            <p:nvGrpSpPr>
              <p:cNvPr id="270466" name="Group 130"/>
              <p:cNvGrpSpPr>
                <a:grpSpLocks/>
              </p:cNvGrpSpPr>
              <p:nvPr/>
            </p:nvGrpSpPr>
            <p:grpSpPr bwMode="auto">
              <a:xfrm>
                <a:off x="4080" y="3456"/>
                <a:ext cx="128" cy="236"/>
                <a:chOff x="4080" y="3456"/>
                <a:chExt cx="128" cy="236"/>
              </a:xfrm>
            </p:grpSpPr>
            <p:sp>
              <p:nvSpPr>
                <p:cNvPr id="270467" name="Rectangle 13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68" name="Oval 13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69" name="Oval 13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70" name="Oval 13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71" name="Oval 13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72" name="Oval 13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73" name="Group 137"/>
              <p:cNvGrpSpPr>
                <a:grpSpLocks/>
              </p:cNvGrpSpPr>
              <p:nvPr/>
            </p:nvGrpSpPr>
            <p:grpSpPr bwMode="auto">
              <a:xfrm>
                <a:off x="4208" y="3459"/>
                <a:ext cx="129" cy="236"/>
                <a:chOff x="4208" y="3459"/>
                <a:chExt cx="129" cy="236"/>
              </a:xfrm>
            </p:grpSpPr>
            <p:sp>
              <p:nvSpPr>
                <p:cNvPr id="270474" name="Rectangle 13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75" name="Oval 13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76" name="Oval 14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77" name="Oval 14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78" name="Oval 14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79" name="Oval 14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80" name="Group 144"/>
              <p:cNvGrpSpPr>
                <a:grpSpLocks/>
              </p:cNvGrpSpPr>
              <p:nvPr/>
            </p:nvGrpSpPr>
            <p:grpSpPr bwMode="auto">
              <a:xfrm>
                <a:off x="4337" y="3456"/>
                <a:ext cx="128" cy="236"/>
                <a:chOff x="4337" y="3456"/>
                <a:chExt cx="128" cy="236"/>
              </a:xfrm>
            </p:grpSpPr>
            <p:sp>
              <p:nvSpPr>
                <p:cNvPr id="270481" name="Rectangle 14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82" name="Oval 14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83" name="Oval 14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84" name="Oval 14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85" name="Oval 14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86" name="Oval 15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87" name="Group 151"/>
              <p:cNvGrpSpPr>
                <a:grpSpLocks/>
              </p:cNvGrpSpPr>
              <p:nvPr/>
            </p:nvGrpSpPr>
            <p:grpSpPr bwMode="auto">
              <a:xfrm>
                <a:off x="4465" y="3480"/>
                <a:ext cx="128" cy="236"/>
                <a:chOff x="4465" y="3480"/>
                <a:chExt cx="128" cy="236"/>
              </a:xfrm>
            </p:grpSpPr>
            <p:sp>
              <p:nvSpPr>
                <p:cNvPr id="270488" name="Rectangle 15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89" name="Oval 15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90" name="Oval 15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91" name="Oval 15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92" name="Oval 15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93" name="Oval 15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494" name="Group 158"/>
              <p:cNvGrpSpPr>
                <a:grpSpLocks/>
              </p:cNvGrpSpPr>
              <p:nvPr/>
            </p:nvGrpSpPr>
            <p:grpSpPr bwMode="auto">
              <a:xfrm>
                <a:off x="4593" y="3480"/>
                <a:ext cx="129" cy="236"/>
                <a:chOff x="4593" y="3480"/>
                <a:chExt cx="129" cy="236"/>
              </a:xfrm>
            </p:grpSpPr>
            <p:sp>
              <p:nvSpPr>
                <p:cNvPr id="270495" name="Rectangle 15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496" name="Oval 16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97" name="Oval 16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98" name="Oval 16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499" name="Oval 16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00" name="Oval 16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01" name="Group 165"/>
              <p:cNvGrpSpPr>
                <a:grpSpLocks/>
              </p:cNvGrpSpPr>
              <p:nvPr/>
            </p:nvGrpSpPr>
            <p:grpSpPr bwMode="auto">
              <a:xfrm>
                <a:off x="4747" y="3504"/>
                <a:ext cx="129" cy="236"/>
                <a:chOff x="4747" y="3504"/>
                <a:chExt cx="129" cy="236"/>
              </a:xfrm>
            </p:grpSpPr>
            <p:sp>
              <p:nvSpPr>
                <p:cNvPr id="270502" name="Rectangle 16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03" name="Oval 16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04" name="Oval 16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05" name="Oval 16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06" name="Oval 17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07" name="Oval 17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08" name="Group 172"/>
              <p:cNvGrpSpPr>
                <a:grpSpLocks/>
              </p:cNvGrpSpPr>
              <p:nvPr/>
            </p:nvGrpSpPr>
            <p:grpSpPr bwMode="auto">
              <a:xfrm>
                <a:off x="4901" y="3504"/>
                <a:ext cx="129" cy="236"/>
                <a:chOff x="4901" y="3504"/>
                <a:chExt cx="129" cy="236"/>
              </a:xfrm>
            </p:grpSpPr>
            <p:sp>
              <p:nvSpPr>
                <p:cNvPr id="270509" name="Rectangle 17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10" name="Oval 17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11" name="Oval 17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12" name="Oval 17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13" name="Oval 17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14" name="Oval 17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15" name="Group 179"/>
              <p:cNvGrpSpPr>
                <a:grpSpLocks/>
              </p:cNvGrpSpPr>
              <p:nvPr/>
            </p:nvGrpSpPr>
            <p:grpSpPr bwMode="auto">
              <a:xfrm>
                <a:off x="5030" y="3528"/>
                <a:ext cx="128" cy="236"/>
                <a:chOff x="5030" y="3528"/>
                <a:chExt cx="128" cy="236"/>
              </a:xfrm>
            </p:grpSpPr>
            <p:sp>
              <p:nvSpPr>
                <p:cNvPr id="270516" name="Rectangle 18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17" name="Oval 18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18" name="Oval 18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19" name="Oval 18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20" name="Oval 18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21" name="Oval 18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70522" name="Group 186"/>
            <p:cNvGrpSpPr>
              <a:grpSpLocks/>
            </p:cNvGrpSpPr>
            <p:nvPr/>
          </p:nvGrpSpPr>
          <p:grpSpPr bwMode="auto">
            <a:xfrm>
              <a:off x="1248" y="3408"/>
              <a:ext cx="1078" cy="308"/>
              <a:chOff x="4080" y="3456"/>
              <a:chExt cx="1078" cy="308"/>
            </a:xfrm>
          </p:grpSpPr>
          <p:grpSp>
            <p:nvGrpSpPr>
              <p:cNvPr id="270523" name="Group 187"/>
              <p:cNvGrpSpPr>
                <a:grpSpLocks/>
              </p:cNvGrpSpPr>
              <p:nvPr/>
            </p:nvGrpSpPr>
            <p:grpSpPr bwMode="auto">
              <a:xfrm>
                <a:off x="4080" y="3456"/>
                <a:ext cx="128" cy="236"/>
                <a:chOff x="4080" y="3456"/>
                <a:chExt cx="128" cy="236"/>
              </a:xfrm>
            </p:grpSpPr>
            <p:sp>
              <p:nvSpPr>
                <p:cNvPr id="270524" name="Rectangle 18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25" name="Oval 18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26" name="Oval 19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27" name="Oval 19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28" name="Oval 19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29" name="Oval 19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30" name="Group 194"/>
              <p:cNvGrpSpPr>
                <a:grpSpLocks/>
              </p:cNvGrpSpPr>
              <p:nvPr/>
            </p:nvGrpSpPr>
            <p:grpSpPr bwMode="auto">
              <a:xfrm>
                <a:off x="4208" y="3459"/>
                <a:ext cx="129" cy="236"/>
                <a:chOff x="4208" y="3459"/>
                <a:chExt cx="129" cy="236"/>
              </a:xfrm>
            </p:grpSpPr>
            <p:sp>
              <p:nvSpPr>
                <p:cNvPr id="270531" name="Rectangle 19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32" name="Oval 19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33" name="Oval 19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34" name="Oval 19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35" name="Oval 19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36" name="Oval 20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37" name="Group 201"/>
              <p:cNvGrpSpPr>
                <a:grpSpLocks/>
              </p:cNvGrpSpPr>
              <p:nvPr/>
            </p:nvGrpSpPr>
            <p:grpSpPr bwMode="auto">
              <a:xfrm>
                <a:off x="4337" y="3456"/>
                <a:ext cx="128" cy="236"/>
                <a:chOff x="4337" y="3456"/>
                <a:chExt cx="128" cy="236"/>
              </a:xfrm>
            </p:grpSpPr>
            <p:sp>
              <p:nvSpPr>
                <p:cNvPr id="270538" name="Rectangle 20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39" name="Oval 20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40" name="Oval 20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41" name="Oval 20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42" name="Oval 20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43" name="Oval 20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44" name="Group 208"/>
              <p:cNvGrpSpPr>
                <a:grpSpLocks/>
              </p:cNvGrpSpPr>
              <p:nvPr/>
            </p:nvGrpSpPr>
            <p:grpSpPr bwMode="auto">
              <a:xfrm>
                <a:off x="4465" y="3480"/>
                <a:ext cx="128" cy="236"/>
                <a:chOff x="4465" y="3480"/>
                <a:chExt cx="128" cy="236"/>
              </a:xfrm>
            </p:grpSpPr>
            <p:sp>
              <p:nvSpPr>
                <p:cNvPr id="270545" name="Rectangle 20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46" name="Oval 21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47" name="Oval 21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48" name="Oval 21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49" name="Oval 21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50" name="Oval 21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51" name="Group 215"/>
              <p:cNvGrpSpPr>
                <a:grpSpLocks/>
              </p:cNvGrpSpPr>
              <p:nvPr/>
            </p:nvGrpSpPr>
            <p:grpSpPr bwMode="auto">
              <a:xfrm>
                <a:off x="4593" y="3480"/>
                <a:ext cx="129" cy="236"/>
                <a:chOff x="4593" y="3480"/>
                <a:chExt cx="129" cy="236"/>
              </a:xfrm>
            </p:grpSpPr>
            <p:sp>
              <p:nvSpPr>
                <p:cNvPr id="270552" name="Rectangle 21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53" name="Oval 21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54" name="Oval 21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55" name="Oval 21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56" name="Oval 22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57" name="Oval 22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58" name="Group 222"/>
              <p:cNvGrpSpPr>
                <a:grpSpLocks/>
              </p:cNvGrpSpPr>
              <p:nvPr/>
            </p:nvGrpSpPr>
            <p:grpSpPr bwMode="auto">
              <a:xfrm>
                <a:off x="4747" y="3504"/>
                <a:ext cx="129" cy="236"/>
                <a:chOff x="4747" y="3504"/>
                <a:chExt cx="129" cy="236"/>
              </a:xfrm>
            </p:grpSpPr>
            <p:sp>
              <p:nvSpPr>
                <p:cNvPr id="270559" name="Rectangle 22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60" name="Oval 22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61" name="Oval 22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62" name="Oval 22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63" name="Oval 22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64" name="Oval 22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65" name="Group 229"/>
              <p:cNvGrpSpPr>
                <a:grpSpLocks/>
              </p:cNvGrpSpPr>
              <p:nvPr/>
            </p:nvGrpSpPr>
            <p:grpSpPr bwMode="auto">
              <a:xfrm>
                <a:off x="4901" y="3504"/>
                <a:ext cx="129" cy="236"/>
                <a:chOff x="4901" y="3504"/>
                <a:chExt cx="129" cy="236"/>
              </a:xfrm>
            </p:grpSpPr>
            <p:sp>
              <p:nvSpPr>
                <p:cNvPr id="270566" name="Rectangle 23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67" name="Oval 23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68" name="Oval 23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69" name="Oval 23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70" name="Oval 23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71" name="Oval 23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0572" name="Group 236"/>
              <p:cNvGrpSpPr>
                <a:grpSpLocks/>
              </p:cNvGrpSpPr>
              <p:nvPr/>
            </p:nvGrpSpPr>
            <p:grpSpPr bwMode="auto">
              <a:xfrm>
                <a:off x="5030" y="3528"/>
                <a:ext cx="128" cy="236"/>
                <a:chOff x="5030" y="3528"/>
                <a:chExt cx="128" cy="236"/>
              </a:xfrm>
            </p:grpSpPr>
            <p:sp>
              <p:nvSpPr>
                <p:cNvPr id="270573" name="Rectangle 23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0574" name="Oval 23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75" name="Oval 23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76" name="Oval 24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77" name="Oval 24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0578" name="Oval 24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6"/>
          <p:cNvSpPr>
            <a:spLocks noGrp="1"/>
          </p:cNvSpPr>
          <p:nvPr>
            <p:ph type="sldNum" sz="quarter" idx="12"/>
          </p:nvPr>
        </p:nvSpPr>
        <p:spPr/>
        <p:txBody>
          <a:bodyPr/>
          <a:lstStyle/>
          <a:p>
            <a:fld id="{509049B0-CD16-477F-90EE-AAD4E32262B4}" type="slidenum">
              <a:rPr lang="en-US"/>
              <a:pPr/>
              <a:t>100</a:t>
            </a:fld>
            <a:endParaRPr lang="en-US"/>
          </a:p>
        </p:txBody>
      </p:sp>
      <p:sp>
        <p:nvSpPr>
          <p:cNvPr id="756738" name="Rectangle 2"/>
          <p:cNvSpPr>
            <a:spLocks noChangeArrowheads="1"/>
          </p:cNvSpPr>
          <p:nvPr/>
        </p:nvSpPr>
        <p:spPr bwMode="auto">
          <a:xfrm>
            <a:off x="152400" y="2133600"/>
            <a:ext cx="4114800" cy="1066800"/>
          </a:xfrm>
          <a:prstGeom prst="rect">
            <a:avLst/>
          </a:prstGeom>
          <a:solidFill>
            <a:schemeClr val="accent1"/>
          </a:solidFill>
          <a:ln w="9525">
            <a:noFill/>
            <a:miter lim="800000"/>
            <a:headEnd/>
            <a:tailEnd/>
          </a:ln>
          <a:effectLst/>
        </p:spPr>
        <p:txBody>
          <a:bodyPr wrap="none" anchor="ctr"/>
          <a:lstStyle/>
          <a:p>
            <a:endParaRPr lang="en-US"/>
          </a:p>
        </p:txBody>
      </p:sp>
      <p:sp>
        <p:nvSpPr>
          <p:cNvPr id="756739" name="Rectangle 3"/>
          <p:cNvSpPr>
            <a:spLocks noChangeArrowheads="1"/>
          </p:cNvSpPr>
          <p:nvPr/>
        </p:nvSpPr>
        <p:spPr bwMode="auto">
          <a:xfrm>
            <a:off x="152400" y="3200400"/>
            <a:ext cx="4114800" cy="1524000"/>
          </a:xfrm>
          <a:prstGeom prst="rect">
            <a:avLst/>
          </a:prstGeom>
          <a:solidFill>
            <a:schemeClr val="folHlink"/>
          </a:solidFill>
          <a:ln w="9525">
            <a:noFill/>
            <a:miter lim="800000"/>
            <a:headEnd/>
            <a:tailEnd/>
          </a:ln>
          <a:effectLst/>
        </p:spPr>
        <p:txBody>
          <a:bodyPr wrap="none" anchor="ctr"/>
          <a:lstStyle/>
          <a:p>
            <a:endParaRPr lang="en-US"/>
          </a:p>
        </p:txBody>
      </p:sp>
      <p:sp>
        <p:nvSpPr>
          <p:cNvPr id="756740" name="Rectangle 4"/>
          <p:cNvSpPr>
            <a:spLocks noChangeArrowheads="1"/>
          </p:cNvSpPr>
          <p:nvPr/>
        </p:nvSpPr>
        <p:spPr bwMode="auto">
          <a:xfrm>
            <a:off x="152400" y="4724400"/>
            <a:ext cx="4114800" cy="1066800"/>
          </a:xfrm>
          <a:prstGeom prst="rect">
            <a:avLst/>
          </a:prstGeom>
          <a:solidFill>
            <a:schemeClr val="accent1"/>
          </a:solidFill>
          <a:ln w="9525">
            <a:noFill/>
            <a:miter lim="800000"/>
            <a:headEnd/>
            <a:tailEnd/>
          </a:ln>
          <a:effectLst/>
        </p:spPr>
        <p:txBody>
          <a:bodyPr wrap="none" anchor="ctr"/>
          <a:lstStyle/>
          <a:p>
            <a:endParaRPr lang="en-US"/>
          </a:p>
        </p:txBody>
      </p:sp>
      <p:sp>
        <p:nvSpPr>
          <p:cNvPr id="756741" name="Rectangle 5"/>
          <p:cNvSpPr>
            <a:spLocks noGrp="1" noChangeArrowheads="1"/>
          </p:cNvSpPr>
          <p:nvPr>
            <p:ph type="title"/>
          </p:nvPr>
        </p:nvSpPr>
        <p:spPr>
          <a:xfrm>
            <a:off x="457200" y="274638"/>
            <a:ext cx="8305800" cy="1020762"/>
          </a:xfrm>
        </p:spPr>
        <p:txBody>
          <a:bodyPr/>
          <a:lstStyle/>
          <a:p>
            <a:r>
              <a:rPr lang="en-US" sz="3600">
                <a:latin typeface="Times New Roman" pitchFamily="18" charset="0"/>
              </a:rPr>
              <a:t>Needed EOF targets for land uses not included in the NRI estimates</a:t>
            </a:r>
            <a:endParaRPr lang="en-US" sz="3600"/>
          </a:p>
        </p:txBody>
      </p:sp>
      <p:sp>
        <p:nvSpPr>
          <p:cNvPr id="756742" name="Rectangle 6"/>
          <p:cNvSpPr>
            <a:spLocks noGrp="1" noChangeArrowheads="1"/>
          </p:cNvSpPr>
          <p:nvPr>
            <p:ph type="body" sz="half" idx="1"/>
          </p:nvPr>
        </p:nvSpPr>
        <p:spPr>
          <a:xfrm>
            <a:off x="152400" y="2133600"/>
            <a:ext cx="8839200" cy="4038600"/>
          </a:xfrm>
        </p:spPr>
        <p:txBody>
          <a:bodyPr/>
          <a:lstStyle/>
          <a:p>
            <a:r>
              <a:rPr lang="en-US">
                <a:latin typeface="Times New Roman" pitchFamily="18" charset="0"/>
              </a:rPr>
              <a:t>Forest			</a:t>
            </a:r>
          </a:p>
          <a:p>
            <a:r>
              <a:rPr lang="en-US">
                <a:latin typeface="Times New Roman" pitchFamily="18" charset="0"/>
              </a:rPr>
              <a:t>Harvested Forest	</a:t>
            </a:r>
          </a:p>
          <a:p>
            <a:r>
              <a:rPr lang="en-US">
                <a:latin typeface="Times New Roman" pitchFamily="18" charset="0"/>
              </a:rPr>
              <a:t>Natural grass		</a:t>
            </a:r>
          </a:p>
          <a:p>
            <a:r>
              <a:rPr lang="en-US">
                <a:latin typeface="Times New Roman" pitchFamily="18" charset="0"/>
              </a:rPr>
              <a:t>Bare			</a:t>
            </a:r>
          </a:p>
          <a:p>
            <a:r>
              <a:rPr lang="en-US">
                <a:latin typeface="Times New Roman" pitchFamily="18" charset="0"/>
              </a:rPr>
              <a:t>Extractive			</a:t>
            </a:r>
          </a:p>
          <a:p>
            <a:r>
              <a:rPr lang="en-US">
                <a:latin typeface="Times New Roman" pitchFamily="18" charset="0"/>
              </a:rPr>
              <a:t>Pervious Urban		</a:t>
            </a:r>
          </a:p>
          <a:p>
            <a:r>
              <a:rPr lang="en-US">
                <a:latin typeface="Times New Roman" pitchFamily="18" charset="0"/>
              </a:rPr>
              <a:t>Impervious Urban</a:t>
            </a:r>
          </a:p>
        </p:txBody>
      </p:sp>
      <p:sp>
        <p:nvSpPr>
          <p:cNvPr id="756743" name="Rectangle 7"/>
          <p:cNvSpPr>
            <a:spLocks noChangeArrowheads="1"/>
          </p:cNvSpPr>
          <p:nvPr/>
        </p:nvSpPr>
        <p:spPr bwMode="auto">
          <a:xfrm>
            <a:off x="0" y="1371600"/>
            <a:ext cx="3429000" cy="685800"/>
          </a:xfrm>
          <a:prstGeom prst="rect">
            <a:avLst/>
          </a:prstGeom>
          <a:noFill/>
          <a:ln w="9525">
            <a:noFill/>
            <a:miter lim="800000"/>
            <a:headEnd/>
            <a:tailEnd/>
          </a:ln>
          <a:effectLst/>
        </p:spPr>
        <p:txBody>
          <a:bodyPr anchor="ctr"/>
          <a:lstStyle/>
          <a:p>
            <a:pPr algn="ctr"/>
            <a:r>
              <a:rPr lang="en-US" sz="3600">
                <a:solidFill>
                  <a:schemeClr val="accent2"/>
                </a:solidFill>
                <a:latin typeface="Times New Roman" pitchFamily="18" charset="0"/>
              </a:rPr>
              <a:t>Other</a:t>
            </a:r>
            <a:endParaRPr lang="en-US" sz="3600">
              <a:solidFill>
                <a:schemeClr val="accent2"/>
              </a:solidFill>
            </a:endParaRPr>
          </a:p>
        </p:txBody>
      </p:sp>
      <p:sp>
        <p:nvSpPr>
          <p:cNvPr id="756744" name="Text Box 8"/>
          <p:cNvSpPr txBox="1">
            <a:spLocks noChangeArrowheads="1"/>
          </p:cNvSpPr>
          <p:nvPr/>
        </p:nvSpPr>
        <p:spPr bwMode="auto">
          <a:xfrm>
            <a:off x="3276600" y="2209800"/>
            <a:ext cx="641350" cy="366713"/>
          </a:xfrm>
          <a:prstGeom prst="rect">
            <a:avLst/>
          </a:prstGeom>
          <a:noFill/>
          <a:ln w="9525">
            <a:noFill/>
            <a:miter lim="800000"/>
            <a:headEnd/>
            <a:tailEnd/>
          </a:ln>
          <a:effectLst/>
        </p:spPr>
        <p:txBody>
          <a:bodyPr wrap="none">
            <a:spAutoFit/>
          </a:bodyPr>
          <a:lstStyle/>
          <a:p>
            <a:r>
              <a:rPr lang="en-US"/>
              <a:t>65%</a:t>
            </a:r>
          </a:p>
        </p:txBody>
      </p:sp>
      <p:sp>
        <p:nvSpPr>
          <p:cNvPr id="756745" name="Text Box 9"/>
          <p:cNvSpPr txBox="1">
            <a:spLocks noChangeArrowheads="1"/>
          </p:cNvSpPr>
          <p:nvPr/>
        </p:nvSpPr>
        <p:spPr bwMode="auto">
          <a:xfrm>
            <a:off x="3435350" y="2757488"/>
            <a:ext cx="831850" cy="366712"/>
          </a:xfrm>
          <a:prstGeom prst="rect">
            <a:avLst/>
          </a:prstGeom>
          <a:noFill/>
          <a:ln w="9525">
            <a:noFill/>
            <a:miter lim="800000"/>
            <a:headEnd/>
            <a:tailEnd/>
          </a:ln>
          <a:effectLst/>
        </p:spPr>
        <p:txBody>
          <a:bodyPr wrap="none">
            <a:spAutoFit/>
          </a:bodyPr>
          <a:lstStyle/>
          <a:p>
            <a:r>
              <a:rPr lang="en-US"/>
              <a:t>0.65%</a:t>
            </a:r>
          </a:p>
        </p:txBody>
      </p:sp>
      <p:sp>
        <p:nvSpPr>
          <p:cNvPr id="756746" name="Text Box 10"/>
          <p:cNvSpPr txBox="1">
            <a:spLocks noChangeArrowheads="1"/>
          </p:cNvSpPr>
          <p:nvPr/>
        </p:nvSpPr>
        <p:spPr bwMode="auto">
          <a:xfrm>
            <a:off x="3429000" y="3276600"/>
            <a:ext cx="831850" cy="366713"/>
          </a:xfrm>
          <a:prstGeom prst="rect">
            <a:avLst/>
          </a:prstGeom>
          <a:noFill/>
          <a:ln w="9525">
            <a:noFill/>
            <a:miter lim="800000"/>
            <a:headEnd/>
            <a:tailEnd/>
          </a:ln>
          <a:effectLst/>
        </p:spPr>
        <p:txBody>
          <a:bodyPr wrap="none">
            <a:spAutoFit/>
          </a:bodyPr>
          <a:lstStyle/>
          <a:p>
            <a:r>
              <a:rPr lang="en-US"/>
              <a:t>0.65%</a:t>
            </a:r>
          </a:p>
        </p:txBody>
      </p:sp>
      <p:sp>
        <p:nvSpPr>
          <p:cNvPr id="756747" name="Text Box 11"/>
          <p:cNvSpPr txBox="1">
            <a:spLocks noChangeArrowheads="1"/>
          </p:cNvSpPr>
          <p:nvPr/>
        </p:nvSpPr>
        <p:spPr bwMode="auto">
          <a:xfrm>
            <a:off x="3435350" y="3733800"/>
            <a:ext cx="831850" cy="366713"/>
          </a:xfrm>
          <a:prstGeom prst="rect">
            <a:avLst/>
          </a:prstGeom>
          <a:noFill/>
          <a:ln w="9525">
            <a:noFill/>
            <a:miter lim="800000"/>
            <a:headEnd/>
            <a:tailEnd/>
          </a:ln>
          <a:effectLst/>
        </p:spPr>
        <p:txBody>
          <a:bodyPr wrap="none">
            <a:spAutoFit/>
          </a:bodyPr>
          <a:lstStyle/>
          <a:p>
            <a:r>
              <a:rPr lang="en-US"/>
              <a:t>0.52%</a:t>
            </a:r>
          </a:p>
        </p:txBody>
      </p:sp>
      <p:sp>
        <p:nvSpPr>
          <p:cNvPr id="756748" name="Text Box 12"/>
          <p:cNvSpPr txBox="1">
            <a:spLocks noChangeArrowheads="1"/>
          </p:cNvSpPr>
          <p:nvPr/>
        </p:nvSpPr>
        <p:spPr bwMode="auto">
          <a:xfrm>
            <a:off x="3429000" y="4281488"/>
            <a:ext cx="831850" cy="366712"/>
          </a:xfrm>
          <a:prstGeom prst="rect">
            <a:avLst/>
          </a:prstGeom>
          <a:noFill/>
          <a:ln w="9525">
            <a:noFill/>
            <a:miter lim="800000"/>
            <a:headEnd/>
            <a:tailEnd/>
          </a:ln>
          <a:effectLst/>
        </p:spPr>
        <p:txBody>
          <a:bodyPr wrap="none">
            <a:spAutoFit/>
          </a:bodyPr>
          <a:lstStyle/>
          <a:p>
            <a:r>
              <a:rPr lang="en-US"/>
              <a:t>0.11%</a:t>
            </a:r>
          </a:p>
        </p:txBody>
      </p:sp>
      <p:sp>
        <p:nvSpPr>
          <p:cNvPr id="756749" name="Text Box 13"/>
          <p:cNvSpPr txBox="1">
            <a:spLocks noChangeArrowheads="1"/>
          </p:cNvSpPr>
          <p:nvPr/>
        </p:nvSpPr>
        <p:spPr bwMode="auto">
          <a:xfrm>
            <a:off x="3435350" y="4724400"/>
            <a:ext cx="704850" cy="366713"/>
          </a:xfrm>
          <a:prstGeom prst="rect">
            <a:avLst/>
          </a:prstGeom>
          <a:noFill/>
          <a:ln w="9525">
            <a:noFill/>
            <a:miter lim="800000"/>
            <a:headEnd/>
            <a:tailEnd/>
          </a:ln>
          <a:effectLst/>
        </p:spPr>
        <p:txBody>
          <a:bodyPr wrap="none">
            <a:spAutoFit/>
          </a:bodyPr>
          <a:lstStyle/>
          <a:p>
            <a:r>
              <a:rPr lang="en-US"/>
              <a:t>7.1%</a:t>
            </a:r>
          </a:p>
        </p:txBody>
      </p:sp>
      <p:sp>
        <p:nvSpPr>
          <p:cNvPr id="756750" name="Text Box 14"/>
          <p:cNvSpPr txBox="1">
            <a:spLocks noChangeArrowheads="1"/>
          </p:cNvSpPr>
          <p:nvPr/>
        </p:nvSpPr>
        <p:spPr bwMode="auto">
          <a:xfrm>
            <a:off x="3429000" y="5272088"/>
            <a:ext cx="704850" cy="366712"/>
          </a:xfrm>
          <a:prstGeom prst="rect">
            <a:avLst/>
          </a:prstGeom>
          <a:noFill/>
          <a:ln w="9525">
            <a:noFill/>
            <a:miter lim="800000"/>
            <a:headEnd/>
            <a:tailEnd/>
          </a:ln>
          <a:effectLst/>
        </p:spPr>
        <p:txBody>
          <a:bodyPr wrap="none">
            <a:spAutoFit/>
          </a:bodyPr>
          <a:lstStyle/>
          <a:p>
            <a:r>
              <a:rPr lang="en-US"/>
              <a:t>1.2%</a:t>
            </a:r>
          </a:p>
        </p:txBody>
      </p:sp>
      <p:sp>
        <p:nvSpPr>
          <p:cNvPr id="756751" name="Text Box 15"/>
          <p:cNvSpPr txBox="1">
            <a:spLocks noChangeArrowheads="1"/>
          </p:cNvSpPr>
          <p:nvPr/>
        </p:nvSpPr>
        <p:spPr bwMode="auto">
          <a:xfrm>
            <a:off x="4419600" y="1447800"/>
            <a:ext cx="4495800" cy="5407025"/>
          </a:xfrm>
          <a:prstGeom prst="rect">
            <a:avLst/>
          </a:prstGeom>
          <a:solidFill>
            <a:srgbClr val="E6FF9F"/>
          </a:solidFill>
          <a:ln w="9525">
            <a:noFill/>
            <a:miter lim="800000"/>
            <a:headEnd/>
            <a:tailEnd/>
          </a:ln>
          <a:effectLst/>
        </p:spPr>
        <p:txBody>
          <a:bodyPr>
            <a:spAutoFit/>
          </a:bodyPr>
          <a:lstStyle/>
          <a:p>
            <a:pPr>
              <a:spcBef>
                <a:spcPct val="50000"/>
              </a:spcBef>
            </a:pPr>
            <a:r>
              <a:rPr lang="en-US" sz="2000" b="1"/>
              <a:t>Natural Grass</a:t>
            </a:r>
            <a:r>
              <a:rPr lang="en-US" sz="1600"/>
              <a:t>:</a:t>
            </a:r>
          </a:p>
          <a:p>
            <a:pPr>
              <a:spcBef>
                <a:spcPct val="50000"/>
              </a:spcBef>
            </a:pPr>
            <a:r>
              <a:rPr lang="en-US" sz="1600"/>
              <a:t>Similar to Pasture and probably confused with it in a GIS analysis.  Use the NRI pasture numbers by county</a:t>
            </a:r>
          </a:p>
          <a:p>
            <a:pPr>
              <a:spcBef>
                <a:spcPct val="50000"/>
              </a:spcBef>
            </a:pPr>
            <a:r>
              <a:rPr lang="en-US" sz="2000" b="1"/>
              <a:t>Bare:</a:t>
            </a:r>
          </a:p>
          <a:p>
            <a:r>
              <a:rPr lang="en-US" sz="1600"/>
              <a:t>This is simulated as a construction land use with acreage based on the local annual change in urban land.  Estimates of sediment export from construction sites in the literature range from 7-500 tons/ac/year.  An ‘average’ value of 40 tons/ac/year is assumed.</a:t>
            </a:r>
          </a:p>
          <a:p>
            <a:endParaRPr lang="en-US" sz="1600"/>
          </a:p>
          <a:p>
            <a:r>
              <a:rPr lang="en-US" b="1"/>
              <a:t>Extractive:</a:t>
            </a:r>
            <a:r>
              <a:rPr lang="en-US"/>
              <a:t> </a:t>
            </a:r>
          </a:p>
          <a:p>
            <a:r>
              <a:rPr lang="en-US" sz="1600"/>
              <a:t>Active mining operations are permitted at low rates of sediment export ≈ 0.16 tons/ac/year.  Abandoned mines have waste piles and non-vegetated area that act more like construction sites.  With high uncertainty and but low overall load assume that extractive areas have the relatively high load of 10 tons/ac/year</a:t>
            </a:r>
          </a:p>
        </p:txBody>
      </p:sp>
      <p:sp>
        <p:nvSpPr>
          <p:cNvPr id="756752" name="Rectangle 16"/>
          <p:cNvSpPr>
            <a:spLocks noChangeArrowheads="1"/>
          </p:cNvSpPr>
          <p:nvPr/>
        </p:nvSpPr>
        <p:spPr bwMode="auto">
          <a:xfrm>
            <a:off x="4267200" y="3200400"/>
            <a:ext cx="152400" cy="1524000"/>
          </a:xfrm>
          <a:prstGeom prst="rect">
            <a:avLst/>
          </a:prstGeom>
          <a:gradFill rotWithShape="1">
            <a:gsLst>
              <a:gs pos="0">
                <a:schemeClr val="folHlink"/>
              </a:gs>
              <a:gs pos="100000">
                <a:srgbClr val="E6FF9F"/>
              </a:gs>
            </a:gsLst>
            <a:lin ang="0" scaled="1"/>
          </a:gradFill>
          <a:ln w="9525">
            <a:no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p:cNvSpPr>
            <a:spLocks noGrp="1"/>
          </p:cNvSpPr>
          <p:nvPr>
            <p:ph type="sldNum" sz="quarter" idx="12"/>
          </p:nvPr>
        </p:nvSpPr>
        <p:spPr/>
        <p:txBody>
          <a:bodyPr/>
          <a:lstStyle/>
          <a:p>
            <a:fld id="{DBF08ACC-97E9-453C-94F6-5E2FCC8CF011}" type="slidenum">
              <a:rPr lang="en-US"/>
              <a:pPr/>
              <a:t>101</a:t>
            </a:fld>
            <a:endParaRPr lang="en-US"/>
          </a:p>
        </p:txBody>
      </p:sp>
      <p:sp>
        <p:nvSpPr>
          <p:cNvPr id="758786" name="Rectangle 2"/>
          <p:cNvSpPr>
            <a:spLocks noChangeArrowheads="1"/>
          </p:cNvSpPr>
          <p:nvPr/>
        </p:nvSpPr>
        <p:spPr bwMode="auto">
          <a:xfrm>
            <a:off x="152400" y="4724400"/>
            <a:ext cx="4114800" cy="1066800"/>
          </a:xfrm>
          <a:prstGeom prst="rect">
            <a:avLst/>
          </a:prstGeom>
          <a:solidFill>
            <a:schemeClr val="folHlink"/>
          </a:solidFill>
          <a:ln w="9525">
            <a:noFill/>
            <a:miter lim="800000"/>
            <a:headEnd/>
            <a:tailEnd/>
          </a:ln>
          <a:effectLst/>
        </p:spPr>
        <p:txBody>
          <a:bodyPr wrap="none" anchor="ctr"/>
          <a:lstStyle/>
          <a:p>
            <a:endParaRPr lang="en-US"/>
          </a:p>
        </p:txBody>
      </p:sp>
      <p:sp>
        <p:nvSpPr>
          <p:cNvPr id="758787" name="Rectangle 3"/>
          <p:cNvSpPr>
            <a:spLocks noChangeArrowheads="1"/>
          </p:cNvSpPr>
          <p:nvPr/>
        </p:nvSpPr>
        <p:spPr bwMode="auto">
          <a:xfrm>
            <a:off x="152400" y="2133600"/>
            <a:ext cx="4114800" cy="2590800"/>
          </a:xfrm>
          <a:prstGeom prst="rect">
            <a:avLst/>
          </a:prstGeom>
          <a:solidFill>
            <a:schemeClr val="accent1"/>
          </a:solidFill>
          <a:ln w="9525">
            <a:noFill/>
            <a:miter lim="800000"/>
            <a:headEnd/>
            <a:tailEnd/>
          </a:ln>
          <a:effectLst/>
        </p:spPr>
        <p:txBody>
          <a:bodyPr wrap="none" anchor="ctr"/>
          <a:lstStyle/>
          <a:p>
            <a:endParaRPr lang="en-US"/>
          </a:p>
        </p:txBody>
      </p:sp>
      <p:sp>
        <p:nvSpPr>
          <p:cNvPr id="758788" name="Rectangle 4"/>
          <p:cNvSpPr>
            <a:spLocks noGrp="1" noChangeArrowheads="1"/>
          </p:cNvSpPr>
          <p:nvPr>
            <p:ph type="body" sz="half" idx="1"/>
          </p:nvPr>
        </p:nvSpPr>
        <p:spPr>
          <a:xfrm>
            <a:off x="152400" y="2133600"/>
            <a:ext cx="8839200" cy="4038600"/>
          </a:xfrm>
        </p:spPr>
        <p:txBody>
          <a:bodyPr/>
          <a:lstStyle/>
          <a:p>
            <a:r>
              <a:rPr lang="en-US">
                <a:latin typeface="Times New Roman" pitchFamily="18" charset="0"/>
              </a:rPr>
              <a:t>Forest			</a:t>
            </a:r>
          </a:p>
          <a:p>
            <a:r>
              <a:rPr lang="en-US">
                <a:latin typeface="Times New Roman" pitchFamily="18" charset="0"/>
              </a:rPr>
              <a:t>Harvested Forest	</a:t>
            </a:r>
          </a:p>
          <a:p>
            <a:r>
              <a:rPr lang="en-US">
                <a:latin typeface="Times New Roman" pitchFamily="18" charset="0"/>
              </a:rPr>
              <a:t>Natural grass		</a:t>
            </a:r>
          </a:p>
          <a:p>
            <a:r>
              <a:rPr lang="en-US">
                <a:latin typeface="Times New Roman" pitchFamily="18" charset="0"/>
              </a:rPr>
              <a:t>Bare			</a:t>
            </a:r>
          </a:p>
          <a:p>
            <a:r>
              <a:rPr lang="en-US">
                <a:latin typeface="Times New Roman" pitchFamily="18" charset="0"/>
              </a:rPr>
              <a:t>Extractive			</a:t>
            </a:r>
          </a:p>
          <a:p>
            <a:r>
              <a:rPr lang="en-US">
                <a:latin typeface="Times New Roman" pitchFamily="18" charset="0"/>
              </a:rPr>
              <a:t>Pervious Urban		</a:t>
            </a:r>
          </a:p>
          <a:p>
            <a:r>
              <a:rPr lang="en-US">
                <a:latin typeface="Times New Roman" pitchFamily="18" charset="0"/>
              </a:rPr>
              <a:t>Impervious Urban</a:t>
            </a:r>
          </a:p>
        </p:txBody>
      </p:sp>
      <p:sp>
        <p:nvSpPr>
          <p:cNvPr id="758789" name="Rectangle 5"/>
          <p:cNvSpPr>
            <a:spLocks noGrp="1" noChangeArrowheads="1"/>
          </p:cNvSpPr>
          <p:nvPr>
            <p:ph type="title"/>
          </p:nvPr>
        </p:nvSpPr>
        <p:spPr>
          <a:xfrm>
            <a:off x="457200" y="274638"/>
            <a:ext cx="8305800" cy="1020762"/>
          </a:xfrm>
        </p:spPr>
        <p:txBody>
          <a:bodyPr/>
          <a:lstStyle/>
          <a:p>
            <a:r>
              <a:rPr lang="en-US" sz="3600">
                <a:latin typeface="Times New Roman" pitchFamily="18" charset="0"/>
              </a:rPr>
              <a:t>Needed EOF targets for land uses not included in the NRI estimates</a:t>
            </a:r>
            <a:endParaRPr lang="en-US" sz="3600"/>
          </a:p>
        </p:txBody>
      </p:sp>
      <p:sp>
        <p:nvSpPr>
          <p:cNvPr id="758790" name="Rectangle 6"/>
          <p:cNvSpPr>
            <a:spLocks noChangeArrowheads="1"/>
          </p:cNvSpPr>
          <p:nvPr/>
        </p:nvSpPr>
        <p:spPr bwMode="auto">
          <a:xfrm>
            <a:off x="0" y="1371600"/>
            <a:ext cx="3429000" cy="685800"/>
          </a:xfrm>
          <a:prstGeom prst="rect">
            <a:avLst/>
          </a:prstGeom>
          <a:noFill/>
          <a:ln w="9525">
            <a:noFill/>
            <a:miter lim="800000"/>
            <a:headEnd/>
            <a:tailEnd/>
          </a:ln>
          <a:effectLst/>
        </p:spPr>
        <p:txBody>
          <a:bodyPr anchor="ctr"/>
          <a:lstStyle/>
          <a:p>
            <a:pPr algn="ctr"/>
            <a:r>
              <a:rPr lang="en-US" sz="3600">
                <a:solidFill>
                  <a:schemeClr val="accent2"/>
                </a:solidFill>
                <a:latin typeface="Times New Roman" pitchFamily="18" charset="0"/>
              </a:rPr>
              <a:t>Other</a:t>
            </a:r>
            <a:endParaRPr lang="en-US" sz="3600">
              <a:solidFill>
                <a:schemeClr val="accent2"/>
              </a:solidFill>
            </a:endParaRPr>
          </a:p>
        </p:txBody>
      </p:sp>
      <p:sp>
        <p:nvSpPr>
          <p:cNvPr id="758791" name="Text Box 7"/>
          <p:cNvSpPr txBox="1">
            <a:spLocks noChangeArrowheads="1"/>
          </p:cNvSpPr>
          <p:nvPr/>
        </p:nvSpPr>
        <p:spPr bwMode="auto">
          <a:xfrm>
            <a:off x="3276600" y="2209800"/>
            <a:ext cx="641350" cy="366713"/>
          </a:xfrm>
          <a:prstGeom prst="rect">
            <a:avLst/>
          </a:prstGeom>
          <a:noFill/>
          <a:ln w="9525">
            <a:noFill/>
            <a:miter lim="800000"/>
            <a:headEnd/>
            <a:tailEnd/>
          </a:ln>
          <a:effectLst/>
        </p:spPr>
        <p:txBody>
          <a:bodyPr wrap="none">
            <a:spAutoFit/>
          </a:bodyPr>
          <a:lstStyle/>
          <a:p>
            <a:r>
              <a:rPr lang="en-US"/>
              <a:t>65%</a:t>
            </a:r>
          </a:p>
        </p:txBody>
      </p:sp>
      <p:sp>
        <p:nvSpPr>
          <p:cNvPr id="758792" name="Text Box 8"/>
          <p:cNvSpPr txBox="1">
            <a:spLocks noChangeArrowheads="1"/>
          </p:cNvSpPr>
          <p:nvPr/>
        </p:nvSpPr>
        <p:spPr bwMode="auto">
          <a:xfrm>
            <a:off x="3435350" y="2757488"/>
            <a:ext cx="831850" cy="366712"/>
          </a:xfrm>
          <a:prstGeom prst="rect">
            <a:avLst/>
          </a:prstGeom>
          <a:noFill/>
          <a:ln w="9525">
            <a:noFill/>
            <a:miter lim="800000"/>
            <a:headEnd/>
            <a:tailEnd/>
          </a:ln>
          <a:effectLst/>
        </p:spPr>
        <p:txBody>
          <a:bodyPr wrap="none">
            <a:spAutoFit/>
          </a:bodyPr>
          <a:lstStyle/>
          <a:p>
            <a:r>
              <a:rPr lang="en-US"/>
              <a:t>0.65%</a:t>
            </a:r>
          </a:p>
        </p:txBody>
      </p:sp>
      <p:sp>
        <p:nvSpPr>
          <p:cNvPr id="758793" name="Text Box 9"/>
          <p:cNvSpPr txBox="1">
            <a:spLocks noChangeArrowheads="1"/>
          </p:cNvSpPr>
          <p:nvPr/>
        </p:nvSpPr>
        <p:spPr bwMode="auto">
          <a:xfrm>
            <a:off x="3429000" y="3276600"/>
            <a:ext cx="831850" cy="366713"/>
          </a:xfrm>
          <a:prstGeom prst="rect">
            <a:avLst/>
          </a:prstGeom>
          <a:noFill/>
          <a:ln w="9525">
            <a:noFill/>
            <a:miter lim="800000"/>
            <a:headEnd/>
            <a:tailEnd/>
          </a:ln>
          <a:effectLst/>
        </p:spPr>
        <p:txBody>
          <a:bodyPr wrap="none">
            <a:spAutoFit/>
          </a:bodyPr>
          <a:lstStyle/>
          <a:p>
            <a:r>
              <a:rPr lang="en-US"/>
              <a:t>0.65%</a:t>
            </a:r>
          </a:p>
        </p:txBody>
      </p:sp>
      <p:sp>
        <p:nvSpPr>
          <p:cNvPr id="758794" name="Text Box 10"/>
          <p:cNvSpPr txBox="1">
            <a:spLocks noChangeArrowheads="1"/>
          </p:cNvSpPr>
          <p:nvPr/>
        </p:nvSpPr>
        <p:spPr bwMode="auto">
          <a:xfrm>
            <a:off x="3435350" y="3733800"/>
            <a:ext cx="831850" cy="366713"/>
          </a:xfrm>
          <a:prstGeom prst="rect">
            <a:avLst/>
          </a:prstGeom>
          <a:noFill/>
          <a:ln w="9525">
            <a:noFill/>
            <a:miter lim="800000"/>
            <a:headEnd/>
            <a:tailEnd/>
          </a:ln>
          <a:effectLst/>
        </p:spPr>
        <p:txBody>
          <a:bodyPr wrap="none">
            <a:spAutoFit/>
          </a:bodyPr>
          <a:lstStyle/>
          <a:p>
            <a:r>
              <a:rPr lang="en-US"/>
              <a:t>0.52%</a:t>
            </a:r>
          </a:p>
        </p:txBody>
      </p:sp>
      <p:sp>
        <p:nvSpPr>
          <p:cNvPr id="758795" name="Text Box 11"/>
          <p:cNvSpPr txBox="1">
            <a:spLocks noChangeArrowheads="1"/>
          </p:cNvSpPr>
          <p:nvPr/>
        </p:nvSpPr>
        <p:spPr bwMode="auto">
          <a:xfrm>
            <a:off x="3429000" y="4281488"/>
            <a:ext cx="831850" cy="366712"/>
          </a:xfrm>
          <a:prstGeom prst="rect">
            <a:avLst/>
          </a:prstGeom>
          <a:noFill/>
          <a:ln w="9525">
            <a:noFill/>
            <a:miter lim="800000"/>
            <a:headEnd/>
            <a:tailEnd/>
          </a:ln>
          <a:effectLst/>
        </p:spPr>
        <p:txBody>
          <a:bodyPr wrap="none">
            <a:spAutoFit/>
          </a:bodyPr>
          <a:lstStyle/>
          <a:p>
            <a:r>
              <a:rPr lang="en-US"/>
              <a:t>0.11%</a:t>
            </a:r>
          </a:p>
        </p:txBody>
      </p:sp>
      <p:sp>
        <p:nvSpPr>
          <p:cNvPr id="758796" name="Text Box 12"/>
          <p:cNvSpPr txBox="1">
            <a:spLocks noChangeArrowheads="1"/>
          </p:cNvSpPr>
          <p:nvPr/>
        </p:nvSpPr>
        <p:spPr bwMode="auto">
          <a:xfrm>
            <a:off x="3435350" y="4724400"/>
            <a:ext cx="704850" cy="366713"/>
          </a:xfrm>
          <a:prstGeom prst="rect">
            <a:avLst/>
          </a:prstGeom>
          <a:noFill/>
          <a:ln w="9525">
            <a:noFill/>
            <a:miter lim="800000"/>
            <a:headEnd/>
            <a:tailEnd/>
          </a:ln>
          <a:effectLst/>
        </p:spPr>
        <p:txBody>
          <a:bodyPr wrap="none">
            <a:spAutoFit/>
          </a:bodyPr>
          <a:lstStyle/>
          <a:p>
            <a:r>
              <a:rPr lang="en-US"/>
              <a:t>7.1%</a:t>
            </a:r>
          </a:p>
        </p:txBody>
      </p:sp>
      <p:sp>
        <p:nvSpPr>
          <p:cNvPr id="758797" name="Text Box 13"/>
          <p:cNvSpPr txBox="1">
            <a:spLocks noChangeArrowheads="1"/>
          </p:cNvSpPr>
          <p:nvPr/>
        </p:nvSpPr>
        <p:spPr bwMode="auto">
          <a:xfrm>
            <a:off x="3429000" y="5272088"/>
            <a:ext cx="704850" cy="366712"/>
          </a:xfrm>
          <a:prstGeom prst="rect">
            <a:avLst/>
          </a:prstGeom>
          <a:noFill/>
          <a:ln w="9525">
            <a:noFill/>
            <a:miter lim="800000"/>
            <a:headEnd/>
            <a:tailEnd/>
          </a:ln>
          <a:effectLst/>
        </p:spPr>
        <p:txBody>
          <a:bodyPr wrap="none">
            <a:spAutoFit/>
          </a:bodyPr>
          <a:lstStyle/>
          <a:p>
            <a:r>
              <a:rPr lang="en-US"/>
              <a:t>1.2%</a:t>
            </a:r>
          </a:p>
        </p:txBody>
      </p:sp>
      <p:sp>
        <p:nvSpPr>
          <p:cNvPr id="758798" name="Text Box 14"/>
          <p:cNvSpPr txBox="1">
            <a:spLocks noChangeArrowheads="1"/>
          </p:cNvSpPr>
          <p:nvPr/>
        </p:nvSpPr>
        <p:spPr bwMode="auto">
          <a:xfrm>
            <a:off x="4419600" y="1828800"/>
            <a:ext cx="4495800" cy="4186238"/>
          </a:xfrm>
          <a:prstGeom prst="rect">
            <a:avLst/>
          </a:prstGeom>
          <a:solidFill>
            <a:srgbClr val="E6FF9F"/>
          </a:solidFill>
          <a:ln w="9525">
            <a:noFill/>
            <a:miter lim="800000"/>
            <a:headEnd/>
            <a:tailEnd/>
          </a:ln>
          <a:effectLst/>
        </p:spPr>
        <p:txBody>
          <a:bodyPr>
            <a:spAutoFit/>
          </a:bodyPr>
          <a:lstStyle/>
          <a:p>
            <a:pPr>
              <a:spcBef>
                <a:spcPct val="50000"/>
              </a:spcBef>
            </a:pPr>
            <a:r>
              <a:rPr lang="en-US" sz="2000" b="1"/>
              <a:t>Urban</a:t>
            </a:r>
            <a:r>
              <a:rPr lang="en-US" sz="1600"/>
              <a:t>:</a:t>
            </a:r>
          </a:p>
          <a:p>
            <a:pPr>
              <a:spcBef>
                <a:spcPct val="50000"/>
              </a:spcBef>
            </a:pPr>
            <a:r>
              <a:rPr lang="en-US" sz="1600"/>
              <a:t>Post-construction urban sediment loads is primary due to channel erosion from increased concentrated flow from impervious surfaces.</a:t>
            </a:r>
          </a:p>
          <a:p>
            <a:pPr>
              <a:spcBef>
                <a:spcPct val="50000"/>
              </a:spcBef>
            </a:pPr>
            <a:r>
              <a:rPr lang="en-US" sz="1600"/>
              <a:t>National Urban Runoff Program data are several decades old limited in applicability.</a:t>
            </a:r>
          </a:p>
          <a:p>
            <a:pPr>
              <a:spcBef>
                <a:spcPct val="50000"/>
              </a:spcBef>
            </a:pPr>
            <a:r>
              <a:rPr lang="en-US" sz="1600"/>
              <a:t>Large amounts of data were collected under the phase I stormwater regulations, but studies by Penn State and University of Alabama have not been able to make predictive models from the collected data.</a:t>
            </a:r>
          </a:p>
          <a:p>
            <a:pPr>
              <a:spcBef>
                <a:spcPct val="50000"/>
              </a:spcBef>
            </a:pPr>
            <a:r>
              <a:rPr lang="en-US" sz="1600"/>
              <a:t>Use Langland and Cronin (2003) estimates of urban EOS erosion rates by land use category.</a:t>
            </a:r>
          </a:p>
          <a:p>
            <a:pPr>
              <a:spcBef>
                <a:spcPct val="50000"/>
              </a:spcBef>
            </a:pPr>
            <a:r>
              <a:rPr lang="en-US" sz="1600"/>
              <a:t>(following page)</a:t>
            </a:r>
          </a:p>
        </p:txBody>
      </p:sp>
      <p:sp>
        <p:nvSpPr>
          <p:cNvPr id="758799" name="Rectangle 15"/>
          <p:cNvSpPr>
            <a:spLocks noChangeArrowheads="1"/>
          </p:cNvSpPr>
          <p:nvPr/>
        </p:nvSpPr>
        <p:spPr bwMode="auto">
          <a:xfrm>
            <a:off x="4267200" y="4724400"/>
            <a:ext cx="152400" cy="1066800"/>
          </a:xfrm>
          <a:prstGeom prst="rect">
            <a:avLst/>
          </a:prstGeom>
          <a:gradFill rotWithShape="1">
            <a:gsLst>
              <a:gs pos="0">
                <a:schemeClr val="folHlink"/>
              </a:gs>
              <a:gs pos="100000">
                <a:srgbClr val="E6FF9F"/>
              </a:gs>
            </a:gsLst>
            <a:lin ang="0" scaled="1"/>
          </a:gradFill>
          <a:ln w="9525">
            <a:no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88AD28CC-F335-4432-93D5-C5E7971B65F1}" type="slidenum">
              <a:rPr lang="en-US"/>
              <a:pPr/>
              <a:t>102</a:t>
            </a:fld>
            <a:endParaRPr lang="en-US"/>
          </a:p>
        </p:txBody>
      </p:sp>
      <p:pic>
        <p:nvPicPr>
          <p:cNvPr id="760834" name="Picture 2"/>
          <p:cNvPicPr>
            <a:picLocks noChangeAspect="1" noChangeArrowheads="1"/>
          </p:cNvPicPr>
          <p:nvPr/>
        </p:nvPicPr>
        <p:blipFill>
          <a:blip r:embed="rId3" cstate="print"/>
          <a:srcRect r="21333"/>
          <a:stretch>
            <a:fillRect/>
          </a:stretch>
        </p:blipFill>
        <p:spPr bwMode="auto">
          <a:xfrm>
            <a:off x="3749675" y="152400"/>
            <a:ext cx="5394325" cy="5486400"/>
          </a:xfrm>
          <a:prstGeom prst="rect">
            <a:avLst/>
          </a:prstGeom>
          <a:noFill/>
          <a:ln w="9525">
            <a:noFill/>
            <a:miter lim="800000"/>
            <a:headEnd/>
            <a:tailEnd/>
          </a:ln>
          <a:effectLst/>
        </p:spPr>
      </p:pic>
      <p:sp>
        <p:nvSpPr>
          <p:cNvPr id="760835" name="Text Box 3"/>
          <p:cNvSpPr txBox="1">
            <a:spLocks noChangeArrowheads="1"/>
          </p:cNvSpPr>
          <p:nvPr/>
        </p:nvSpPr>
        <p:spPr bwMode="auto">
          <a:xfrm>
            <a:off x="457200" y="1289050"/>
            <a:ext cx="2971800" cy="3663950"/>
          </a:xfrm>
          <a:prstGeom prst="rect">
            <a:avLst/>
          </a:prstGeom>
          <a:solidFill>
            <a:srgbClr val="E6FF9F"/>
          </a:solidFill>
          <a:ln w="9525">
            <a:noFill/>
            <a:miter lim="800000"/>
            <a:headEnd/>
            <a:tailEnd/>
          </a:ln>
          <a:effectLst/>
        </p:spPr>
        <p:txBody>
          <a:bodyPr>
            <a:spAutoFit/>
          </a:bodyPr>
          <a:lstStyle/>
          <a:p>
            <a:pPr>
              <a:spcBef>
                <a:spcPct val="50000"/>
              </a:spcBef>
            </a:pPr>
            <a:r>
              <a:rPr lang="en-US"/>
              <a:t>Sediment load for several urban land use types were compiled for sites in the mid-Atlantic and Illinois. Langland and Cronin (2003) </a:t>
            </a:r>
          </a:p>
          <a:p>
            <a:pPr>
              <a:spcBef>
                <a:spcPct val="50000"/>
              </a:spcBef>
            </a:pPr>
            <a:endParaRPr lang="en-US"/>
          </a:p>
          <a:p>
            <a:pPr>
              <a:spcBef>
                <a:spcPct val="50000"/>
              </a:spcBef>
            </a:pPr>
            <a:r>
              <a:rPr lang="en-US"/>
              <a:t>When plotted against ‘typical’ impervious percents for those urban land use types, the relationship is striking.</a:t>
            </a:r>
          </a:p>
        </p:txBody>
      </p:sp>
      <p:sp>
        <p:nvSpPr>
          <p:cNvPr id="760836" name="Rectangle 4"/>
          <p:cNvSpPr>
            <a:spLocks noGrp="1" noChangeArrowheads="1"/>
          </p:cNvSpPr>
          <p:nvPr>
            <p:ph type="title"/>
          </p:nvPr>
        </p:nvSpPr>
        <p:spPr>
          <a:xfrm>
            <a:off x="228600" y="152400"/>
            <a:ext cx="4953000" cy="639763"/>
          </a:xfrm>
          <a:solidFill>
            <a:schemeClr val="accent1"/>
          </a:solidFill>
        </p:spPr>
        <p:txBody>
          <a:bodyPr/>
          <a:lstStyle/>
          <a:p>
            <a:r>
              <a:rPr lang="en-US" sz="3200"/>
              <a:t>Urban Sediment Targets</a:t>
            </a:r>
          </a:p>
        </p:txBody>
      </p:sp>
      <p:sp>
        <p:nvSpPr>
          <p:cNvPr id="760837" name="Text Box 5"/>
          <p:cNvSpPr txBox="1">
            <a:spLocks noChangeArrowheads="1"/>
          </p:cNvSpPr>
          <p:nvPr/>
        </p:nvSpPr>
        <p:spPr bwMode="auto">
          <a:xfrm>
            <a:off x="304800" y="5715000"/>
            <a:ext cx="7924800" cy="915988"/>
          </a:xfrm>
          <a:prstGeom prst="rect">
            <a:avLst/>
          </a:prstGeom>
          <a:solidFill>
            <a:srgbClr val="E7C1B7"/>
          </a:solidFill>
          <a:ln w="9525">
            <a:noFill/>
            <a:miter lim="800000"/>
            <a:headEnd/>
            <a:tailEnd/>
          </a:ln>
          <a:effectLst/>
        </p:spPr>
        <p:txBody>
          <a:bodyPr>
            <a:spAutoFit/>
          </a:bodyPr>
          <a:lstStyle/>
          <a:p>
            <a:pPr>
              <a:spcBef>
                <a:spcPct val="50000"/>
              </a:spcBef>
            </a:pPr>
            <a:r>
              <a:rPr lang="en-US"/>
              <a:t>By setting pervious urban at the intercept and impervious urban at the maximum, the land use division within each particular segment determines the overall load according to the above relationship.</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Slide Number Placeholder 5"/>
          <p:cNvSpPr>
            <a:spLocks noGrp="1"/>
          </p:cNvSpPr>
          <p:nvPr>
            <p:ph type="sldNum" sz="quarter" idx="12"/>
          </p:nvPr>
        </p:nvSpPr>
        <p:spPr/>
        <p:txBody>
          <a:bodyPr/>
          <a:lstStyle/>
          <a:p>
            <a:fld id="{D9DEBCE9-BE60-4B34-A21A-A5F90EACE105}" type="slidenum">
              <a:rPr lang="en-US"/>
              <a:pPr/>
              <a:t>103</a:t>
            </a:fld>
            <a:endParaRPr lang="en-US"/>
          </a:p>
        </p:txBody>
      </p:sp>
      <p:sp>
        <p:nvSpPr>
          <p:cNvPr id="762882" name="Rectangle 2"/>
          <p:cNvSpPr>
            <a:spLocks noGrp="1" noChangeArrowheads="1"/>
          </p:cNvSpPr>
          <p:nvPr>
            <p:ph type="title"/>
          </p:nvPr>
        </p:nvSpPr>
        <p:spPr>
          <a:xfrm>
            <a:off x="762000" y="228600"/>
            <a:ext cx="7696200" cy="990600"/>
          </a:xfrm>
        </p:spPr>
        <p:txBody>
          <a:bodyPr/>
          <a:lstStyle/>
          <a:p>
            <a:r>
              <a:rPr lang="en-US" sz="3200"/>
              <a:t>Calibration of the Land Sediment Simulation to the Targets</a:t>
            </a:r>
          </a:p>
        </p:txBody>
      </p:sp>
      <p:grpSp>
        <p:nvGrpSpPr>
          <p:cNvPr id="762883" name="Group 3"/>
          <p:cNvGrpSpPr>
            <a:grpSpLocks/>
          </p:cNvGrpSpPr>
          <p:nvPr/>
        </p:nvGrpSpPr>
        <p:grpSpPr bwMode="auto">
          <a:xfrm>
            <a:off x="0" y="3352800"/>
            <a:ext cx="5943600" cy="3352800"/>
            <a:chOff x="96" y="864"/>
            <a:chExt cx="3744" cy="2112"/>
          </a:xfrm>
        </p:grpSpPr>
        <p:sp>
          <p:nvSpPr>
            <p:cNvPr id="762884" name="Text Box 4"/>
            <p:cNvSpPr txBox="1">
              <a:spLocks noChangeArrowheads="1"/>
            </p:cNvSpPr>
            <p:nvPr/>
          </p:nvSpPr>
          <p:spPr bwMode="auto">
            <a:xfrm>
              <a:off x="3024" y="1488"/>
              <a:ext cx="526" cy="250"/>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KSER</a:t>
              </a:r>
            </a:p>
          </p:txBody>
        </p:sp>
        <p:sp>
          <p:nvSpPr>
            <p:cNvPr id="762885" name="Rectangle 5"/>
            <p:cNvSpPr>
              <a:spLocks noChangeArrowheads="1"/>
            </p:cNvSpPr>
            <p:nvPr/>
          </p:nvSpPr>
          <p:spPr bwMode="auto">
            <a:xfrm>
              <a:off x="384" y="864"/>
              <a:ext cx="2448" cy="720"/>
            </a:xfrm>
            <a:prstGeom prst="rect">
              <a:avLst/>
            </a:prstGeom>
            <a:solidFill>
              <a:srgbClr val="CC9900"/>
            </a:solidFill>
            <a:ln w="9525">
              <a:solidFill>
                <a:schemeClr val="tx1"/>
              </a:solidFill>
              <a:miter lim="800000"/>
              <a:headEnd/>
              <a:tailEnd/>
            </a:ln>
            <a:effectLst/>
          </p:spPr>
          <p:txBody>
            <a:bodyPr wrap="none" anchor="ctr"/>
            <a:lstStyle/>
            <a:p>
              <a:pPr algn="ctr" eaLnBrk="0" hangingPunct="0"/>
              <a:r>
                <a:rPr lang="en-US" sz="2800">
                  <a:latin typeface="Times New Roman" pitchFamily="18" charset="0"/>
                </a:rPr>
                <a:t>Detached Sediment</a:t>
              </a:r>
            </a:p>
            <a:p>
              <a:pPr algn="ctr" eaLnBrk="0" hangingPunct="0"/>
              <a:r>
                <a:rPr lang="en-US" sz="2000">
                  <a:latin typeface="Times New Roman" pitchFamily="18" charset="0"/>
                </a:rPr>
                <a:t>(reservoir available for washoff)</a:t>
              </a:r>
            </a:p>
          </p:txBody>
        </p:sp>
        <p:sp>
          <p:nvSpPr>
            <p:cNvPr id="762886" name="Rectangle 6"/>
            <p:cNvSpPr>
              <a:spLocks noChangeArrowheads="1"/>
            </p:cNvSpPr>
            <p:nvPr/>
          </p:nvSpPr>
          <p:spPr bwMode="auto">
            <a:xfrm>
              <a:off x="288" y="2400"/>
              <a:ext cx="2640" cy="576"/>
            </a:xfrm>
            <a:prstGeom prst="rect">
              <a:avLst/>
            </a:prstGeom>
            <a:solidFill>
              <a:srgbClr val="CC9900"/>
            </a:solidFill>
            <a:ln w="9525">
              <a:solidFill>
                <a:schemeClr val="tx1"/>
              </a:solidFill>
              <a:miter lim="800000"/>
              <a:headEnd/>
              <a:tailEnd/>
            </a:ln>
            <a:effectLst/>
          </p:spPr>
          <p:txBody>
            <a:bodyPr wrap="none" anchor="ctr"/>
            <a:lstStyle/>
            <a:p>
              <a:pPr algn="ctr" eaLnBrk="0" hangingPunct="0"/>
              <a:r>
                <a:rPr lang="en-US" sz="2800">
                  <a:latin typeface="Times New Roman" pitchFamily="18" charset="0"/>
                </a:rPr>
                <a:t>Soil Matrix</a:t>
              </a:r>
            </a:p>
            <a:p>
              <a:pPr algn="ctr" eaLnBrk="0" hangingPunct="0"/>
              <a:r>
                <a:rPr lang="en-US" sz="2000">
                  <a:latin typeface="Times New Roman" pitchFamily="18" charset="0"/>
                </a:rPr>
                <a:t>(unlimited)</a:t>
              </a:r>
            </a:p>
          </p:txBody>
        </p:sp>
        <p:sp>
          <p:nvSpPr>
            <p:cNvPr id="762887" name="AutoShape 7"/>
            <p:cNvSpPr>
              <a:spLocks noChangeArrowheads="1"/>
            </p:cNvSpPr>
            <p:nvPr/>
          </p:nvSpPr>
          <p:spPr bwMode="auto">
            <a:xfrm>
              <a:off x="2832" y="960"/>
              <a:ext cx="1008" cy="624"/>
            </a:xfrm>
            <a:prstGeom prst="rightArrow">
              <a:avLst>
                <a:gd name="adj1" fmla="val 50000"/>
                <a:gd name="adj2" fmla="val 40385"/>
              </a:avLst>
            </a:prstGeom>
            <a:noFill/>
            <a:ln w="9525">
              <a:solidFill>
                <a:schemeClr val="tx1"/>
              </a:solidFill>
              <a:miter lim="800000"/>
              <a:headEnd/>
              <a:tailEnd/>
            </a:ln>
            <a:effectLst/>
          </p:spPr>
          <p:txBody>
            <a:bodyPr wrap="none" anchor="ctr"/>
            <a:lstStyle/>
            <a:p>
              <a:endParaRPr lang="en-US"/>
            </a:p>
          </p:txBody>
        </p:sp>
        <p:sp>
          <p:nvSpPr>
            <p:cNvPr id="762888" name="Text Box 8"/>
            <p:cNvSpPr txBox="1">
              <a:spLocks noChangeArrowheads="1"/>
            </p:cNvSpPr>
            <p:nvPr/>
          </p:nvSpPr>
          <p:spPr bwMode="auto">
            <a:xfrm>
              <a:off x="2887" y="1144"/>
              <a:ext cx="706" cy="250"/>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Wash off</a:t>
              </a:r>
            </a:p>
          </p:txBody>
        </p:sp>
        <p:sp>
          <p:nvSpPr>
            <p:cNvPr id="762889" name="AutoShape 9"/>
            <p:cNvSpPr>
              <a:spLocks noChangeArrowheads="1"/>
            </p:cNvSpPr>
            <p:nvPr/>
          </p:nvSpPr>
          <p:spPr bwMode="auto">
            <a:xfrm rot="-5400000">
              <a:off x="1200" y="1440"/>
              <a:ext cx="816" cy="1104"/>
            </a:xfrm>
            <a:prstGeom prst="rightArrow">
              <a:avLst>
                <a:gd name="adj1" fmla="val 50000"/>
                <a:gd name="adj2" fmla="val 25000"/>
              </a:avLst>
            </a:prstGeom>
            <a:noFill/>
            <a:ln w="9525">
              <a:solidFill>
                <a:schemeClr val="tx1"/>
              </a:solidFill>
              <a:miter lim="800000"/>
              <a:headEnd/>
              <a:tailEnd/>
            </a:ln>
            <a:effectLst/>
          </p:spPr>
          <p:txBody>
            <a:bodyPr wrap="none" anchor="ctr"/>
            <a:lstStyle/>
            <a:p>
              <a:endParaRPr lang="en-US"/>
            </a:p>
          </p:txBody>
        </p:sp>
        <p:sp>
          <p:nvSpPr>
            <p:cNvPr id="762890" name="Text Box 10"/>
            <p:cNvSpPr txBox="1">
              <a:spLocks noChangeArrowheads="1"/>
            </p:cNvSpPr>
            <p:nvPr/>
          </p:nvSpPr>
          <p:spPr bwMode="auto">
            <a:xfrm rot="-5400000">
              <a:off x="1204" y="1816"/>
              <a:ext cx="812" cy="404"/>
            </a:xfrm>
            <a:prstGeom prst="rect">
              <a:avLst/>
            </a:prstGeom>
            <a:noFill/>
            <a:ln w="9525">
              <a:noFill/>
              <a:miter lim="800000"/>
              <a:headEnd/>
              <a:tailEnd/>
            </a:ln>
            <a:effectLst/>
          </p:spPr>
          <p:txBody>
            <a:bodyPr wrap="none">
              <a:spAutoFit/>
            </a:bodyPr>
            <a:lstStyle/>
            <a:p>
              <a:pPr eaLnBrk="0" hangingPunct="0"/>
              <a:r>
                <a:rPr lang="en-US">
                  <a:latin typeface="Times New Roman" pitchFamily="18" charset="0"/>
                </a:rPr>
                <a:t>Rainfall</a:t>
              </a:r>
            </a:p>
            <a:p>
              <a:pPr eaLnBrk="0" hangingPunct="0"/>
              <a:r>
                <a:rPr lang="en-US">
                  <a:latin typeface="Times New Roman" pitchFamily="18" charset="0"/>
                </a:rPr>
                <a:t>Detachment</a:t>
              </a:r>
            </a:p>
          </p:txBody>
        </p:sp>
        <p:sp>
          <p:nvSpPr>
            <p:cNvPr id="762891" name="AutoShape 11"/>
            <p:cNvSpPr>
              <a:spLocks noChangeArrowheads="1"/>
            </p:cNvSpPr>
            <p:nvPr/>
          </p:nvSpPr>
          <p:spPr bwMode="auto">
            <a:xfrm rot="5400000" flipV="1">
              <a:off x="2232" y="1704"/>
              <a:ext cx="816" cy="576"/>
            </a:xfrm>
            <a:prstGeom prst="rightArrow">
              <a:avLst>
                <a:gd name="adj1" fmla="val 50000"/>
                <a:gd name="adj2" fmla="val 35417"/>
              </a:avLst>
            </a:prstGeom>
            <a:noFill/>
            <a:ln w="9525">
              <a:solidFill>
                <a:schemeClr val="tx1"/>
              </a:solidFill>
              <a:miter lim="800000"/>
              <a:headEnd/>
              <a:tailEnd/>
            </a:ln>
            <a:effectLst/>
          </p:spPr>
          <p:txBody>
            <a:bodyPr wrap="none" anchor="ctr"/>
            <a:lstStyle/>
            <a:p>
              <a:endParaRPr lang="en-US"/>
            </a:p>
          </p:txBody>
        </p:sp>
        <p:sp>
          <p:nvSpPr>
            <p:cNvPr id="762892" name="Text Box 12"/>
            <p:cNvSpPr txBox="1">
              <a:spLocks noChangeArrowheads="1"/>
            </p:cNvSpPr>
            <p:nvPr/>
          </p:nvSpPr>
          <p:spPr bwMode="auto">
            <a:xfrm rot="5400000" flipV="1">
              <a:off x="2233" y="1888"/>
              <a:ext cx="788" cy="231"/>
            </a:xfrm>
            <a:prstGeom prst="rect">
              <a:avLst/>
            </a:prstGeom>
            <a:noFill/>
            <a:ln w="9525">
              <a:noFill/>
              <a:miter lim="800000"/>
              <a:headEnd/>
              <a:tailEnd/>
            </a:ln>
            <a:effectLst/>
          </p:spPr>
          <p:txBody>
            <a:bodyPr wrap="none">
              <a:spAutoFit/>
            </a:bodyPr>
            <a:lstStyle/>
            <a:p>
              <a:pPr eaLnBrk="0" hangingPunct="0"/>
              <a:r>
                <a:rPr lang="en-US">
                  <a:latin typeface="Times New Roman" pitchFamily="18" charset="0"/>
                </a:rPr>
                <a:t>Attachment</a:t>
              </a:r>
            </a:p>
          </p:txBody>
        </p:sp>
        <p:sp>
          <p:nvSpPr>
            <p:cNvPr id="762893" name="Text Box 13"/>
            <p:cNvSpPr txBox="1">
              <a:spLocks noChangeArrowheads="1"/>
            </p:cNvSpPr>
            <p:nvPr/>
          </p:nvSpPr>
          <p:spPr bwMode="auto">
            <a:xfrm>
              <a:off x="1872" y="1824"/>
              <a:ext cx="720" cy="250"/>
            </a:xfrm>
            <a:prstGeom prst="rect">
              <a:avLst/>
            </a:prstGeom>
            <a:noFill/>
            <a:ln w="9525">
              <a:noFill/>
              <a:miter lim="800000"/>
              <a:headEnd/>
              <a:tailEnd/>
            </a:ln>
            <a:effectLst/>
          </p:spPr>
          <p:txBody>
            <a:bodyPr>
              <a:spAutoFit/>
            </a:bodyPr>
            <a:lstStyle/>
            <a:p>
              <a:pPr eaLnBrk="0" hangingPunct="0"/>
              <a:r>
                <a:rPr lang="en-US" sz="2000">
                  <a:latin typeface="Times New Roman" pitchFamily="18" charset="0"/>
                </a:rPr>
                <a:t>KRER</a:t>
              </a:r>
            </a:p>
          </p:txBody>
        </p:sp>
        <p:sp>
          <p:nvSpPr>
            <p:cNvPr id="762894" name="Text Box 14"/>
            <p:cNvSpPr txBox="1">
              <a:spLocks noChangeArrowheads="1"/>
            </p:cNvSpPr>
            <p:nvPr/>
          </p:nvSpPr>
          <p:spPr bwMode="auto">
            <a:xfrm>
              <a:off x="2784" y="1920"/>
              <a:ext cx="579" cy="250"/>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AFFIX</a:t>
              </a:r>
            </a:p>
          </p:txBody>
        </p:sp>
        <p:sp>
          <p:nvSpPr>
            <p:cNvPr id="762895" name="Text Box 15"/>
            <p:cNvSpPr txBox="1">
              <a:spLocks noChangeArrowheads="1"/>
            </p:cNvSpPr>
            <p:nvPr/>
          </p:nvSpPr>
          <p:spPr bwMode="auto">
            <a:xfrm>
              <a:off x="96" y="1968"/>
              <a:ext cx="490" cy="250"/>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NVSI</a:t>
              </a:r>
            </a:p>
          </p:txBody>
        </p:sp>
        <p:sp>
          <p:nvSpPr>
            <p:cNvPr id="762896" name="AutoShape 16"/>
            <p:cNvSpPr>
              <a:spLocks noChangeArrowheads="1"/>
            </p:cNvSpPr>
            <p:nvPr/>
          </p:nvSpPr>
          <p:spPr bwMode="auto">
            <a:xfrm rot="16200000">
              <a:off x="312" y="1704"/>
              <a:ext cx="816" cy="576"/>
            </a:xfrm>
            <a:prstGeom prst="rightArrow">
              <a:avLst>
                <a:gd name="adj1" fmla="val 50000"/>
                <a:gd name="adj2" fmla="val 35417"/>
              </a:avLst>
            </a:prstGeom>
            <a:noFill/>
            <a:ln w="9525">
              <a:solidFill>
                <a:schemeClr val="tx1"/>
              </a:solidFill>
              <a:miter lim="800000"/>
              <a:headEnd/>
              <a:tailEnd/>
            </a:ln>
            <a:effectLst/>
          </p:spPr>
          <p:txBody>
            <a:bodyPr wrap="none" anchor="ctr"/>
            <a:lstStyle/>
            <a:p>
              <a:endParaRPr lang="en-US"/>
            </a:p>
          </p:txBody>
        </p:sp>
        <p:sp>
          <p:nvSpPr>
            <p:cNvPr id="762897" name="Text Box 17"/>
            <p:cNvSpPr txBox="1">
              <a:spLocks noChangeArrowheads="1"/>
            </p:cNvSpPr>
            <p:nvPr/>
          </p:nvSpPr>
          <p:spPr bwMode="auto">
            <a:xfrm rot="16200000">
              <a:off x="329" y="1916"/>
              <a:ext cx="756" cy="231"/>
            </a:xfrm>
            <a:prstGeom prst="rect">
              <a:avLst/>
            </a:prstGeom>
            <a:noFill/>
            <a:ln w="9525">
              <a:noFill/>
              <a:miter lim="800000"/>
              <a:headEnd/>
              <a:tailEnd/>
            </a:ln>
            <a:effectLst/>
          </p:spPr>
          <p:txBody>
            <a:bodyPr wrap="none">
              <a:spAutoFit/>
            </a:bodyPr>
            <a:lstStyle/>
            <a:p>
              <a:pPr eaLnBrk="0" hangingPunct="0"/>
              <a:r>
                <a:rPr lang="en-US">
                  <a:latin typeface="Times New Roman" pitchFamily="18" charset="0"/>
                </a:rPr>
                <a:t>Generation</a:t>
              </a:r>
            </a:p>
          </p:txBody>
        </p:sp>
      </p:grpSp>
      <p:sp>
        <p:nvSpPr>
          <p:cNvPr id="762898" name="Text Box 18"/>
          <p:cNvSpPr txBox="1">
            <a:spLocks noChangeArrowheads="1"/>
          </p:cNvSpPr>
          <p:nvPr/>
        </p:nvSpPr>
        <p:spPr bwMode="auto">
          <a:xfrm>
            <a:off x="4876800" y="6096000"/>
            <a:ext cx="3354388" cy="457200"/>
          </a:xfrm>
          <a:prstGeom prst="rect">
            <a:avLst/>
          </a:prstGeom>
          <a:noFill/>
          <a:ln w="9525">
            <a:noFill/>
            <a:miter lim="800000"/>
            <a:headEnd/>
            <a:tailEnd/>
          </a:ln>
          <a:effectLst/>
        </p:spPr>
        <p:txBody>
          <a:bodyPr wrap="none">
            <a:spAutoFit/>
          </a:bodyPr>
          <a:lstStyle/>
          <a:p>
            <a:r>
              <a:rPr lang="en-US" sz="2400" b="1"/>
              <a:t>4 parameters, 1 target</a:t>
            </a:r>
          </a:p>
        </p:txBody>
      </p:sp>
      <p:sp>
        <p:nvSpPr>
          <p:cNvPr id="762899" name="Text Box 19"/>
          <p:cNvSpPr txBox="1">
            <a:spLocks noChangeArrowheads="1"/>
          </p:cNvSpPr>
          <p:nvPr/>
        </p:nvSpPr>
        <p:spPr bwMode="auto">
          <a:xfrm>
            <a:off x="609600" y="1447800"/>
            <a:ext cx="8153400" cy="1590675"/>
          </a:xfrm>
          <a:prstGeom prst="rect">
            <a:avLst/>
          </a:prstGeom>
          <a:noFill/>
          <a:ln w="9525">
            <a:solidFill>
              <a:schemeClr val="tx1"/>
            </a:solidFill>
            <a:miter lim="800000"/>
            <a:headEnd/>
            <a:tailEnd/>
          </a:ln>
          <a:effectLst/>
        </p:spPr>
        <p:txBody>
          <a:bodyPr>
            <a:spAutoFit/>
          </a:bodyPr>
          <a:lstStyle/>
          <a:p>
            <a:pPr marL="342900" indent="-342900">
              <a:spcBef>
                <a:spcPct val="50000"/>
              </a:spcBef>
            </a:pPr>
            <a:r>
              <a:rPr lang="en-US" sz="1400"/>
              <a:t>Detached Sediment is generated through two separate processes:</a:t>
            </a:r>
          </a:p>
          <a:p>
            <a:pPr marL="342900" indent="-342900">
              <a:spcBef>
                <a:spcPct val="50000"/>
              </a:spcBef>
              <a:buFontTx/>
              <a:buAutoNum type="arabicPeriod"/>
            </a:pPr>
            <a:r>
              <a:rPr lang="en-US" sz="1400"/>
              <a:t>Generation, which is a set daily addition to detached sediment is often conceptualized input from the atmosphere, but in the case of phase 5, it is conceptualized as sediment becoming detached through the drying process.  The parameter </a:t>
            </a:r>
            <a:r>
              <a:rPr lang="en-US" sz="1400" b="1"/>
              <a:t>NVSI</a:t>
            </a:r>
            <a:r>
              <a:rPr lang="en-US" sz="1400"/>
              <a:t> is the daily input</a:t>
            </a:r>
          </a:p>
          <a:p>
            <a:pPr marL="342900" indent="-342900">
              <a:spcBef>
                <a:spcPct val="50000"/>
              </a:spcBef>
              <a:buFontTx/>
              <a:buAutoNum type="arabicPeriod"/>
            </a:pPr>
            <a:r>
              <a:rPr lang="en-US" sz="1400"/>
              <a:t>Rainfall Detachment, which is governed by the percentage of the ground that has vegetative cover, the rainfall intensity, and the parameter </a:t>
            </a:r>
            <a:r>
              <a:rPr lang="en-US" sz="1400" b="1"/>
              <a:t>KRER</a:t>
            </a:r>
            <a:r>
              <a:rPr lang="en-US" sz="1400"/>
              <a:t>.</a:t>
            </a:r>
          </a:p>
        </p:txBody>
      </p:sp>
      <p:sp>
        <p:nvSpPr>
          <p:cNvPr id="762900" name="Text Box 20"/>
          <p:cNvSpPr txBox="1">
            <a:spLocks noChangeArrowheads="1"/>
          </p:cNvSpPr>
          <p:nvPr/>
        </p:nvSpPr>
        <p:spPr bwMode="auto">
          <a:xfrm>
            <a:off x="5257800" y="5116513"/>
            <a:ext cx="3657600" cy="952500"/>
          </a:xfrm>
          <a:prstGeom prst="rect">
            <a:avLst/>
          </a:prstGeom>
          <a:noFill/>
          <a:ln w="9525">
            <a:solidFill>
              <a:schemeClr val="tx1"/>
            </a:solidFill>
            <a:miter lim="800000"/>
            <a:headEnd/>
            <a:tailEnd/>
          </a:ln>
          <a:effectLst/>
        </p:spPr>
        <p:txBody>
          <a:bodyPr>
            <a:spAutoFit/>
          </a:bodyPr>
          <a:lstStyle/>
          <a:p>
            <a:r>
              <a:rPr lang="en-US" sz="1400"/>
              <a:t>Re-attachment is modeled as a daily percent of the detached sediment and tends to make the storage asymptotic.  The parameter </a:t>
            </a:r>
            <a:r>
              <a:rPr lang="en-US" sz="1400" b="1"/>
              <a:t>AFFIX</a:t>
            </a:r>
            <a:r>
              <a:rPr lang="en-US" sz="1400"/>
              <a:t> is the daily percentage.</a:t>
            </a:r>
          </a:p>
        </p:txBody>
      </p:sp>
      <p:sp>
        <p:nvSpPr>
          <p:cNvPr id="762901" name="Text Box 21"/>
          <p:cNvSpPr txBox="1">
            <a:spLocks noChangeArrowheads="1"/>
          </p:cNvSpPr>
          <p:nvPr/>
        </p:nvSpPr>
        <p:spPr bwMode="auto">
          <a:xfrm>
            <a:off x="6096000" y="3421063"/>
            <a:ext cx="2819400" cy="1377950"/>
          </a:xfrm>
          <a:prstGeom prst="rect">
            <a:avLst/>
          </a:prstGeom>
          <a:noFill/>
          <a:ln w="9525">
            <a:solidFill>
              <a:schemeClr val="tx1"/>
            </a:solidFill>
            <a:miter lim="800000"/>
            <a:headEnd/>
            <a:tailEnd/>
          </a:ln>
          <a:effectLst/>
        </p:spPr>
        <p:txBody>
          <a:bodyPr>
            <a:spAutoFit/>
          </a:bodyPr>
          <a:lstStyle/>
          <a:p>
            <a:pPr>
              <a:spcBef>
                <a:spcPct val="50000"/>
              </a:spcBef>
            </a:pPr>
            <a:r>
              <a:rPr lang="en-US" sz="1400"/>
              <a:t>Washoff is related to antecedent moisture storage in the surface layer, surface runoff, and the parameter </a:t>
            </a:r>
            <a:r>
              <a:rPr lang="en-US" sz="1400" b="1"/>
              <a:t>KSER</a:t>
            </a:r>
            <a:r>
              <a:rPr lang="en-US" sz="1400"/>
              <a:t>, and is limited by the storage of detached sediment.</a:t>
            </a:r>
          </a:p>
        </p:txBody>
      </p:sp>
    </p:spTree>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D5221682-3786-4657-A594-D3730EAA8DAF}" type="slidenum">
              <a:rPr lang="en-US"/>
              <a:pPr/>
              <a:t>104</a:t>
            </a:fld>
            <a:endParaRPr lang="en-US"/>
          </a:p>
        </p:txBody>
      </p:sp>
      <p:sp>
        <p:nvSpPr>
          <p:cNvPr id="764930" name="Rectangle 2"/>
          <p:cNvSpPr>
            <a:spLocks noGrp="1" noChangeArrowheads="1"/>
          </p:cNvSpPr>
          <p:nvPr>
            <p:ph type="title"/>
          </p:nvPr>
        </p:nvSpPr>
        <p:spPr>
          <a:xfrm>
            <a:off x="228600" y="685800"/>
            <a:ext cx="6096000" cy="457200"/>
          </a:xfrm>
        </p:spPr>
        <p:txBody>
          <a:bodyPr/>
          <a:lstStyle/>
          <a:p>
            <a:pPr algn="l"/>
            <a:r>
              <a:rPr lang="en-US" sz="1800">
                <a:solidFill>
                  <a:srgbClr val="CC9900"/>
                </a:solidFill>
              </a:rPr>
              <a:t> Calibration Goal</a:t>
            </a:r>
            <a:r>
              <a:rPr lang="en-US" sz="1800"/>
              <a:t> - Zero Detached Sed after Large Storms</a:t>
            </a:r>
          </a:p>
        </p:txBody>
      </p:sp>
      <p:pic>
        <p:nvPicPr>
          <p:cNvPr id="764931" name="Picture 3"/>
          <p:cNvPicPr>
            <a:picLocks noChangeAspect="1" noChangeArrowheads="1"/>
          </p:cNvPicPr>
          <p:nvPr/>
        </p:nvPicPr>
        <p:blipFill>
          <a:blip r:embed="rId2" cstate="print"/>
          <a:srcRect/>
          <a:stretch>
            <a:fillRect/>
          </a:stretch>
        </p:blipFill>
        <p:spPr bwMode="auto">
          <a:xfrm>
            <a:off x="0" y="2159000"/>
            <a:ext cx="7620000" cy="4699000"/>
          </a:xfrm>
          <a:prstGeom prst="rect">
            <a:avLst/>
          </a:prstGeom>
          <a:noFill/>
          <a:ln w="9525">
            <a:noFill/>
            <a:miter lim="800000"/>
            <a:headEnd/>
            <a:tailEnd/>
          </a:ln>
          <a:effectLst/>
        </p:spPr>
      </p:pic>
      <p:sp>
        <p:nvSpPr>
          <p:cNvPr id="764932" name="Text Box 4"/>
          <p:cNvSpPr txBox="1">
            <a:spLocks noChangeArrowheads="1"/>
          </p:cNvSpPr>
          <p:nvPr/>
        </p:nvSpPr>
        <p:spPr bwMode="auto">
          <a:xfrm>
            <a:off x="6400800" y="2116138"/>
            <a:ext cx="2667000" cy="1465262"/>
          </a:xfrm>
          <a:prstGeom prst="rect">
            <a:avLst/>
          </a:prstGeom>
          <a:solidFill>
            <a:srgbClr val="FDE2B1"/>
          </a:solidFill>
          <a:ln w="9525">
            <a:noFill/>
            <a:miter lim="800000"/>
            <a:headEnd/>
            <a:tailEnd/>
          </a:ln>
          <a:effectLst/>
        </p:spPr>
        <p:txBody>
          <a:bodyPr>
            <a:spAutoFit/>
          </a:bodyPr>
          <a:lstStyle/>
          <a:p>
            <a:r>
              <a:rPr lang="en-US"/>
              <a:t>vanSickle and Beschta (1983)</a:t>
            </a:r>
          </a:p>
          <a:p>
            <a:endParaRPr lang="en-US"/>
          </a:p>
          <a:p>
            <a:r>
              <a:rPr lang="en-US"/>
              <a:t>Allen Gellis (personal communication)</a:t>
            </a:r>
          </a:p>
        </p:txBody>
      </p:sp>
      <p:sp>
        <p:nvSpPr>
          <p:cNvPr id="764933" name="Rectangle 5"/>
          <p:cNvSpPr>
            <a:spLocks noChangeArrowheads="1"/>
          </p:cNvSpPr>
          <p:nvPr/>
        </p:nvSpPr>
        <p:spPr bwMode="auto">
          <a:xfrm>
            <a:off x="304800" y="152400"/>
            <a:ext cx="8610600" cy="533400"/>
          </a:xfrm>
          <a:prstGeom prst="rect">
            <a:avLst/>
          </a:prstGeom>
          <a:noFill/>
          <a:ln w="9525">
            <a:noFill/>
            <a:miter lim="800000"/>
            <a:headEnd/>
            <a:tailEnd/>
          </a:ln>
          <a:effectLst/>
        </p:spPr>
        <p:txBody>
          <a:bodyPr anchor="ctr"/>
          <a:lstStyle/>
          <a:p>
            <a:r>
              <a:rPr lang="en-US" sz="2400">
                <a:solidFill>
                  <a:srgbClr val="CC9900"/>
                </a:solidFill>
              </a:rPr>
              <a:t>Reduce the parameter set by enforcing calibration rules</a:t>
            </a:r>
          </a:p>
        </p:txBody>
      </p:sp>
      <p:sp>
        <p:nvSpPr>
          <p:cNvPr id="764934" name="Text Box 6"/>
          <p:cNvSpPr txBox="1">
            <a:spLocks noChangeArrowheads="1"/>
          </p:cNvSpPr>
          <p:nvPr/>
        </p:nvSpPr>
        <p:spPr bwMode="auto">
          <a:xfrm>
            <a:off x="6918325" y="4019550"/>
            <a:ext cx="2092325" cy="830263"/>
          </a:xfrm>
          <a:prstGeom prst="rect">
            <a:avLst/>
          </a:prstGeom>
          <a:solidFill>
            <a:schemeClr val="bg1"/>
          </a:solidFill>
          <a:ln w="9525">
            <a:noFill/>
            <a:miter lim="800000"/>
            <a:headEnd/>
            <a:tailEnd/>
          </a:ln>
          <a:effectLst/>
        </p:spPr>
        <p:txBody>
          <a:bodyPr wrap="none">
            <a:spAutoFit/>
          </a:bodyPr>
          <a:lstStyle/>
          <a:p>
            <a:pPr>
              <a:lnSpc>
                <a:spcPct val="135000"/>
              </a:lnSpc>
            </a:pPr>
            <a:r>
              <a:rPr lang="en-US" sz="1200"/>
              <a:t>Surface Runoff</a:t>
            </a:r>
          </a:p>
          <a:p>
            <a:pPr>
              <a:lnSpc>
                <a:spcPct val="135000"/>
              </a:lnSpc>
            </a:pPr>
            <a:r>
              <a:rPr lang="en-US" sz="1200"/>
              <a:t>Detached Sediment Storage</a:t>
            </a:r>
          </a:p>
          <a:p>
            <a:pPr>
              <a:lnSpc>
                <a:spcPct val="135000"/>
              </a:lnSpc>
            </a:pPr>
            <a:r>
              <a:rPr lang="en-US" sz="1200"/>
              <a:t>Washoff</a:t>
            </a:r>
          </a:p>
        </p:txBody>
      </p:sp>
      <p:sp>
        <p:nvSpPr>
          <p:cNvPr id="764935" name="Text Box 7"/>
          <p:cNvSpPr txBox="1">
            <a:spLocks noChangeArrowheads="1"/>
          </p:cNvSpPr>
          <p:nvPr/>
        </p:nvSpPr>
        <p:spPr bwMode="auto">
          <a:xfrm>
            <a:off x="228600" y="1143000"/>
            <a:ext cx="8305800" cy="942975"/>
          </a:xfrm>
          <a:prstGeom prst="rect">
            <a:avLst/>
          </a:prstGeom>
          <a:solidFill>
            <a:srgbClr val="FDE2B1"/>
          </a:solidFill>
          <a:ln w="9525">
            <a:noFill/>
            <a:miter lim="800000"/>
            <a:headEnd/>
            <a:tailEnd/>
          </a:ln>
          <a:effectLst/>
        </p:spPr>
        <p:txBody>
          <a:bodyPr>
            <a:spAutoFit/>
          </a:bodyPr>
          <a:lstStyle/>
          <a:p>
            <a:pPr>
              <a:spcBef>
                <a:spcPct val="50000"/>
              </a:spcBef>
            </a:pPr>
            <a:r>
              <a:rPr lang="en-US" sz="1400"/>
              <a:t>Sediment transport has a natural hysteresis whereby storms that happen soon after other storms tend to have lower in-stream concentrations than the antecedent storms.  This effect is negligible after 30 days.  It is unclear if this is a river or land surface process, but there is no mechanism in the river simulation in HSPF to enforce this.</a:t>
            </a:r>
          </a:p>
        </p:txBody>
      </p:sp>
      <p:sp>
        <p:nvSpPr>
          <p:cNvPr id="764936" name="Text Box 8"/>
          <p:cNvSpPr txBox="1">
            <a:spLocks noChangeArrowheads="1"/>
          </p:cNvSpPr>
          <p:nvPr/>
        </p:nvSpPr>
        <p:spPr bwMode="auto">
          <a:xfrm>
            <a:off x="6477000" y="4953000"/>
            <a:ext cx="2514600" cy="1368425"/>
          </a:xfrm>
          <a:prstGeom prst="rect">
            <a:avLst/>
          </a:prstGeom>
          <a:solidFill>
            <a:schemeClr val="folHlink"/>
          </a:solidFill>
          <a:ln w="9525">
            <a:noFill/>
            <a:miter lim="800000"/>
            <a:headEnd/>
            <a:tailEnd/>
          </a:ln>
          <a:effectLst/>
        </p:spPr>
        <p:txBody>
          <a:bodyPr>
            <a:spAutoFit/>
          </a:bodyPr>
          <a:lstStyle/>
          <a:p>
            <a:pPr>
              <a:spcBef>
                <a:spcPct val="50000"/>
              </a:spcBef>
            </a:pPr>
            <a:r>
              <a:rPr lang="en-US" sz="1400"/>
              <a:t>To make this happen, AFFIX must be appropriately set, NVSI must be significant, and KRER must be small enough relative to KSER to avoid detached sediment buildup</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p:cNvSpPr>
            <a:spLocks noGrp="1"/>
          </p:cNvSpPr>
          <p:nvPr>
            <p:ph type="sldNum" sz="quarter" idx="12"/>
          </p:nvPr>
        </p:nvSpPr>
        <p:spPr/>
        <p:txBody>
          <a:bodyPr/>
          <a:lstStyle/>
          <a:p>
            <a:fld id="{24408CAD-2861-4AD9-9D99-417E7CB7F899}" type="slidenum">
              <a:rPr lang="en-US"/>
              <a:pPr/>
              <a:t>105</a:t>
            </a:fld>
            <a:endParaRPr lang="en-US"/>
          </a:p>
        </p:txBody>
      </p:sp>
      <p:sp>
        <p:nvSpPr>
          <p:cNvPr id="765954" name="Rectangle 2"/>
          <p:cNvSpPr>
            <a:spLocks noGrp="1" noChangeArrowheads="1"/>
          </p:cNvSpPr>
          <p:nvPr>
            <p:ph type="body" sz="half" idx="1"/>
          </p:nvPr>
        </p:nvSpPr>
        <p:spPr>
          <a:xfrm>
            <a:off x="152400" y="304800"/>
            <a:ext cx="8839200" cy="304800"/>
          </a:xfrm>
        </p:spPr>
        <p:txBody>
          <a:bodyPr/>
          <a:lstStyle/>
          <a:p>
            <a:pPr marL="609600" indent="-609600" algn="ctr">
              <a:lnSpc>
                <a:spcPct val="80000"/>
              </a:lnSpc>
              <a:buFontTx/>
              <a:buNone/>
            </a:pPr>
            <a:r>
              <a:rPr lang="en-US" sz="1600" b="1">
                <a:solidFill>
                  <a:srgbClr val="E9B071"/>
                </a:solidFill>
              </a:rPr>
              <a:t>Rule 1:</a:t>
            </a:r>
            <a:r>
              <a:rPr lang="en-US" sz="1600" b="1">
                <a:solidFill>
                  <a:srgbClr val="FDE2B1"/>
                </a:solidFill>
              </a:rPr>
              <a:t> </a:t>
            </a:r>
            <a:r>
              <a:rPr lang="en-US" sz="1600" b="1"/>
              <a:t>Set AFFIX so that Detached Sediment storage reaches 90% of its max in 30 days</a:t>
            </a:r>
            <a:endParaRPr lang="en-US" sz="1400" b="1"/>
          </a:p>
        </p:txBody>
      </p:sp>
      <p:sp>
        <p:nvSpPr>
          <p:cNvPr id="765955" name="Rectangle 3"/>
          <p:cNvSpPr>
            <a:spLocks noChangeArrowheads="1"/>
          </p:cNvSpPr>
          <p:nvPr/>
        </p:nvSpPr>
        <p:spPr bwMode="auto">
          <a:xfrm>
            <a:off x="4000500" y="3233738"/>
            <a:ext cx="9144000" cy="0"/>
          </a:xfrm>
          <a:prstGeom prst="rect">
            <a:avLst/>
          </a:prstGeom>
          <a:noFill/>
          <a:ln w="9525">
            <a:noFill/>
            <a:miter lim="800000"/>
            <a:headEnd/>
            <a:tailEnd/>
          </a:ln>
          <a:effectLst/>
        </p:spPr>
        <p:txBody>
          <a:bodyPr>
            <a:spAutoFit/>
          </a:bodyPr>
          <a:lstStyle/>
          <a:p>
            <a:endParaRPr lang="en-US"/>
          </a:p>
        </p:txBody>
      </p:sp>
      <p:sp>
        <p:nvSpPr>
          <p:cNvPr id="765956" name="Rectangle 4"/>
          <p:cNvSpPr>
            <a:spLocks noChangeArrowheads="1"/>
          </p:cNvSpPr>
          <p:nvPr/>
        </p:nvSpPr>
        <p:spPr bwMode="auto">
          <a:xfrm>
            <a:off x="3448050" y="3171825"/>
            <a:ext cx="9144000" cy="0"/>
          </a:xfrm>
          <a:prstGeom prst="rect">
            <a:avLst/>
          </a:prstGeom>
          <a:noFill/>
          <a:ln w="9525">
            <a:noFill/>
            <a:miter lim="800000"/>
            <a:headEnd/>
            <a:tailEnd/>
          </a:ln>
          <a:effectLst/>
        </p:spPr>
        <p:txBody>
          <a:bodyPr>
            <a:spAutoFit/>
          </a:bodyPr>
          <a:lstStyle/>
          <a:p>
            <a:endParaRPr lang="en-US"/>
          </a:p>
        </p:txBody>
      </p:sp>
      <p:sp>
        <p:nvSpPr>
          <p:cNvPr id="765957" name="Rectangle 5"/>
          <p:cNvSpPr>
            <a:spLocks noChangeArrowheads="1"/>
          </p:cNvSpPr>
          <p:nvPr/>
        </p:nvSpPr>
        <p:spPr bwMode="auto">
          <a:xfrm>
            <a:off x="3505200" y="3200400"/>
            <a:ext cx="9144000" cy="0"/>
          </a:xfrm>
          <a:prstGeom prst="rect">
            <a:avLst/>
          </a:prstGeom>
          <a:noFill/>
          <a:ln w="9525">
            <a:noFill/>
            <a:miter lim="800000"/>
            <a:headEnd/>
            <a:tailEnd/>
          </a:ln>
          <a:effectLst/>
        </p:spPr>
        <p:txBody>
          <a:bodyPr>
            <a:spAutoFit/>
          </a:bodyPr>
          <a:lstStyle/>
          <a:p>
            <a:endParaRPr lang="en-US"/>
          </a:p>
        </p:txBody>
      </p:sp>
      <p:graphicFrame>
        <p:nvGraphicFramePr>
          <p:cNvPr id="765958" name="Object 6"/>
          <p:cNvGraphicFramePr>
            <a:graphicFrameLocks noChangeAspect="1"/>
          </p:cNvGraphicFramePr>
          <p:nvPr/>
        </p:nvGraphicFramePr>
        <p:xfrm>
          <a:off x="152400" y="2395538"/>
          <a:ext cx="3200400" cy="804862"/>
        </p:xfrm>
        <a:graphic>
          <a:graphicData uri="http://schemas.openxmlformats.org/presentationml/2006/ole">
            <p:oleObj spid="_x0000_s765958" name="Equation" r:id="rId3" imgW="1562040" imgH="393480" progId="Equation.3">
              <p:embed/>
            </p:oleObj>
          </a:graphicData>
        </a:graphic>
      </p:graphicFrame>
      <p:sp>
        <p:nvSpPr>
          <p:cNvPr id="765959" name="Rectangle 7"/>
          <p:cNvSpPr>
            <a:spLocks noChangeArrowheads="1"/>
          </p:cNvSpPr>
          <p:nvPr/>
        </p:nvSpPr>
        <p:spPr bwMode="auto">
          <a:xfrm>
            <a:off x="3790950" y="3233738"/>
            <a:ext cx="9144000" cy="0"/>
          </a:xfrm>
          <a:prstGeom prst="rect">
            <a:avLst/>
          </a:prstGeom>
          <a:noFill/>
          <a:ln w="9525">
            <a:noFill/>
            <a:miter lim="800000"/>
            <a:headEnd/>
            <a:tailEnd/>
          </a:ln>
          <a:effectLst/>
        </p:spPr>
        <p:txBody>
          <a:bodyPr>
            <a:spAutoFit/>
          </a:bodyPr>
          <a:lstStyle/>
          <a:p>
            <a:endParaRPr lang="en-US"/>
          </a:p>
        </p:txBody>
      </p:sp>
      <p:graphicFrame>
        <p:nvGraphicFramePr>
          <p:cNvPr id="765960" name="Object 8"/>
          <p:cNvGraphicFramePr>
            <a:graphicFrameLocks noChangeAspect="1"/>
          </p:cNvGraphicFramePr>
          <p:nvPr/>
        </p:nvGraphicFramePr>
        <p:xfrm>
          <a:off x="457200" y="762000"/>
          <a:ext cx="2667000" cy="677863"/>
        </p:xfrm>
        <a:graphic>
          <a:graphicData uri="http://schemas.openxmlformats.org/presentationml/2006/ole">
            <p:oleObj spid="_x0000_s765960" name="Equation" r:id="rId4" imgW="1536480" imgH="393480" progId="Equation.3">
              <p:embed/>
            </p:oleObj>
          </a:graphicData>
        </a:graphic>
      </p:graphicFrame>
      <p:sp>
        <p:nvSpPr>
          <p:cNvPr id="765961" name="Rectangle 9"/>
          <p:cNvSpPr>
            <a:spLocks noChangeArrowheads="1"/>
          </p:cNvSpPr>
          <p:nvPr/>
        </p:nvSpPr>
        <p:spPr bwMode="auto">
          <a:xfrm>
            <a:off x="6019800" y="4876800"/>
            <a:ext cx="2597150" cy="457200"/>
          </a:xfrm>
          <a:prstGeom prst="rect">
            <a:avLst/>
          </a:prstGeom>
          <a:noFill/>
          <a:ln w="9525">
            <a:noFill/>
            <a:miter lim="800000"/>
            <a:headEnd/>
            <a:tailEnd/>
          </a:ln>
          <a:effectLst/>
        </p:spPr>
        <p:txBody>
          <a:bodyPr wrap="none">
            <a:spAutoFit/>
          </a:bodyPr>
          <a:lstStyle/>
          <a:p>
            <a:r>
              <a:rPr lang="en-US" sz="2400" b="1">
                <a:solidFill>
                  <a:schemeClr val="accent2"/>
                </a:solidFill>
              </a:rPr>
              <a:t> AFFIX = 0.07673</a:t>
            </a:r>
          </a:p>
        </p:txBody>
      </p:sp>
      <p:pic>
        <p:nvPicPr>
          <p:cNvPr id="765962" name="Picture 10"/>
          <p:cNvPicPr>
            <a:picLocks noChangeAspect="1" noChangeArrowheads="1"/>
          </p:cNvPicPr>
          <p:nvPr/>
        </p:nvPicPr>
        <p:blipFill>
          <a:blip r:embed="rId5" cstate="print"/>
          <a:srcRect/>
          <a:stretch>
            <a:fillRect/>
          </a:stretch>
        </p:blipFill>
        <p:spPr bwMode="auto">
          <a:xfrm>
            <a:off x="0" y="3159125"/>
            <a:ext cx="5410200" cy="3698875"/>
          </a:xfrm>
          <a:prstGeom prst="rect">
            <a:avLst/>
          </a:prstGeom>
          <a:noFill/>
          <a:ln w="9525">
            <a:noFill/>
            <a:miter lim="800000"/>
            <a:headEnd/>
            <a:tailEnd/>
          </a:ln>
          <a:effectLst/>
        </p:spPr>
      </p:pic>
      <p:sp>
        <p:nvSpPr>
          <p:cNvPr id="765963" name="Text Box 11"/>
          <p:cNvSpPr txBox="1">
            <a:spLocks noChangeArrowheads="1"/>
          </p:cNvSpPr>
          <p:nvPr/>
        </p:nvSpPr>
        <p:spPr bwMode="auto">
          <a:xfrm>
            <a:off x="3352800" y="914400"/>
            <a:ext cx="3603625" cy="304800"/>
          </a:xfrm>
          <a:prstGeom prst="rect">
            <a:avLst/>
          </a:prstGeom>
          <a:noFill/>
          <a:ln w="9525">
            <a:noFill/>
            <a:miter lim="800000"/>
            <a:headEnd/>
            <a:tailEnd/>
          </a:ln>
          <a:effectLst/>
        </p:spPr>
        <p:txBody>
          <a:bodyPr wrap="none">
            <a:spAutoFit/>
          </a:bodyPr>
          <a:lstStyle/>
          <a:p>
            <a:r>
              <a:rPr lang="en-US" sz="1400">
                <a:sym typeface="Wingdings" pitchFamily="2" charset="2"/>
              </a:rPr>
              <a:t> </a:t>
            </a:r>
            <a:r>
              <a:rPr lang="en-US" sz="1400"/>
              <a:t>Basic HSPF equation where S = storage</a:t>
            </a:r>
          </a:p>
        </p:txBody>
      </p:sp>
      <p:sp>
        <p:nvSpPr>
          <p:cNvPr id="765964" name="Text Box 12"/>
          <p:cNvSpPr txBox="1">
            <a:spLocks noChangeArrowheads="1"/>
          </p:cNvSpPr>
          <p:nvPr/>
        </p:nvSpPr>
        <p:spPr bwMode="auto">
          <a:xfrm>
            <a:off x="3505200" y="2743200"/>
            <a:ext cx="2224088" cy="304800"/>
          </a:xfrm>
          <a:prstGeom prst="rect">
            <a:avLst/>
          </a:prstGeom>
          <a:noFill/>
          <a:ln w="9525">
            <a:noFill/>
            <a:miter lim="800000"/>
            <a:headEnd/>
            <a:tailEnd/>
          </a:ln>
          <a:effectLst/>
        </p:spPr>
        <p:txBody>
          <a:bodyPr wrap="none">
            <a:spAutoFit/>
          </a:bodyPr>
          <a:lstStyle/>
          <a:p>
            <a:r>
              <a:rPr lang="en-US" sz="1400">
                <a:sym typeface="Wingdings" pitchFamily="2" charset="2"/>
              </a:rPr>
              <a:t> For storage = 0 at t = 0</a:t>
            </a:r>
            <a:endParaRPr lang="en-US" sz="1400"/>
          </a:p>
        </p:txBody>
      </p:sp>
      <p:graphicFrame>
        <p:nvGraphicFramePr>
          <p:cNvPr id="765965" name="Object 13"/>
          <p:cNvGraphicFramePr>
            <a:graphicFrameLocks noChangeAspect="1"/>
          </p:cNvGraphicFramePr>
          <p:nvPr>
            <p:ph sz="half" idx="2"/>
          </p:nvPr>
        </p:nvGraphicFramePr>
        <p:xfrm>
          <a:off x="533400" y="1524000"/>
          <a:ext cx="1295400" cy="657225"/>
        </p:xfrm>
        <a:graphic>
          <a:graphicData uri="http://schemas.openxmlformats.org/presentationml/2006/ole">
            <p:oleObj spid="_x0000_s765965" name="Equation" r:id="rId6" imgW="774360" imgH="393480" progId="Equation.3">
              <p:embed/>
            </p:oleObj>
          </a:graphicData>
        </a:graphic>
      </p:graphicFrame>
      <p:sp>
        <p:nvSpPr>
          <p:cNvPr id="765966" name="Text Box 14"/>
          <p:cNvSpPr txBox="1">
            <a:spLocks noChangeArrowheads="1"/>
          </p:cNvSpPr>
          <p:nvPr/>
        </p:nvSpPr>
        <p:spPr bwMode="auto">
          <a:xfrm>
            <a:off x="2651125" y="1687513"/>
            <a:ext cx="1355725" cy="304800"/>
          </a:xfrm>
          <a:prstGeom prst="rect">
            <a:avLst/>
          </a:prstGeom>
          <a:noFill/>
          <a:ln w="9525">
            <a:noFill/>
            <a:miter lim="800000"/>
            <a:headEnd/>
            <a:tailEnd/>
          </a:ln>
          <a:effectLst/>
        </p:spPr>
        <p:txBody>
          <a:bodyPr wrap="none">
            <a:spAutoFit/>
          </a:bodyPr>
          <a:lstStyle/>
          <a:p>
            <a:r>
              <a:rPr lang="en-US" sz="1400">
                <a:sym typeface="Wingdings" pitchFamily="2" charset="2"/>
              </a:rPr>
              <a:t> At dS/dt = 0</a:t>
            </a:r>
            <a:endParaRPr lang="en-US" sz="1400"/>
          </a:p>
        </p:txBody>
      </p:sp>
      <p:sp>
        <p:nvSpPr>
          <p:cNvPr id="765967" name="Text Box 15"/>
          <p:cNvSpPr txBox="1">
            <a:spLocks noChangeArrowheads="1"/>
          </p:cNvSpPr>
          <p:nvPr/>
        </p:nvSpPr>
        <p:spPr bwMode="auto">
          <a:xfrm>
            <a:off x="6019800" y="3429000"/>
            <a:ext cx="2667000" cy="1155700"/>
          </a:xfrm>
          <a:prstGeom prst="rect">
            <a:avLst/>
          </a:prstGeom>
          <a:solidFill>
            <a:srgbClr val="FDE2B1"/>
          </a:solidFill>
          <a:ln w="9525">
            <a:noFill/>
            <a:miter lim="800000"/>
            <a:headEnd/>
            <a:tailEnd/>
          </a:ln>
          <a:effectLst/>
        </p:spPr>
        <p:txBody>
          <a:bodyPr>
            <a:spAutoFit/>
          </a:bodyPr>
          <a:lstStyle/>
          <a:p>
            <a:pPr>
              <a:spcBef>
                <a:spcPct val="50000"/>
              </a:spcBef>
            </a:pPr>
            <a:r>
              <a:rPr lang="en-US" sz="1400"/>
              <a:t>Solve equations so that detached storage versus time has the desired properties of reaching 90% of asymptote in 30 days.</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p:txBody>
          <a:bodyPr/>
          <a:lstStyle/>
          <a:p>
            <a:fld id="{8E0B2CCD-D25E-4FF7-9B33-36C68675B20C}" type="slidenum">
              <a:rPr lang="en-US"/>
              <a:pPr/>
              <a:t>106</a:t>
            </a:fld>
            <a:endParaRPr lang="en-US"/>
          </a:p>
        </p:txBody>
      </p:sp>
      <p:sp>
        <p:nvSpPr>
          <p:cNvPr id="766978" name="Rectangle 2"/>
          <p:cNvSpPr>
            <a:spLocks noGrp="1" noChangeArrowheads="1"/>
          </p:cNvSpPr>
          <p:nvPr>
            <p:ph type="body" idx="1"/>
          </p:nvPr>
        </p:nvSpPr>
        <p:spPr>
          <a:xfrm>
            <a:off x="304800" y="304800"/>
            <a:ext cx="8610600" cy="1371600"/>
          </a:xfrm>
        </p:spPr>
        <p:txBody>
          <a:bodyPr/>
          <a:lstStyle/>
          <a:p>
            <a:pPr>
              <a:buFontTx/>
              <a:buNone/>
            </a:pPr>
            <a:r>
              <a:rPr lang="en-US">
                <a:solidFill>
                  <a:srgbClr val="CC9900"/>
                </a:solidFill>
              </a:rPr>
              <a:t>Rule 2</a:t>
            </a:r>
            <a:r>
              <a:rPr lang="en-US"/>
              <a:t> – Generation makes up significant</a:t>
            </a:r>
          </a:p>
          <a:p>
            <a:pPr>
              <a:buFontTx/>
              <a:buNone/>
            </a:pPr>
            <a:r>
              <a:rPr lang="en-US"/>
              <a:t>			portion of Detached Sediment        </a:t>
            </a:r>
          </a:p>
        </p:txBody>
      </p:sp>
      <p:sp>
        <p:nvSpPr>
          <p:cNvPr id="766979" name="Rectangle 3"/>
          <p:cNvSpPr>
            <a:spLocks noChangeArrowheads="1"/>
          </p:cNvSpPr>
          <p:nvPr/>
        </p:nvSpPr>
        <p:spPr bwMode="auto">
          <a:xfrm>
            <a:off x="0" y="6096000"/>
            <a:ext cx="8610600" cy="762000"/>
          </a:xfrm>
          <a:prstGeom prst="rect">
            <a:avLst/>
          </a:prstGeom>
          <a:solidFill>
            <a:srgbClr val="CCFF99"/>
          </a:solidFill>
          <a:ln w="9525">
            <a:noFill/>
            <a:miter lim="800000"/>
            <a:headEnd/>
            <a:tailEnd/>
          </a:ln>
          <a:effectLst/>
        </p:spPr>
        <p:txBody>
          <a:bodyPr/>
          <a:lstStyle/>
          <a:p>
            <a:pPr marL="342900" indent="-342900">
              <a:spcBef>
                <a:spcPct val="20000"/>
              </a:spcBef>
              <a:buFontTx/>
              <a:buChar char="•"/>
            </a:pPr>
            <a:r>
              <a:rPr lang="en-US" sz="3200"/>
              <a:t>NVSI = [significant fraction] * target load </a:t>
            </a:r>
          </a:p>
        </p:txBody>
      </p:sp>
      <p:sp>
        <p:nvSpPr>
          <p:cNvPr id="766980" name="Rectangle 4"/>
          <p:cNvSpPr>
            <a:spLocks noChangeArrowheads="1"/>
          </p:cNvSpPr>
          <p:nvPr/>
        </p:nvSpPr>
        <p:spPr bwMode="auto">
          <a:xfrm>
            <a:off x="1295400" y="1981200"/>
            <a:ext cx="3124200" cy="914400"/>
          </a:xfrm>
          <a:prstGeom prst="rect">
            <a:avLst/>
          </a:prstGeom>
          <a:solidFill>
            <a:srgbClr val="CC9900"/>
          </a:solidFill>
          <a:ln w="9525">
            <a:solidFill>
              <a:schemeClr val="tx1"/>
            </a:solidFill>
            <a:miter lim="800000"/>
            <a:headEnd/>
            <a:tailEnd/>
          </a:ln>
          <a:effectLst/>
        </p:spPr>
        <p:txBody>
          <a:bodyPr wrap="none" anchor="ctr"/>
          <a:lstStyle/>
          <a:p>
            <a:pPr algn="ctr" eaLnBrk="0" hangingPunct="0"/>
            <a:r>
              <a:rPr lang="en-US" sz="2800">
                <a:latin typeface="Times New Roman" pitchFamily="18" charset="0"/>
              </a:rPr>
              <a:t>Detached Sediment</a:t>
            </a:r>
          </a:p>
        </p:txBody>
      </p:sp>
      <p:sp>
        <p:nvSpPr>
          <p:cNvPr id="766981" name="Rectangle 5"/>
          <p:cNvSpPr>
            <a:spLocks noChangeArrowheads="1"/>
          </p:cNvSpPr>
          <p:nvPr/>
        </p:nvSpPr>
        <p:spPr bwMode="auto">
          <a:xfrm>
            <a:off x="1295400" y="4953000"/>
            <a:ext cx="3810000" cy="914400"/>
          </a:xfrm>
          <a:prstGeom prst="rect">
            <a:avLst/>
          </a:prstGeom>
          <a:solidFill>
            <a:srgbClr val="CC9900"/>
          </a:solidFill>
          <a:ln w="9525">
            <a:solidFill>
              <a:schemeClr val="tx1"/>
            </a:solidFill>
            <a:miter lim="800000"/>
            <a:headEnd/>
            <a:tailEnd/>
          </a:ln>
          <a:effectLst/>
        </p:spPr>
        <p:txBody>
          <a:bodyPr wrap="none" anchor="ctr"/>
          <a:lstStyle/>
          <a:p>
            <a:pPr algn="ctr" eaLnBrk="0" hangingPunct="0"/>
            <a:r>
              <a:rPr lang="en-US" sz="2800">
                <a:latin typeface="Times New Roman" pitchFamily="18" charset="0"/>
              </a:rPr>
              <a:t>Soil Matrix</a:t>
            </a:r>
          </a:p>
          <a:p>
            <a:pPr algn="ctr" eaLnBrk="0" hangingPunct="0"/>
            <a:r>
              <a:rPr lang="en-US" sz="2800">
                <a:latin typeface="Times New Roman" pitchFamily="18" charset="0"/>
              </a:rPr>
              <a:t>(unlimited)</a:t>
            </a:r>
          </a:p>
        </p:txBody>
      </p:sp>
      <p:grpSp>
        <p:nvGrpSpPr>
          <p:cNvPr id="766982" name="Group 6"/>
          <p:cNvGrpSpPr>
            <a:grpSpLocks/>
          </p:cNvGrpSpPr>
          <p:nvPr/>
        </p:nvGrpSpPr>
        <p:grpSpPr bwMode="auto">
          <a:xfrm>
            <a:off x="2514600" y="2895600"/>
            <a:ext cx="1752600" cy="2057400"/>
            <a:chOff x="2448" y="2016"/>
            <a:chExt cx="576" cy="1296"/>
          </a:xfrm>
        </p:grpSpPr>
        <p:sp>
          <p:nvSpPr>
            <p:cNvPr id="766983" name="AutoShape 7"/>
            <p:cNvSpPr>
              <a:spLocks noChangeArrowheads="1"/>
            </p:cNvSpPr>
            <p:nvPr/>
          </p:nvSpPr>
          <p:spPr bwMode="auto">
            <a:xfrm rot="-5400000">
              <a:off x="2088" y="2376"/>
              <a:ext cx="1296" cy="576"/>
            </a:xfrm>
            <a:prstGeom prst="rightArrow">
              <a:avLst>
                <a:gd name="adj1" fmla="val 50000"/>
                <a:gd name="adj2" fmla="val 56250"/>
              </a:avLst>
            </a:prstGeom>
            <a:noFill/>
            <a:ln w="9525">
              <a:solidFill>
                <a:schemeClr val="tx1"/>
              </a:solidFill>
              <a:miter lim="800000"/>
              <a:headEnd/>
              <a:tailEnd/>
            </a:ln>
            <a:effectLst/>
          </p:spPr>
          <p:txBody>
            <a:bodyPr wrap="none" anchor="ctr"/>
            <a:lstStyle/>
            <a:p>
              <a:endParaRPr lang="en-US"/>
            </a:p>
          </p:txBody>
        </p:sp>
        <p:sp>
          <p:nvSpPr>
            <p:cNvPr id="766984" name="Text Box 8"/>
            <p:cNvSpPr txBox="1">
              <a:spLocks noChangeArrowheads="1"/>
            </p:cNvSpPr>
            <p:nvPr/>
          </p:nvSpPr>
          <p:spPr bwMode="auto">
            <a:xfrm rot="-5400000">
              <a:off x="2118" y="2494"/>
              <a:ext cx="1196" cy="311"/>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Rainfall</a:t>
              </a:r>
            </a:p>
            <a:p>
              <a:pPr eaLnBrk="0" hangingPunct="0"/>
              <a:r>
                <a:rPr lang="en-US" sz="2800">
                  <a:latin typeface="Times New Roman" pitchFamily="18" charset="0"/>
                </a:rPr>
                <a:t>Detachment</a:t>
              </a:r>
            </a:p>
          </p:txBody>
        </p:sp>
      </p:grpSp>
      <p:sp>
        <p:nvSpPr>
          <p:cNvPr id="766985" name="Text Box 9"/>
          <p:cNvSpPr txBox="1">
            <a:spLocks noChangeArrowheads="1"/>
          </p:cNvSpPr>
          <p:nvPr/>
        </p:nvSpPr>
        <p:spPr bwMode="auto">
          <a:xfrm>
            <a:off x="3886200" y="3657600"/>
            <a:ext cx="1143000" cy="519113"/>
          </a:xfrm>
          <a:prstGeom prst="rect">
            <a:avLst/>
          </a:prstGeom>
          <a:noFill/>
          <a:ln w="9525">
            <a:noFill/>
            <a:miter lim="800000"/>
            <a:headEnd/>
            <a:tailEnd/>
          </a:ln>
          <a:effectLst/>
        </p:spPr>
        <p:txBody>
          <a:bodyPr>
            <a:spAutoFit/>
          </a:bodyPr>
          <a:lstStyle/>
          <a:p>
            <a:pPr eaLnBrk="0" hangingPunct="0"/>
            <a:r>
              <a:rPr lang="en-US" sz="2800">
                <a:latin typeface="Times New Roman" pitchFamily="18" charset="0"/>
              </a:rPr>
              <a:t>KRER</a:t>
            </a:r>
          </a:p>
        </p:txBody>
      </p:sp>
      <p:sp>
        <p:nvSpPr>
          <p:cNvPr id="766986" name="Text Box 10"/>
          <p:cNvSpPr txBox="1">
            <a:spLocks noChangeArrowheads="1"/>
          </p:cNvSpPr>
          <p:nvPr/>
        </p:nvSpPr>
        <p:spPr bwMode="auto">
          <a:xfrm>
            <a:off x="609600" y="3835400"/>
            <a:ext cx="1016000" cy="519113"/>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NVSI</a:t>
            </a:r>
          </a:p>
        </p:txBody>
      </p:sp>
      <p:grpSp>
        <p:nvGrpSpPr>
          <p:cNvPr id="766987" name="Group 11"/>
          <p:cNvGrpSpPr>
            <a:grpSpLocks/>
          </p:cNvGrpSpPr>
          <p:nvPr/>
        </p:nvGrpSpPr>
        <p:grpSpPr bwMode="auto">
          <a:xfrm rot="16200000">
            <a:off x="876300" y="3467100"/>
            <a:ext cx="2057400" cy="914400"/>
            <a:chOff x="912" y="1920"/>
            <a:chExt cx="1296" cy="576"/>
          </a:xfrm>
        </p:grpSpPr>
        <p:sp>
          <p:nvSpPr>
            <p:cNvPr id="766988" name="AutoShape 12"/>
            <p:cNvSpPr>
              <a:spLocks noChangeArrowheads="1"/>
            </p:cNvSpPr>
            <p:nvPr/>
          </p:nvSpPr>
          <p:spPr bwMode="auto">
            <a:xfrm>
              <a:off x="912" y="1920"/>
              <a:ext cx="1296" cy="576"/>
            </a:xfrm>
            <a:prstGeom prst="rightArrow">
              <a:avLst>
                <a:gd name="adj1" fmla="val 50000"/>
                <a:gd name="adj2" fmla="val 56250"/>
              </a:avLst>
            </a:prstGeom>
            <a:noFill/>
            <a:ln w="9525">
              <a:solidFill>
                <a:schemeClr val="tx1"/>
              </a:solidFill>
              <a:miter lim="800000"/>
              <a:headEnd/>
              <a:tailEnd/>
            </a:ln>
            <a:effectLst/>
          </p:spPr>
          <p:txBody>
            <a:bodyPr wrap="none" anchor="ctr"/>
            <a:lstStyle/>
            <a:p>
              <a:endParaRPr lang="en-US"/>
            </a:p>
          </p:txBody>
        </p:sp>
        <p:sp>
          <p:nvSpPr>
            <p:cNvPr id="766989" name="Text Box 13"/>
            <p:cNvSpPr txBox="1">
              <a:spLocks noChangeArrowheads="1"/>
            </p:cNvSpPr>
            <p:nvPr/>
          </p:nvSpPr>
          <p:spPr bwMode="auto">
            <a:xfrm>
              <a:off x="960" y="2032"/>
              <a:ext cx="1110" cy="327"/>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Generation</a:t>
              </a:r>
            </a:p>
          </p:txBody>
        </p:sp>
      </p:grpSp>
      <p:sp>
        <p:nvSpPr>
          <p:cNvPr id="766990" name="Text Box 14"/>
          <p:cNvSpPr txBox="1">
            <a:spLocks noChangeArrowheads="1"/>
          </p:cNvSpPr>
          <p:nvPr/>
        </p:nvSpPr>
        <p:spPr bwMode="auto">
          <a:xfrm>
            <a:off x="5486400" y="2209800"/>
            <a:ext cx="3352800" cy="1474788"/>
          </a:xfrm>
          <a:prstGeom prst="rect">
            <a:avLst/>
          </a:prstGeom>
          <a:solidFill>
            <a:srgbClr val="FDE2B1"/>
          </a:solidFill>
          <a:ln w="9525">
            <a:noFill/>
            <a:miter lim="800000"/>
            <a:headEnd/>
            <a:tailEnd/>
          </a:ln>
          <a:effectLst/>
        </p:spPr>
        <p:txBody>
          <a:bodyPr>
            <a:spAutoFit/>
          </a:bodyPr>
          <a:lstStyle/>
          <a:p>
            <a:pPr>
              <a:spcBef>
                <a:spcPct val="50000"/>
              </a:spcBef>
            </a:pPr>
            <a:r>
              <a:rPr lang="en-US" sz="1400"/>
              <a:t>Generation and Rainfall Detachment can both generate detached sediment.  </a:t>
            </a:r>
          </a:p>
          <a:p>
            <a:pPr>
              <a:spcBef>
                <a:spcPct val="50000"/>
              </a:spcBef>
            </a:pPr>
            <a:r>
              <a:rPr lang="en-US" sz="1400"/>
              <a:t>The proportion of the detached sediment made up of generation is positively related to the amount of hysteresis in the simulation.</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BAD63290-5261-420B-B0D7-141BFB2D0922}" type="slidenum">
              <a:rPr lang="en-US"/>
              <a:pPr/>
              <a:t>107</a:t>
            </a:fld>
            <a:endParaRPr lang="en-US"/>
          </a:p>
        </p:txBody>
      </p:sp>
      <p:grpSp>
        <p:nvGrpSpPr>
          <p:cNvPr id="768002" name="Group 2"/>
          <p:cNvGrpSpPr>
            <a:grpSpLocks/>
          </p:cNvGrpSpPr>
          <p:nvPr/>
        </p:nvGrpSpPr>
        <p:grpSpPr bwMode="auto">
          <a:xfrm>
            <a:off x="152400" y="914400"/>
            <a:ext cx="5943600" cy="3352800"/>
            <a:chOff x="96" y="864"/>
            <a:chExt cx="3744" cy="2112"/>
          </a:xfrm>
        </p:grpSpPr>
        <p:sp>
          <p:nvSpPr>
            <p:cNvPr id="768003" name="Text Box 3"/>
            <p:cNvSpPr txBox="1">
              <a:spLocks noChangeArrowheads="1"/>
            </p:cNvSpPr>
            <p:nvPr/>
          </p:nvSpPr>
          <p:spPr bwMode="auto">
            <a:xfrm>
              <a:off x="3024" y="1488"/>
              <a:ext cx="526" cy="250"/>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KSER</a:t>
              </a:r>
            </a:p>
          </p:txBody>
        </p:sp>
        <p:sp>
          <p:nvSpPr>
            <p:cNvPr id="768004" name="Rectangle 4"/>
            <p:cNvSpPr>
              <a:spLocks noChangeArrowheads="1"/>
            </p:cNvSpPr>
            <p:nvPr/>
          </p:nvSpPr>
          <p:spPr bwMode="auto">
            <a:xfrm>
              <a:off x="384" y="864"/>
              <a:ext cx="2448" cy="720"/>
            </a:xfrm>
            <a:prstGeom prst="rect">
              <a:avLst/>
            </a:prstGeom>
            <a:solidFill>
              <a:srgbClr val="CC9900"/>
            </a:solidFill>
            <a:ln w="9525">
              <a:solidFill>
                <a:schemeClr val="tx1"/>
              </a:solidFill>
              <a:miter lim="800000"/>
              <a:headEnd/>
              <a:tailEnd/>
            </a:ln>
            <a:effectLst/>
          </p:spPr>
          <p:txBody>
            <a:bodyPr wrap="none" anchor="ctr"/>
            <a:lstStyle/>
            <a:p>
              <a:pPr algn="ctr" eaLnBrk="0" hangingPunct="0"/>
              <a:r>
                <a:rPr lang="en-US" sz="2800">
                  <a:latin typeface="Times New Roman" pitchFamily="18" charset="0"/>
                </a:rPr>
                <a:t>Detached Sediment</a:t>
              </a:r>
            </a:p>
            <a:p>
              <a:pPr algn="ctr" eaLnBrk="0" hangingPunct="0"/>
              <a:r>
                <a:rPr lang="en-US" sz="2000">
                  <a:latin typeface="Times New Roman" pitchFamily="18" charset="0"/>
                </a:rPr>
                <a:t>(reservoir available for washoff)</a:t>
              </a:r>
            </a:p>
          </p:txBody>
        </p:sp>
        <p:sp>
          <p:nvSpPr>
            <p:cNvPr id="768005" name="Rectangle 5"/>
            <p:cNvSpPr>
              <a:spLocks noChangeArrowheads="1"/>
            </p:cNvSpPr>
            <p:nvPr/>
          </p:nvSpPr>
          <p:spPr bwMode="auto">
            <a:xfrm>
              <a:off x="288" y="2400"/>
              <a:ext cx="2640" cy="576"/>
            </a:xfrm>
            <a:prstGeom prst="rect">
              <a:avLst/>
            </a:prstGeom>
            <a:solidFill>
              <a:srgbClr val="CC9900"/>
            </a:solidFill>
            <a:ln w="9525">
              <a:solidFill>
                <a:schemeClr val="tx1"/>
              </a:solidFill>
              <a:miter lim="800000"/>
              <a:headEnd/>
              <a:tailEnd/>
            </a:ln>
            <a:effectLst/>
          </p:spPr>
          <p:txBody>
            <a:bodyPr wrap="none" anchor="ctr"/>
            <a:lstStyle/>
            <a:p>
              <a:pPr algn="ctr" eaLnBrk="0" hangingPunct="0"/>
              <a:r>
                <a:rPr lang="en-US" sz="2800">
                  <a:latin typeface="Times New Roman" pitchFamily="18" charset="0"/>
                </a:rPr>
                <a:t>Soil Matrix</a:t>
              </a:r>
            </a:p>
            <a:p>
              <a:pPr algn="ctr" eaLnBrk="0" hangingPunct="0"/>
              <a:r>
                <a:rPr lang="en-US" sz="2000">
                  <a:latin typeface="Times New Roman" pitchFamily="18" charset="0"/>
                </a:rPr>
                <a:t>(unlimited)</a:t>
              </a:r>
            </a:p>
          </p:txBody>
        </p:sp>
        <p:sp>
          <p:nvSpPr>
            <p:cNvPr id="768006" name="AutoShape 6"/>
            <p:cNvSpPr>
              <a:spLocks noChangeArrowheads="1"/>
            </p:cNvSpPr>
            <p:nvPr/>
          </p:nvSpPr>
          <p:spPr bwMode="auto">
            <a:xfrm>
              <a:off x="2832" y="960"/>
              <a:ext cx="1008" cy="624"/>
            </a:xfrm>
            <a:prstGeom prst="rightArrow">
              <a:avLst>
                <a:gd name="adj1" fmla="val 50000"/>
                <a:gd name="adj2" fmla="val 40385"/>
              </a:avLst>
            </a:prstGeom>
            <a:noFill/>
            <a:ln w="9525">
              <a:solidFill>
                <a:schemeClr val="tx1"/>
              </a:solidFill>
              <a:miter lim="800000"/>
              <a:headEnd/>
              <a:tailEnd/>
            </a:ln>
            <a:effectLst/>
          </p:spPr>
          <p:txBody>
            <a:bodyPr wrap="none" anchor="ctr"/>
            <a:lstStyle/>
            <a:p>
              <a:endParaRPr lang="en-US"/>
            </a:p>
          </p:txBody>
        </p:sp>
        <p:sp>
          <p:nvSpPr>
            <p:cNvPr id="768007" name="Text Box 7"/>
            <p:cNvSpPr txBox="1">
              <a:spLocks noChangeArrowheads="1"/>
            </p:cNvSpPr>
            <p:nvPr/>
          </p:nvSpPr>
          <p:spPr bwMode="auto">
            <a:xfrm>
              <a:off x="2887" y="1144"/>
              <a:ext cx="706" cy="250"/>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Wash off</a:t>
              </a:r>
            </a:p>
          </p:txBody>
        </p:sp>
        <p:sp>
          <p:nvSpPr>
            <p:cNvPr id="768008" name="AutoShape 8"/>
            <p:cNvSpPr>
              <a:spLocks noChangeArrowheads="1"/>
            </p:cNvSpPr>
            <p:nvPr/>
          </p:nvSpPr>
          <p:spPr bwMode="auto">
            <a:xfrm rot="-5400000">
              <a:off x="1200" y="1440"/>
              <a:ext cx="816" cy="1104"/>
            </a:xfrm>
            <a:prstGeom prst="rightArrow">
              <a:avLst>
                <a:gd name="adj1" fmla="val 50000"/>
                <a:gd name="adj2" fmla="val 25000"/>
              </a:avLst>
            </a:prstGeom>
            <a:noFill/>
            <a:ln w="9525">
              <a:solidFill>
                <a:schemeClr val="tx1"/>
              </a:solidFill>
              <a:miter lim="800000"/>
              <a:headEnd/>
              <a:tailEnd/>
            </a:ln>
            <a:effectLst/>
          </p:spPr>
          <p:txBody>
            <a:bodyPr wrap="none" anchor="ctr"/>
            <a:lstStyle/>
            <a:p>
              <a:endParaRPr lang="en-US"/>
            </a:p>
          </p:txBody>
        </p:sp>
        <p:sp>
          <p:nvSpPr>
            <p:cNvPr id="768009" name="Text Box 9"/>
            <p:cNvSpPr txBox="1">
              <a:spLocks noChangeArrowheads="1"/>
            </p:cNvSpPr>
            <p:nvPr/>
          </p:nvSpPr>
          <p:spPr bwMode="auto">
            <a:xfrm rot="-5400000">
              <a:off x="1204" y="1816"/>
              <a:ext cx="812" cy="404"/>
            </a:xfrm>
            <a:prstGeom prst="rect">
              <a:avLst/>
            </a:prstGeom>
            <a:noFill/>
            <a:ln w="9525">
              <a:noFill/>
              <a:miter lim="800000"/>
              <a:headEnd/>
              <a:tailEnd/>
            </a:ln>
            <a:effectLst/>
          </p:spPr>
          <p:txBody>
            <a:bodyPr wrap="none">
              <a:spAutoFit/>
            </a:bodyPr>
            <a:lstStyle/>
            <a:p>
              <a:pPr eaLnBrk="0" hangingPunct="0"/>
              <a:r>
                <a:rPr lang="en-US">
                  <a:latin typeface="Times New Roman" pitchFamily="18" charset="0"/>
                </a:rPr>
                <a:t>Rainfall</a:t>
              </a:r>
            </a:p>
            <a:p>
              <a:pPr eaLnBrk="0" hangingPunct="0"/>
              <a:r>
                <a:rPr lang="en-US">
                  <a:latin typeface="Times New Roman" pitchFamily="18" charset="0"/>
                </a:rPr>
                <a:t>Detachment</a:t>
              </a:r>
            </a:p>
          </p:txBody>
        </p:sp>
        <p:sp>
          <p:nvSpPr>
            <p:cNvPr id="768010" name="AutoShape 10"/>
            <p:cNvSpPr>
              <a:spLocks noChangeArrowheads="1"/>
            </p:cNvSpPr>
            <p:nvPr/>
          </p:nvSpPr>
          <p:spPr bwMode="auto">
            <a:xfrm rot="5400000" flipV="1">
              <a:off x="2232" y="1704"/>
              <a:ext cx="816" cy="576"/>
            </a:xfrm>
            <a:prstGeom prst="rightArrow">
              <a:avLst>
                <a:gd name="adj1" fmla="val 50000"/>
                <a:gd name="adj2" fmla="val 35417"/>
              </a:avLst>
            </a:prstGeom>
            <a:noFill/>
            <a:ln w="9525">
              <a:solidFill>
                <a:schemeClr val="tx1"/>
              </a:solidFill>
              <a:miter lim="800000"/>
              <a:headEnd/>
              <a:tailEnd/>
            </a:ln>
            <a:effectLst/>
          </p:spPr>
          <p:txBody>
            <a:bodyPr wrap="none" anchor="ctr"/>
            <a:lstStyle/>
            <a:p>
              <a:endParaRPr lang="en-US"/>
            </a:p>
          </p:txBody>
        </p:sp>
        <p:sp>
          <p:nvSpPr>
            <p:cNvPr id="768011" name="Text Box 11"/>
            <p:cNvSpPr txBox="1">
              <a:spLocks noChangeArrowheads="1"/>
            </p:cNvSpPr>
            <p:nvPr/>
          </p:nvSpPr>
          <p:spPr bwMode="auto">
            <a:xfrm rot="5400000" flipV="1">
              <a:off x="2233" y="1888"/>
              <a:ext cx="788" cy="231"/>
            </a:xfrm>
            <a:prstGeom prst="rect">
              <a:avLst/>
            </a:prstGeom>
            <a:noFill/>
            <a:ln w="9525">
              <a:noFill/>
              <a:miter lim="800000"/>
              <a:headEnd/>
              <a:tailEnd/>
            </a:ln>
            <a:effectLst/>
          </p:spPr>
          <p:txBody>
            <a:bodyPr wrap="none">
              <a:spAutoFit/>
            </a:bodyPr>
            <a:lstStyle/>
            <a:p>
              <a:pPr eaLnBrk="0" hangingPunct="0"/>
              <a:r>
                <a:rPr lang="en-US">
                  <a:latin typeface="Times New Roman" pitchFamily="18" charset="0"/>
                </a:rPr>
                <a:t>Attachment</a:t>
              </a:r>
            </a:p>
          </p:txBody>
        </p:sp>
        <p:sp>
          <p:nvSpPr>
            <p:cNvPr id="768012" name="Text Box 12"/>
            <p:cNvSpPr txBox="1">
              <a:spLocks noChangeArrowheads="1"/>
            </p:cNvSpPr>
            <p:nvPr/>
          </p:nvSpPr>
          <p:spPr bwMode="auto">
            <a:xfrm>
              <a:off x="1872" y="1824"/>
              <a:ext cx="720" cy="250"/>
            </a:xfrm>
            <a:prstGeom prst="rect">
              <a:avLst/>
            </a:prstGeom>
            <a:noFill/>
            <a:ln w="9525">
              <a:noFill/>
              <a:miter lim="800000"/>
              <a:headEnd/>
              <a:tailEnd/>
            </a:ln>
            <a:effectLst/>
          </p:spPr>
          <p:txBody>
            <a:bodyPr>
              <a:spAutoFit/>
            </a:bodyPr>
            <a:lstStyle/>
            <a:p>
              <a:pPr eaLnBrk="0" hangingPunct="0"/>
              <a:r>
                <a:rPr lang="en-US" sz="2000">
                  <a:latin typeface="Times New Roman" pitchFamily="18" charset="0"/>
                </a:rPr>
                <a:t>KRER</a:t>
              </a:r>
            </a:p>
          </p:txBody>
        </p:sp>
        <p:sp>
          <p:nvSpPr>
            <p:cNvPr id="768013" name="Text Box 13"/>
            <p:cNvSpPr txBox="1">
              <a:spLocks noChangeArrowheads="1"/>
            </p:cNvSpPr>
            <p:nvPr/>
          </p:nvSpPr>
          <p:spPr bwMode="auto">
            <a:xfrm>
              <a:off x="2784" y="1920"/>
              <a:ext cx="579" cy="250"/>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AFFIX</a:t>
              </a:r>
            </a:p>
          </p:txBody>
        </p:sp>
        <p:sp>
          <p:nvSpPr>
            <p:cNvPr id="768014" name="Text Box 14"/>
            <p:cNvSpPr txBox="1">
              <a:spLocks noChangeArrowheads="1"/>
            </p:cNvSpPr>
            <p:nvPr/>
          </p:nvSpPr>
          <p:spPr bwMode="auto">
            <a:xfrm>
              <a:off x="96" y="1968"/>
              <a:ext cx="490" cy="250"/>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NVSI</a:t>
              </a:r>
            </a:p>
          </p:txBody>
        </p:sp>
        <p:sp>
          <p:nvSpPr>
            <p:cNvPr id="768015" name="AutoShape 15"/>
            <p:cNvSpPr>
              <a:spLocks noChangeArrowheads="1"/>
            </p:cNvSpPr>
            <p:nvPr/>
          </p:nvSpPr>
          <p:spPr bwMode="auto">
            <a:xfrm rot="16200000">
              <a:off x="312" y="1704"/>
              <a:ext cx="816" cy="576"/>
            </a:xfrm>
            <a:prstGeom prst="rightArrow">
              <a:avLst>
                <a:gd name="adj1" fmla="val 50000"/>
                <a:gd name="adj2" fmla="val 35417"/>
              </a:avLst>
            </a:prstGeom>
            <a:noFill/>
            <a:ln w="9525">
              <a:solidFill>
                <a:schemeClr val="tx1"/>
              </a:solidFill>
              <a:miter lim="800000"/>
              <a:headEnd/>
              <a:tailEnd/>
            </a:ln>
            <a:effectLst/>
          </p:spPr>
          <p:txBody>
            <a:bodyPr wrap="none" anchor="ctr"/>
            <a:lstStyle/>
            <a:p>
              <a:endParaRPr lang="en-US"/>
            </a:p>
          </p:txBody>
        </p:sp>
        <p:sp>
          <p:nvSpPr>
            <p:cNvPr id="768016" name="Text Box 16"/>
            <p:cNvSpPr txBox="1">
              <a:spLocks noChangeArrowheads="1"/>
            </p:cNvSpPr>
            <p:nvPr/>
          </p:nvSpPr>
          <p:spPr bwMode="auto">
            <a:xfrm rot="16200000">
              <a:off x="329" y="1916"/>
              <a:ext cx="756" cy="231"/>
            </a:xfrm>
            <a:prstGeom prst="rect">
              <a:avLst/>
            </a:prstGeom>
            <a:noFill/>
            <a:ln w="9525">
              <a:noFill/>
              <a:miter lim="800000"/>
              <a:headEnd/>
              <a:tailEnd/>
            </a:ln>
            <a:effectLst/>
          </p:spPr>
          <p:txBody>
            <a:bodyPr wrap="none">
              <a:spAutoFit/>
            </a:bodyPr>
            <a:lstStyle/>
            <a:p>
              <a:pPr eaLnBrk="0" hangingPunct="0"/>
              <a:r>
                <a:rPr lang="en-US">
                  <a:latin typeface="Times New Roman" pitchFamily="18" charset="0"/>
                </a:rPr>
                <a:t>Generation</a:t>
              </a:r>
            </a:p>
          </p:txBody>
        </p:sp>
      </p:grpSp>
      <p:sp>
        <p:nvSpPr>
          <p:cNvPr id="768017" name="Rectangle 17"/>
          <p:cNvSpPr>
            <a:spLocks noChangeArrowheads="1"/>
          </p:cNvSpPr>
          <p:nvPr/>
        </p:nvSpPr>
        <p:spPr bwMode="auto">
          <a:xfrm>
            <a:off x="381000" y="152400"/>
            <a:ext cx="8610600" cy="838200"/>
          </a:xfrm>
          <a:prstGeom prst="rect">
            <a:avLst/>
          </a:prstGeom>
          <a:noFill/>
          <a:ln w="9525">
            <a:noFill/>
            <a:miter lim="800000"/>
            <a:headEnd/>
            <a:tailEnd/>
          </a:ln>
          <a:effectLst/>
        </p:spPr>
        <p:txBody>
          <a:bodyPr/>
          <a:lstStyle/>
          <a:p>
            <a:pPr marL="342900" indent="-342900">
              <a:spcBef>
                <a:spcPct val="20000"/>
              </a:spcBef>
            </a:pPr>
            <a:r>
              <a:rPr lang="en-US" sz="3200">
                <a:solidFill>
                  <a:srgbClr val="CC9900"/>
                </a:solidFill>
              </a:rPr>
              <a:t>Rule 3</a:t>
            </a:r>
            <a:r>
              <a:rPr lang="en-US" sz="3200"/>
              <a:t> – KRER is a percentage of KSER</a:t>
            </a:r>
          </a:p>
        </p:txBody>
      </p:sp>
      <p:sp>
        <p:nvSpPr>
          <p:cNvPr id="768018" name="Text Box 18"/>
          <p:cNvSpPr txBox="1">
            <a:spLocks noChangeArrowheads="1"/>
          </p:cNvSpPr>
          <p:nvPr/>
        </p:nvSpPr>
        <p:spPr bwMode="auto">
          <a:xfrm>
            <a:off x="3886200" y="4648200"/>
            <a:ext cx="2819400" cy="1474788"/>
          </a:xfrm>
          <a:prstGeom prst="rect">
            <a:avLst/>
          </a:prstGeom>
          <a:noFill/>
          <a:ln w="9525">
            <a:solidFill>
              <a:schemeClr val="tx1"/>
            </a:solidFill>
            <a:miter lim="800000"/>
            <a:headEnd/>
            <a:tailEnd/>
          </a:ln>
          <a:effectLst/>
        </p:spPr>
        <p:txBody>
          <a:bodyPr>
            <a:spAutoFit/>
          </a:bodyPr>
          <a:lstStyle/>
          <a:p>
            <a:pPr>
              <a:spcBef>
                <a:spcPct val="50000"/>
              </a:spcBef>
            </a:pPr>
            <a:r>
              <a:rPr lang="en-US"/>
              <a:t>Excessive KRER relative to KSER will lead to a buildup of detached sediment, so that KRER is a percentage of KSER </a:t>
            </a:r>
          </a:p>
        </p:txBody>
      </p:sp>
    </p:spTree>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fld id="{6D72C750-7DAA-4801-B3FE-87D99BC0365B}" type="slidenum">
              <a:rPr lang="en-US"/>
              <a:pPr/>
              <a:t>108</a:t>
            </a:fld>
            <a:endParaRPr lang="en-US"/>
          </a:p>
        </p:txBody>
      </p:sp>
      <p:sp>
        <p:nvSpPr>
          <p:cNvPr id="770050" name="Rectangle 2"/>
          <p:cNvSpPr>
            <a:spLocks noGrp="1" noChangeArrowheads="1"/>
          </p:cNvSpPr>
          <p:nvPr>
            <p:ph type="title"/>
          </p:nvPr>
        </p:nvSpPr>
        <p:spPr>
          <a:xfrm>
            <a:off x="0" y="0"/>
            <a:ext cx="8077200" cy="838200"/>
          </a:xfrm>
        </p:spPr>
        <p:txBody>
          <a:bodyPr/>
          <a:lstStyle/>
          <a:p>
            <a:pPr algn="l"/>
            <a:r>
              <a:rPr lang="en-US" sz="2800">
                <a:solidFill>
                  <a:srgbClr val="CC9900"/>
                </a:solidFill>
              </a:rPr>
              <a:t>Strategy:  Reduce the Parameter Set</a:t>
            </a:r>
            <a:endParaRPr lang="en-US" sz="2800"/>
          </a:p>
        </p:txBody>
      </p:sp>
      <p:sp>
        <p:nvSpPr>
          <p:cNvPr id="770051" name="Rectangle 3"/>
          <p:cNvSpPr>
            <a:spLocks noGrp="1" noChangeArrowheads="1"/>
          </p:cNvSpPr>
          <p:nvPr>
            <p:ph type="body" idx="1"/>
          </p:nvPr>
        </p:nvSpPr>
        <p:spPr>
          <a:xfrm>
            <a:off x="228600" y="685800"/>
            <a:ext cx="7772400" cy="4114800"/>
          </a:xfrm>
        </p:spPr>
        <p:txBody>
          <a:bodyPr/>
          <a:lstStyle/>
          <a:p>
            <a:pPr marL="609600" indent="-609600">
              <a:buFontTx/>
              <a:buNone/>
            </a:pPr>
            <a:r>
              <a:rPr lang="en-US" sz="2800"/>
              <a:t>1. Fix AFFIX</a:t>
            </a:r>
          </a:p>
          <a:p>
            <a:pPr marL="609600" indent="-609600">
              <a:buFontTx/>
              <a:buNone/>
            </a:pPr>
            <a:r>
              <a:rPr lang="en-US" sz="2800"/>
              <a:t>2. Assume ratio of NVSI : EOF target</a:t>
            </a:r>
          </a:p>
          <a:p>
            <a:pPr marL="609600" indent="-609600">
              <a:buFontTx/>
              <a:buNone/>
            </a:pPr>
            <a:r>
              <a:rPr lang="en-US" sz="2800"/>
              <a:t>3. Assume ratio of KSER : KRER</a:t>
            </a:r>
          </a:p>
          <a:p>
            <a:pPr marL="609600" indent="-609600">
              <a:buFontTx/>
              <a:buNone/>
            </a:pPr>
            <a:r>
              <a:rPr lang="en-US" sz="2800"/>
              <a:t>4. Adjust KSER to meet target</a:t>
            </a:r>
          </a:p>
        </p:txBody>
      </p:sp>
      <p:grpSp>
        <p:nvGrpSpPr>
          <p:cNvPr id="770052" name="Group 4"/>
          <p:cNvGrpSpPr>
            <a:grpSpLocks/>
          </p:cNvGrpSpPr>
          <p:nvPr/>
        </p:nvGrpSpPr>
        <p:grpSpPr bwMode="auto">
          <a:xfrm>
            <a:off x="228600" y="2819400"/>
            <a:ext cx="7543800" cy="4038600"/>
            <a:chOff x="768" y="1536"/>
            <a:chExt cx="4752" cy="2784"/>
          </a:xfrm>
        </p:grpSpPr>
        <p:sp>
          <p:nvSpPr>
            <p:cNvPr id="770053" name="Text Box 5"/>
            <p:cNvSpPr txBox="1">
              <a:spLocks noChangeArrowheads="1"/>
            </p:cNvSpPr>
            <p:nvPr/>
          </p:nvSpPr>
          <p:spPr bwMode="auto">
            <a:xfrm>
              <a:off x="4368" y="2160"/>
              <a:ext cx="689" cy="358"/>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KSER</a:t>
              </a:r>
            </a:p>
          </p:txBody>
        </p:sp>
        <p:sp>
          <p:nvSpPr>
            <p:cNvPr id="770054" name="Rectangle 6"/>
            <p:cNvSpPr>
              <a:spLocks noChangeArrowheads="1"/>
            </p:cNvSpPr>
            <p:nvPr/>
          </p:nvSpPr>
          <p:spPr bwMode="auto">
            <a:xfrm>
              <a:off x="1200" y="1536"/>
              <a:ext cx="2832" cy="912"/>
            </a:xfrm>
            <a:prstGeom prst="rect">
              <a:avLst/>
            </a:prstGeom>
            <a:solidFill>
              <a:srgbClr val="CC9900"/>
            </a:solidFill>
            <a:ln w="9525">
              <a:solidFill>
                <a:schemeClr val="tx1"/>
              </a:solidFill>
              <a:miter lim="800000"/>
              <a:headEnd/>
              <a:tailEnd/>
            </a:ln>
            <a:effectLst/>
          </p:spPr>
          <p:txBody>
            <a:bodyPr wrap="none" anchor="ctr"/>
            <a:lstStyle/>
            <a:p>
              <a:pPr algn="ctr" eaLnBrk="0" hangingPunct="0"/>
              <a:r>
                <a:rPr lang="en-US" sz="2800">
                  <a:latin typeface="Times New Roman" pitchFamily="18" charset="0"/>
                </a:rPr>
                <a:t>Detached Sediment</a:t>
              </a:r>
            </a:p>
          </p:txBody>
        </p:sp>
        <p:sp>
          <p:nvSpPr>
            <p:cNvPr id="770055" name="Rectangle 7"/>
            <p:cNvSpPr>
              <a:spLocks noChangeArrowheads="1"/>
            </p:cNvSpPr>
            <p:nvPr/>
          </p:nvSpPr>
          <p:spPr bwMode="auto">
            <a:xfrm>
              <a:off x="1200" y="3744"/>
              <a:ext cx="4320" cy="576"/>
            </a:xfrm>
            <a:prstGeom prst="rect">
              <a:avLst/>
            </a:prstGeom>
            <a:solidFill>
              <a:srgbClr val="CC9900"/>
            </a:solidFill>
            <a:ln w="9525">
              <a:solidFill>
                <a:schemeClr val="tx1"/>
              </a:solidFill>
              <a:miter lim="800000"/>
              <a:headEnd/>
              <a:tailEnd/>
            </a:ln>
            <a:effectLst/>
          </p:spPr>
          <p:txBody>
            <a:bodyPr wrap="none" anchor="ctr"/>
            <a:lstStyle/>
            <a:p>
              <a:pPr algn="ctr" eaLnBrk="0" hangingPunct="0"/>
              <a:r>
                <a:rPr lang="en-US" sz="2800">
                  <a:latin typeface="Times New Roman" pitchFamily="18" charset="0"/>
                </a:rPr>
                <a:t>Soil Matrix</a:t>
              </a:r>
            </a:p>
            <a:p>
              <a:pPr algn="ctr" eaLnBrk="0" hangingPunct="0"/>
              <a:r>
                <a:rPr lang="en-US" sz="2800">
                  <a:latin typeface="Times New Roman" pitchFamily="18" charset="0"/>
                </a:rPr>
                <a:t>(unlimited)</a:t>
              </a:r>
            </a:p>
          </p:txBody>
        </p:sp>
        <p:grpSp>
          <p:nvGrpSpPr>
            <p:cNvPr id="770056" name="Group 8"/>
            <p:cNvGrpSpPr>
              <a:grpSpLocks/>
            </p:cNvGrpSpPr>
            <p:nvPr/>
          </p:nvGrpSpPr>
          <p:grpSpPr bwMode="auto">
            <a:xfrm>
              <a:off x="4032" y="1584"/>
              <a:ext cx="1488" cy="624"/>
              <a:chOff x="912" y="1920"/>
              <a:chExt cx="1296" cy="576"/>
            </a:xfrm>
          </p:grpSpPr>
          <p:sp>
            <p:nvSpPr>
              <p:cNvPr id="770057" name="AutoShape 9"/>
              <p:cNvSpPr>
                <a:spLocks noChangeArrowheads="1"/>
              </p:cNvSpPr>
              <p:nvPr/>
            </p:nvSpPr>
            <p:spPr bwMode="auto">
              <a:xfrm>
                <a:off x="912" y="1920"/>
                <a:ext cx="1296" cy="576"/>
              </a:xfrm>
              <a:prstGeom prst="rightArrow">
                <a:avLst>
                  <a:gd name="adj1" fmla="val 50000"/>
                  <a:gd name="adj2" fmla="val 56250"/>
                </a:avLst>
              </a:prstGeom>
              <a:noFill/>
              <a:ln w="9525">
                <a:solidFill>
                  <a:schemeClr val="tx1"/>
                </a:solidFill>
                <a:miter lim="800000"/>
                <a:headEnd/>
                <a:tailEnd/>
              </a:ln>
              <a:effectLst/>
            </p:spPr>
            <p:txBody>
              <a:bodyPr wrap="none" anchor="ctr"/>
              <a:lstStyle/>
              <a:p>
                <a:endParaRPr lang="en-US"/>
              </a:p>
            </p:txBody>
          </p:sp>
          <p:sp>
            <p:nvSpPr>
              <p:cNvPr id="770058" name="Text Box 10"/>
              <p:cNvSpPr txBox="1">
                <a:spLocks noChangeArrowheads="1"/>
              </p:cNvSpPr>
              <p:nvPr/>
            </p:nvSpPr>
            <p:spPr bwMode="auto">
              <a:xfrm>
                <a:off x="960" y="2032"/>
                <a:ext cx="821" cy="331"/>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Wash off</a:t>
                </a:r>
              </a:p>
            </p:txBody>
          </p:sp>
        </p:grpSp>
        <p:grpSp>
          <p:nvGrpSpPr>
            <p:cNvPr id="770059" name="Group 11"/>
            <p:cNvGrpSpPr>
              <a:grpSpLocks/>
            </p:cNvGrpSpPr>
            <p:nvPr/>
          </p:nvGrpSpPr>
          <p:grpSpPr bwMode="auto">
            <a:xfrm>
              <a:off x="1968" y="2371"/>
              <a:ext cx="1104" cy="1373"/>
              <a:chOff x="2448" y="1939"/>
              <a:chExt cx="576" cy="1373"/>
            </a:xfrm>
          </p:grpSpPr>
          <p:sp>
            <p:nvSpPr>
              <p:cNvPr id="770060" name="AutoShape 12"/>
              <p:cNvSpPr>
                <a:spLocks noChangeArrowheads="1"/>
              </p:cNvSpPr>
              <p:nvPr/>
            </p:nvSpPr>
            <p:spPr bwMode="auto">
              <a:xfrm rot="-5400000">
                <a:off x="2088" y="2376"/>
                <a:ext cx="1296" cy="576"/>
              </a:xfrm>
              <a:prstGeom prst="rightArrow">
                <a:avLst>
                  <a:gd name="adj1" fmla="val 50000"/>
                  <a:gd name="adj2" fmla="val 56250"/>
                </a:avLst>
              </a:prstGeom>
              <a:noFill/>
              <a:ln w="9525">
                <a:solidFill>
                  <a:schemeClr val="tx1"/>
                </a:solidFill>
                <a:miter lim="800000"/>
                <a:headEnd/>
                <a:tailEnd/>
              </a:ln>
              <a:effectLst/>
            </p:spPr>
            <p:txBody>
              <a:bodyPr wrap="none" anchor="ctr"/>
              <a:lstStyle/>
              <a:p>
                <a:endParaRPr lang="en-US"/>
              </a:p>
            </p:txBody>
          </p:sp>
          <p:sp>
            <p:nvSpPr>
              <p:cNvPr id="770061" name="Text Box 13"/>
              <p:cNvSpPr txBox="1">
                <a:spLocks noChangeArrowheads="1"/>
              </p:cNvSpPr>
              <p:nvPr/>
            </p:nvSpPr>
            <p:spPr bwMode="auto">
              <a:xfrm rot="-5400000">
                <a:off x="2062" y="2437"/>
                <a:ext cx="1308" cy="311"/>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Rainfall</a:t>
                </a:r>
              </a:p>
              <a:p>
                <a:pPr eaLnBrk="0" hangingPunct="0"/>
                <a:r>
                  <a:rPr lang="en-US" sz="2800">
                    <a:latin typeface="Times New Roman" pitchFamily="18" charset="0"/>
                  </a:rPr>
                  <a:t>Detachment</a:t>
                </a:r>
              </a:p>
            </p:txBody>
          </p:sp>
        </p:grpSp>
        <p:grpSp>
          <p:nvGrpSpPr>
            <p:cNvPr id="770062" name="Group 14"/>
            <p:cNvGrpSpPr>
              <a:grpSpLocks/>
            </p:cNvGrpSpPr>
            <p:nvPr/>
          </p:nvGrpSpPr>
          <p:grpSpPr bwMode="auto">
            <a:xfrm flipV="1">
              <a:off x="3600" y="2434"/>
              <a:ext cx="576" cy="1310"/>
              <a:chOff x="2448" y="2002"/>
              <a:chExt cx="576" cy="1310"/>
            </a:xfrm>
          </p:grpSpPr>
          <p:sp>
            <p:nvSpPr>
              <p:cNvPr id="770063" name="AutoShape 15"/>
              <p:cNvSpPr>
                <a:spLocks noChangeArrowheads="1"/>
              </p:cNvSpPr>
              <p:nvPr/>
            </p:nvSpPr>
            <p:spPr bwMode="auto">
              <a:xfrm rot="-5400000">
                <a:off x="2088" y="2376"/>
                <a:ext cx="1296" cy="576"/>
              </a:xfrm>
              <a:prstGeom prst="rightArrow">
                <a:avLst>
                  <a:gd name="adj1" fmla="val 50000"/>
                  <a:gd name="adj2" fmla="val 56250"/>
                </a:avLst>
              </a:prstGeom>
              <a:noFill/>
              <a:ln w="9525">
                <a:solidFill>
                  <a:schemeClr val="tx1"/>
                </a:solidFill>
                <a:miter lim="800000"/>
                <a:headEnd/>
                <a:tailEnd/>
              </a:ln>
              <a:effectLst/>
            </p:spPr>
            <p:txBody>
              <a:bodyPr wrap="none" anchor="ctr"/>
              <a:lstStyle/>
              <a:p>
                <a:endParaRPr lang="en-US"/>
              </a:p>
            </p:txBody>
          </p:sp>
          <p:sp>
            <p:nvSpPr>
              <p:cNvPr id="770064" name="Text Box 16"/>
              <p:cNvSpPr txBox="1">
                <a:spLocks noChangeArrowheads="1"/>
              </p:cNvSpPr>
              <p:nvPr/>
            </p:nvSpPr>
            <p:spPr bwMode="auto">
              <a:xfrm rot="-5400000">
                <a:off x="2089" y="2472"/>
                <a:ext cx="1267" cy="327"/>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Attachment</a:t>
                </a:r>
              </a:p>
            </p:txBody>
          </p:sp>
        </p:grpSp>
        <p:sp>
          <p:nvSpPr>
            <p:cNvPr id="770065" name="Text Box 17"/>
            <p:cNvSpPr txBox="1">
              <a:spLocks noChangeArrowheads="1"/>
            </p:cNvSpPr>
            <p:nvPr/>
          </p:nvSpPr>
          <p:spPr bwMode="auto">
            <a:xfrm>
              <a:off x="2832" y="2928"/>
              <a:ext cx="720" cy="358"/>
            </a:xfrm>
            <a:prstGeom prst="rect">
              <a:avLst/>
            </a:prstGeom>
            <a:noFill/>
            <a:ln w="9525">
              <a:noFill/>
              <a:miter lim="800000"/>
              <a:headEnd/>
              <a:tailEnd/>
            </a:ln>
            <a:effectLst/>
          </p:spPr>
          <p:txBody>
            <a:bodyPr>
              <a:spAutoFit/>
            </a:bodyPr>
            <a:lstStyle/>
            <a:p>
              <a:pPr eaLnBrk="0" hangingPunct="0"/>
              <a:r>
                <a:rPr lang="en-US" sz="2800">
                  <a:latin typeface="Times New Roman" pitchFamily="18" charset="0"/>
                </a:rPr>
                <a:t>KRER</a:t>
              </a:r>
            </a:p>
          </p:txBody>
        </p:sp>
        <p:sp>
          <p:nvSpPr>
            <p:cNvPr id="770066" name="Text Box 18"/>
            <p:cNvSpPr txBox="1">
              <a:spLocks noChangeArrowheads="1"/>
            </p:cNvSpPr>
            <p:nvPr/>
          </p:nvSpPr>
          <p:spPr bwMode="auto">
            <a:xfrm>
              <a:off x="4128" y="2928"/>
              <a:ext cx="765" cy="358"/>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AFFIX</a:t>
              </a:r>
            </a:p>
          </p:txBody>
        </p:sp>
        <p:sp>
          <p:nvSpPr>
            <p:cNvPr id="770067" name="Text Box 19"/>
            <p:cNvSpPr txBox="1">
              <a:spLocks noChangeArrowheads="1"/>
            </p:cNvSpPr>
            <p:nvPr/>
          </p:nvSpPr>
          <p:spPr bwMode="auto">
            <a:xfrm>
              <a:off x="768" y="3040"/>
              <a:ext cx="640" cy="357"/>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NVSI</a:t>
              </a:r>
            </a:p>
          </p:txBody>
        </p:sp>
        <p:grpSp>
          <p:nvGrpSpPr>
            <p:cNvPr id="770068" name="Group 20"/>
            <p:cNvGrpSpPr>
              <a:grpSpLocks/>
            </p:cNvGrpSpPr>
            <p:nvPr/>
          </p:nvGrpSpPr>
          <p:grpSpPr bwMode="auto">
            <a:xfrm rot="16200000">
              <a:off x="936" y="2808"/>
              <a:ext cx="1296" cy="576"/>
              <a:chOff x="912" y="1920"/>
              <a:chExt cx="1296" cy="576"/>
            </a:xfrm>
          </p:grpSpPr>
          <p:sp>
            <p:nvSpPr>
              <p:cNvPr id="770069" name="AutoShape 21"/>
              <p:cNvSpPr>
                <a:spLocks noChangeArrowheads="1"/>
              </p:cNvSpPr>
              <p:nvPr/>
            </p:nvSpPr>
            <p:spPr bwMode="auto">
              <a:xfrm>
                <a:off x="912" y="1920"/>
                <a:ext cx="1296" cy="576"/>
              </a:xfrm>
              <a:prstGeom prst="rightArrow">
                <a:avLst>
                  <a:gd name="adj1" fmla="val 50000"/>
                  <a:gd name="adj2" fmla="val 56250"/>
                </a:avLst>
              </a:prstGeom>
              <a:noFill/>
              <a:ln w="9525">
                <a:solidFill>
                  <a:schemeClr val="tx1"/>
                </a:solidFill>
                <a:miter lim="800000"/>
                <a:headEnd/>
                <a:tailEnd/>
              </a:ln>
              <a:effectLst/>
            </p:spPr>
            <p:txBody>
              <a:bodyPr wrap="none" anchor="ctr"/>
              <a:lstStyle/>
              <a:p>
                <a:endParaRPr lang="en-US"/>
              </a:p>
            </p:txBody>
          </p:sp>
          <p:sp>
            <p:nvSpPr>
              <p:cNvPr id="770070" name="Text Box 22"/>
              <p:cNvSpPr txBox="1">
                <a:spLocks noChangeArrowheads="1"/>
              </p:cNvSpPr>
              <p:nvPr/>
            </p:nvSpPr>
            <p:spPr bwMode="auto">
              <a:xfrm>
                <a:off x="960" y="2031"/>
                <a:ext cx="1214" cy="327"/>
              </a:xfrm>
              <a:prstGeom prst="rect">
                <a:avLst/>
              </a:prstGeom>
              <a:noFill/>
              <a:ln w="9525">
                <a:noFill/>
                <a:miter lim="800000"/>
                <a:headEnd/>
                <a:tailEnd/>
              </a:ln>
              <a:effectLst/>
            </p:spPr>
            <p:txBody>
              <a:bodyPr wrap="none">
                <a:spAutoFit/>
              </a:bodyPr>
              <a:lstStyle/>
              <a:p>
                <a:pPr eaLnBrk="0" hangingPunct="0"/>
                <a:r>
                  <a:rPr lang="en-US" sz="2800">
                    <a:latin typeface="Times New Roman" pitchFamily="18" charset="0"/>
                  </a:rPr>
                  <a:t>Generation</a:t>
                </a:r>
              </a:p>
            </p:txBody>
          </p:sp>
        </p:grpSp>
      </p:grpSp>
      <p:sp>
        <p:nvSpPr>
          <p:cNvPr id="770071" name="Text Box 23"/>
          <p:cNvSpPr txBox="1">
            <a:spLocks noChangeArrowheads="1"/>
          </p:cNvSpPr>
          <p:nvPr/>
        </p:nvSpPr>
        <p:spPr bwMode="auto">
          <a:xfrm>
            <a:off x="6324600" y="1981200"/>
            <a:ext cx="2819400" cy="915988"/>
          </a:xfrm>
          <a:prstGeom prst="rect">
            <a:avLst/>
          </a:prstGeom>
          <a:solidFill>
            <a:schemeClr val="folHlink"/>
          </a:solidFill>
          <a:ln w="9525">
            <a:noFill/>
            <a:miter lim="800000"/>
            <a:headEnd/>
            <a:tailEnd/>
          </a:ln>
          <a:effectLst/>
        </p:spPr>
        <p:txBody>
          <a:bodyPr>
            <a:spAutoFit/>
          </a:bodyPr>
          <a:lstStyle/>
          <a:p>
            <a:r>
              <a:rPr lang="en-US" b="1"/>
              <a:t>1 parameter, 1 target</a:t>
            </a:r>
          </a:p>
          <a:p>
            <a:r>
              <a:rPr lang="en-US" b="1"/>
              <a:t>Make several runs with different ratios (#2, 3)</a:t>
            </a:r>
          </a:p>
        </p:txBody>
      </p:sp>
      <p:sp>
        <p:nvSpPr>
          <p:cNvPr id="770072" name="AutoShape 24"/>
          <p:cNvSpPr>
            <a:spLocks noChangeArrowheads="1"/>
          </p:cNvSpPr>
          <p:nvPr/>
        </p:nvSpPr>
        <p:spPr bwMode="auto">
          <a:xfrm>
            <a:off x="5334000" y="2362200"/>
            <a:ext cx="990600" cy="304800"/>
          </a:xfrm>
          <a:prstGeom prst="leftArrow">
            <a:avLst>
              <a:gd name="adj1" fmla="val 50000"/>
              <a:gd name="adj2" fmla="val 81250"/>
            </a:avLst>
          </a:prstGeom>
          <a:solidFill>
            <a:schemeClr val="folHlink"/>
          </a:solidFill>
          <a:ln w="9525">
            <a:no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8509E95-DBCA-4AF1-98AB-C3FE5EDDD585}" type="slidenum">
              <a:rPr lang="en-US"/>
              <a:pPr/>
              <a:t>109</a:t>
            </a:fld>
            <a:endParaRPr lang="en-US"/>
          </a:p>
        </p:txBody>
      </p:sp>
      <p:sp>
        <p:nvSpPr>
          <p:cNvPr id="771074" name="Rectangle 2"/>
          <p:cNvSpPr>
            <a:spLocks noGrp="1" noChangeArrowheads="1"/>
          </p:cNvSpPr>
          <p:nvPr>
            <p:ph type="title"/>
          </p:nvPr>
        </p:nvSpPr>
        <p:spPr>
          <a:xfrm>
            <a:off x="457200" y="609600"/>
            <a:ext cx="8077200" cy="838200"/>
          </a:xfrm>
        </p:spPr>
        <p:txBody>
          <a:bodyPr/>
          <a:lstStyle/>
          <a:p>
            <a:pPr algn="l"/>
            <a:r>
              <a:rPr lang="en-US"/>
              <a:t>Land Calibration Strategy:  </a:t>
            </a:r>
            <a:r>
              <a:rPr lang="en-US" sz="4800"/>
              <a:t> </a:t>
            </a:r>
          </a:p>
        </p:txBody>
      </p:sp>
      <p:sp>
        <p:nvSpPr>
          <p:cNvPr id="771075" name="Rectangle 3"/>
          <p:cNvSpPr>
            <a:spLocks noGrp="1" noChangeArrowheads="1"/>
          </p:cNvSpPr>
          <p:nvPr>
            <p:ph type="body" idx="1"/>
          </p:nvPr>
        </p:nvSpPr>
        <p:spPr>
          <a:xfrm>
            <a:off x="762000" y="1676400"/>
            <a:ext cx="8153400" cy="4419600"/>
          </a:xfrm>
        </p:spPr>
        <p:txBody>
          <a:bodyPr/>
          <a:lstStyle/>
          <a:p>
            <a:r>
              <a:rPr lang="en-US"/>
              <a:t>Run several scenarios with varying ratios of NVSI:Target load and KSER:KRER</a:t>
            </a:r>
          </a:p>
          <a:p>
            <a:r>
              <a:rPr lang="en-US"/>
              <a:t>Disallow scenarios that exhibit excessive buildup of detached sediment or unreasonable parameter values</a:t>
            </a:r>
          </a:p>
          <a:p>
            <a:r>
              <a:rPr lang="en-US"/>
              <a:t>Choose the scenario that best fits observed in-stream data</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lide Number Placeholder 4"/>
          <p:cNvSpPr>
            <a:spLocks noGrp="1"/>
          </p:cNvSpPr>
          <p:nvPr>
            <p:ph type="sldNum" sz="quarter" idx="12"/>
          </p:nvPr>
        </p:nvSpPr>
        <p:spPr/>
        <p:txBody>
          <a:bodyPr/>
          <a:lstStyle/>
          <a:p>
            <a:fld id="{6FDA3B6B-85A9-4B6A-B8AC-A8C91BB1E20C}" type="slidenum">
              <a:rPr lang="en-US"/>
              <a:pPr/>
              <a:t>11</a:t>
            </a:fld>
            <a:endParaRPr lang="en-US"/>
          </a:p>
        </p:txBody>
      </p:sp>
      <p:sp>
        <p:nvSpPr>
          <p:cNvPr id="271362" name="Rectangle 2"/>
          <p:cNvSpPr>
            <a:spLocks noGrp="1" noChangeArrowheads="1"/>
          </p:cNvSpPr>
          <p:nvPr>
            <p:ph type="title"/>
          </p:nvPr>
        </p:nvSpPr>
        <p:spPr>
          <a:xfrm>
            <a:off x="838200" y="76200"/>
            <a:ext cx="7772400" cy="1143000"/>
          </a:xfrm>
        </p:spPr>
        <p:txBody>
          <a:bodyPr/>
          <a:lstStyle/>
          <a:p>
            <a:r>
              <a:rPr lang="en-US"/>
              <a:t>BMPs</a:t>
            </a:r>
          </a:p>
        </p:txBody>
      </p:sp>
      <p:sp>
        <p:nvSpPr>
          <p:cNvPr id="271363" name="AutoShape 3"/>
          <p:cNvSpPr>
            <a:spLocks noChangeArrowheads="1"/>
          </p:cNvSpPr>
          <p:nvPr/>
        </p:nvSpPr>
        <p:spPr bwMode="auto">
          <a:xfrm>
            <a:off x="6400800" y="5029200"/>
            <a:ext cx="685800" cy="609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sp>
        <p:nvSpPr>
          <p:cNvPr id="271364" name="Freeform 4"/>
          <p:cNvSpPr>
            <a:spLocks/>
          </p:cNvSpPr>
          <p:nvPr/>
        </p:nvSpPr>
        <p:spPr bwMode="auto">
          <a:xfrm rot="4844424">
            <a:off x="13494" y="2577306"/>
            <a:ext cx="2130425" cy="938213"/>
          </a:xfrm>
          <a:custGeom>
            <a:avLst/>
            <a:gdLst/>
            <a:ahLst/>
            <a:cxnLst>
              <a:cxn ang="0">
                <a:pos x="671" y="208"/>
              </a:cxn>
              <a:cxn ang="0">
                <a:pos x="1019" y="228"/>
              </a:cxn>
              <a:cxn ang="0">
                <a:pos x="1013" y="0"/>
              </a:cxn>
              <a:cxn ang="0">
                <a:pos x="1342" y="303"/>
              </a:cxn>
              <a:cxn ang="0">
                <a:pos x="1006" y="591"/>
              </a:cxn>
              <a:cxn ang="0">
                <a:pos x="1006" y="447"/>
              </a:cxn>
              <a:cxn ang="0">
                <a:pos x="577" y="449"/>
              </a:cxn>
              <a:cxn ang="0">
                <a:pos x="48" y="556"/>
              </a:cxn>
              <a:cxn ang="0">
                <a:pos x="289" y="329"/>
              </a:cxn>
              <a:cxn ang="0">
                <a:pos x="155" y="108"/>
              </a:cxn>
              <a:cxn ang="0">
                <a:pos x="671" y="208"/>
              </a:cxn>
            </a:cxnLst>
            <a:rect l="0" t="0" r="r" b="b"/>
            <a:pathLst>
              <a:path w="1342" h="591">
                <a:moveTo>
                  <a:pt x="671" y="208"/>
                </a:moveTo>
                <a:cubicBezTo>
                  <a:pt x="815" y="228"/>
                  <a:pt x="962" y="263"/>
                  <a:pt x="1019" y="228"/>
                </a:cubicBezTo>
                <a:lnTo>
                  <a:pt x="1013" y="0"/>
                </a:lnTo>
                <a:lnTo>
                  <a:pt x="1342" y="303"/>
                </a:lnTo>
                <a:lnTo>
                  <a:pt x="1006" y="591"/>
                </a:lnTo>
                <a:lnTo>
                  <a:pt x="1006" y="447"/>
                </a:lnTo>
                <a:cubicBezTo>
                  <a:pt x="934" y="423"/>
                  <a:pt x="737" y="431"/>
                  <a:pt x="577" y="449"/>
                </a:cubicBezTo>
                <a:cubicBezTo>
                  <a:pt x="417" y="467"/>
                  <a:pt x="96" y="576"/>
                  <a:pt x="48" y="556"/>
                </a:cubicBezTo>
                <a:cubicBezTo>
                  <a:pt x="0" y="536"/>
                  <a:pt x="271" y="403"/>
                  <a:pt x="289" y="329"/>
                </a:cubicBezTo>
                <a:cubicBezTo>
                  <a:pt x="307" y="255"/>
                  <a:pt x="91" y="128"/>
                  <a:pt x="155" y="108"/>
                </a:cubicBezTo>
                <a:cubicBezTo>
                  <a:pt x="219" y="88"/>
                  <a:pt x="527" y="188"/>
                  <a:pt x="671" y="208"/>
                </a:cubicBezTo>
                <a:close/>
              </a:path>
            </a:pathLst>
          </a:custGeom>
          <a:solidFill>
            <a:schemeClr val="accent1"/>
          </a:solidFill>
          <a:ln w="9525">
            <a:solidFill>
              <a:schemeClr val="tx1"/>
            </a:solidFill>
            <a:round/>
            <a:headEnd/>
            <a:tailEnd/>
          </a:ln>
          <a:effectLst/>
        </p:spPr>
        <p:txBody>
          <a:bodyPr/>
          <a:lstStyle/>
          <a:p>
            <a:endParaRPr lang="en-US"/>
          </a:p>
        </p:txBody>
      </p:sp>
      <p:sp>
        <p:nvSpPr>
          <p:cNvPr id="271365" name="Freeform 5"/>
          <p:cNvSpPr>
            <a:spLocks/>
          </p:cNvSpPr>
          <p:nvPr/>
        </p:nvSpPr>
        <p:spPr bwMode="auto">
          <a:xfrm rot="6579894">
            <a:off x="2893219" y="2669381"/>
            <a:ext cx="2009775" cy="938213"/>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71366" name="Freeform 6"/>
          <p:cNvSpPr>
            <a:spLocks/>
          </p:cNvSpPr>
          <p:nvPr/>
        </p:nvSpPr>
        <p:spPr bwMode="auto">
          <a:xfrm rot="5670970">
            <a:off x="1425575" y="2460625"/>
            <a:ext cx="2049463" cy="938213"/>
          </a:xfrm>
          <a:custGeom>
            <a:avLst/>
            <a:gdLst/>
            <a:ahLst/>
            <a:cxnLst>
              <a:cxn ang="0">
                <a:pos x="561" y="186"/>
              </a:cxn>
              <a:cxn ang="0">
                <a:pos x="968" y="228"/>
              </a:cxn>
              <a:cxn ang="0">
                <a:pos x="962" y="0"/>
              </a:cxn>
              <a:cxn ang="0">
                <a:pos x="1291" y="303"/>
              </a:cxn>
              <a:cxn ang="0">
                <a:pos x="955" y="591"/>
              </a:cxn>
              <a:cxn ang="0">
                <a:pos x="955" y="447"/>
              </a:cxn>
              <a:cxn ang="0">
                <a:pos x="676" y="422"/>
              </a:cxn>
              <a:cxn ang="0">
                <a:pos x="73" y="529"/>
              </a:cxn>
              <a:cxn ang="0">
                <a:pos x="239" y="287"/>
              </a:cxn>
              <a:cxn ang="0">
                <a:pos x="104" y="108"/>
              </a:cxn>
              <a:cxn ang="0">
                <a:pos x="561" y="186"/>
              </a:cxn>
            </a:cxnLst>
            <a:rect l="0" t="0" r="r" b="b"/>
            <a:pathLst>
              <a:path w="1291" h="591">
                <a:moveTo>
                  <a:pt x="561" y="186"/>
                </a:moveTo>
                <a:cubicBezTo>
                  <a:pt x="705" y="206"/>
                  <a:pt x="901" y="259"/>
                  <a:pt x="968" y="228"/>
                </a:cubicBezTo>
                <a:lnTo>
                  <a:pt x="962" y="0"/>
                </a:lnTo>
                <a:lnTo>
                  <a:pt x="1291" y="303"/>
                </a:lnTo>
                <a:lnTo>
                  <a:pt x="955" y="591"/>
                </a:lnTo>
                <a:lnTo>
                  <a:pt x="955" y="447"/>
                </a:lnTo>
                <a:cubicBezTo>
                  <a:pt x="909" y="419"/>
                  <a:pt x="823" y="408"/>
                  <a:pt x="676" y="422"/>
                </a:cubicBezTo>
                <a:cubicBezTo>
                  <a:pt x="529" y="436"/>
                  <a:pt x="146" y="552"/>
                  <a:pt x="73" y="529"/>
                </a:cubicBezTo>
                <a:cubicBezTo>
                  <a:pt x="0" y="506"/>
                  <a:pt x="234" y="357"/>
                  <a:pt x="239" y="287"/>
                </a:cubicBezTo>
                <a:cubicBezTo>
                  <a:pt x="244" y="217"/>
                  <a:pt x="50" y="125"/>
                  <a:pt x="104" y="108"/>
                </a:cubicBezTo>
                <a:cubicBezTo>
                  <a:pt x="158" y="91"/>
                  <a:pt x="417" y="166"/>
                  <a:pt x="561" y="186"/>
                </a:cubicBezTo>
                <a:close/>
              </a:path>
            </a:pathLst>
          </a:custGeom>
          <a:solidFill>
            <a:schemeClr val="accent1"/>
          </a:solidFill>
          <a:ln w="9525">
            <a:solidFill>
              <a:schemeClr val="tx1"/>
            </a:solidFill>
            <a:round/>
            <a:headEnd/>
            <a:tailEnd/>
          </a:ln>
          <a:effectLst/>
        </p:spPr>
        <p:txBody>
          <a:bodyPr/>
          <a:lstStyle/>
          <a:p>
            <a:endParaRPr lang="en-US"/>
          </a:p>
        </p:txBody>
      </p:sp>
      <p:sp>
        <p:nvSpPr>
          <p:cNvPr id="271367" name="Freeform 7"/>
          <p:cNvSpPr>
            <a:spLocks/>
          </p:cNvSpPr>
          <p:nvPr/>
        </p:nvSpPr>
        <p:spPr bwMode="auto">
          <a:xfrm rot="21611418">
            <a:off x="4037013" y="4494213"/>
            <a:ext cx="2209800" cy="1295400"/>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71368" name="Text Box 8"/>
          <p:cNvSpPr txBox="1">
            <a:spLocks noChangeArrowheads="1"/>
          </p:cNvSpPr>
          <p:nvPr/>
        </p:nvSpPr>
        <p:spPr bwMode="auto">
          <a:xfrm>
            <a:off x="288925" y="1565275"/>
            <a:ext cx="167322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Atmosphere</a:t>
            </a:r>
          </a:p>
        </p:txBody>
      </p:sp>
      <p:sp>
        <p:nvSpPr>
          <p:cNvPr id="271369" name="Text Box 9"/>
          <p:cNvSpPr txBox="1">
            <a:spLocks noChangeArrowheads="1"/>
          </p:cNvSpPr>
          <p:nvPr/>
        </p:nvSpPr>
        <p:spPr bwMode="auto">
          <a:xfrm>
            <a:off x="2346325" y="1412875"/>
            <a:ext cx="129857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Fertilizer</a:t>
            </a:r>
          </a:p>
        </p:txBody>
      </p:sp>
      <p:sp>
        <p:nvSpPr>
          <p:cNvPr id="271370" name="Text Box 10"/>
          <p:cNvSpPr txBox="1">
            <a:spLocks noChangeArrowheads="1"/>
          </p:cNvSpPr>
          <p:nvPr/>
        </p:nvSpPr>
        <p:spPr bwMode="auto">
          <a:xfrm>
            <a:off x="4343400" y="1752600"/>
            <a:ext cx="1131888"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Manure</a:t>
            </a:r>
          </a:p>
        </p:txBody>
      </p:sp>
      <p:sp>
        <p:nvSpPr>
          <p:cNvPr id="271371" name="Text Box 11"/>
          <p:cNvSpPr txBox="1">
            <a:spLocks noChangeArrowheads="1"/>
          </p:cNvSpPr>
          <p:nvPr/>
        </p:nvSpPr>
        <p:spPr bwMode="auto">
          <a:xfrm>
            <a:off x="4895850" y="4953000"/>
            <a:ext cx="1047750"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Runoff</a:t>
            </a:r>
          </a:p>
        </p:txBody>
      </p:sp>
      <p:grpSp>
        <p:nvGrpSpPr>
          <p:cNvPr id="271372" name="Group 12"/>
          <p:cNvGrpSpPr>
            <a:grpSpLocks/>
          </p:cNvGrpSpPr>
          <p:nvPr/>
        </p:nvGrpSpPr>
        <p:grpSpPr bwMode="auto">
          <a:xfrm>
            <a:off x="1219200" y="4267200"/>
            <a:ext cx="2362200" cy="1628775"/>
            <a:chOff x="1104" y="3168"/>
            <a:chExt cx="1488" cy="1026"/>
          </a:xfrm>
        </p:grpSpPr>
        <p:sp>
          <p:nvSpPr>
            <p:cNvPr id="271373" name="Rectangle 13"/>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271374" name="Group 14"/>
            <p:cNvGrpSpPr>
              <a:grpSpLocks/>
            </p:cNvGrpSpPr>
            <p:nvPr/>
          </p:nvGrpSpPr>
          <p:grpSpPr bwMode="auto">
            <a:xfrm>
              <a:off x="1514" y="3168"/>
              <a:ext cx="1078" cy="308"/>
              <a:chOff x="4080" y="3456"/>
              <a:chExt cx="1078" cy="308"/>
            </a:xfrm>
          </p:grpSpPr>
          <p:grpSp>
            <p:nvGrpSpPr>
              <p:cNvPr id="271375" name="Group 15"/>
              <p:cNvGrpSpPr>
                <a:grpSpLocks/>
              </p:cNvGrpSpPr>
              <p:nvPr/>
            </p:nvGrpSpPr>
            <p:grpSpPr bwMode="auto">
              <a:xfrm>
                <a:off x="4080" y="3456"/>
                <a:ext cx="128" cy="236"/>
                <a:chOff x="4080" y="3456"/>
                <a:chExt cx="128" cy="236"/>
              </a:xfrm>
            </p:grpSpPr>
            <p:sp>
              <p:nvSpPr>
                <p:cNvPr id="271376" name="Rectangle 1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377" name="Oval 1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78" name="Oval 1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79" name="Oval 1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80" name="Oval 2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81" name="Oval 2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382" name="Group 22"/>
              <p:cNvGrpSpPr>
                <a:grpSpLocks/>
              </p:cNvGrpSpPr>
              <p:nvPr/>
            </p:nvGrpSpPr>
            <p:grpSpPr bwMode="auto">
              <a:xfrm>
                <a:off x="4208" y="3459"/>
                <a:ext cx="129" cy="236"/>
                <a:chOff x="4208" y="3459"/>
                <a:chExt cx="129" cy="236"/>
              </a:xfrm>
            </p:grpSpPr>
            <p:sp>
              <p:nvSpPr>
                <p:cNvPr id="271383" name="Rectangle 2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384" name="Oval 2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85" name="Oval 2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86" name="Oval 2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87" name="Oval 2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88" name="Oval 2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389" name="Group 29"/>
              <p:cNvGrpSpPr>
                <a:grpSpLocks/>
              </p:cNvGrpSpPr>
              <p:nvPr/>
            </p:nvGrpSpPr>
            <p:grpSpPr bwMode="auto">
              <a:xfrm>
                <a:off x="4337" y="3456"/>
                <a:ext cx="128" cy="236"/>
                <a:chOff x="4337" y="3456"/>
                <a:chExt cx="128" cy="236"/>
              </a:xfrm>
            </p:grpSpPr>
            <p:sp>
              <p:nvSpPr>
                <p:cNvPr id="271390" name="Rectangle 3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391" name="Oval 3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92" name="Oval 3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93" name="Oval 3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94" name="Oval 3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95" name="Oval 3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396" name="Group 36"/>
              <p:cNvGrpSpPr>
                <a:grpSpLocks/>
              </p:cNvGrpSpPr>
              <p:nvPr/>
            </p:nvGrpSpPr>
            <p:grpSpPr bwMode="auto">
              <a:xfrm>
                <a:off x="4465" y="3480"/>
                <a:ext cx="128" cy="236"/>
                <a:chOff x="4465" y="3480"/>
                <a:chExt cx="128" cy="236"/>
              </a:xfrm>
            </p:grpSpPr>
            <p:sp>
              <p:nvSpPr>
                <p:cNvPr id="271397" name="Rectangle 3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398" name="Oval 3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399" name="Oval 3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00" name="Oval 4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01" name="Oval 4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02" name="Oval 4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03" name="Group 43"/>
              <p:cNvGrpSpPr>
                <a:grpSpLocks/>
              </p:cNvGrpSpPr>
              <p:nvPr/>
            </p:nvGrpSpPr>
            <p:grpSpPr bwMode="auto">
              <a:xfrm>
                <a:off x="4593" y="3480"/>
                <a:ext cx="129" cy="236"/>
                <a:chOff x="4593" y="3480"/>
                <a:chExt cx="129" cy="236"/>
              </a:xfrm>
            </p:grpSpPr>
            <p:sp>
              <p:nvSpPr>
                <p:cNvPr id="271404" name="Rectangle 4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05" name="Oval 4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06" name="Oval 4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07" name="Oval 4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08" name="Oval 4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09" name="Oval 4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10" name="Group 50"/>
              <p:cNvGrpSpPr>
                <a:grpSpLocks/>
              </p:cNvGrpSpPr>
              <p:nvPr/>
            </p:nvGrpSpPr>
            <p:grpSpPr bwMode="auto">
              <a:xfrm>
                <a:off x="4747" y="3504"/>
                <a:ext cx="129" cy="236"/>
                <a:chOff x="4747" y="3504"/>
                <a:chExt cx="129" cy="236"/>
              </a:xfrm>
            </p:grpSpPr>
            <p:sp>
              <p:nvSpPr>
                <p:cNvPr id="271411" name="Rectangle 5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12" name="Oval 5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13" name="Oval 5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14" name="Oval 5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15" name="Oval 5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16" name="Oval 5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17" name="Group 57"/>
              <p:cNvGrpSpPr>
                <a:grpSpLocks/>
              </p:cNvGrpSpPr>
              <p:nvPr/>
            </p:nvGrpSpPr>
            <p:grpSpPr bwMode="auto">
              <a:xfrm>
                <a:off x="4901" y="3504"/>
                <a:ext cx="129" cy="236"/>
                <a:chOff x="4901" y="3504"/>
                <a:chExt cx="129" cy="236"/>
              </a:xfrm>
            </p:grpSpPr>
            <p:sp>
              <p:nvSpPr>
                <p:cNvPr id="271418" name="Rectangle 5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19" name="Oval 5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20" name="Oval 6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21" name="Oval 6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22" name="Oval 6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23" name="Oval 6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24" name="Group 64"/>
              <p:cNvGrpSpPr>
                <a:grpSpLocks/>
              </p:cNvGrpSpPr>
              <p:nvPr/>
            </p:nvGrpSpPr>
            <p:grpSpPr bwMode="auto">
              <a:xfrm>
                <a:off x="5030" y="3528"/>
                <a:ext cx="128" cy="236"/>
                <a:chOff x="5030" y="3528"/>
                <a:chExt cx="128" cy="236"/>
              </a:xfrm>
            </p:grpSpPr>
            <p:sp>
              <p:nvSpPr>
                <p:cNvPr id="271425" name="Rectangle 6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26" name="Oval 6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27" name="Oval 6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28" name="Oval 6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29" name="Oval 6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30" name="Oval 7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71431" name="Group 71"/>
            <p:cNvGrpSpPr>
              <a:grpSpLocks/>
            </p:cNvGrpSpPr>
            <p:nvPr/>
          </p:nvGrpSpPr>
          <p:grpSpPr bwMode="auto">
            <a:xfrm>
              <a:off x="1440" y="3264"/>
              <a:ext cx="1078" cy="308"/>
              <a:chOff x="4080" y="3456"/>
              <a:chExt cx="1078" cy="308"/>
            </a:xfrm>
          </p:grpSpPr>
          <p:grpSp>
            <p:nvGrpSpPr>
              <p:cNvPr id="271432" name="Group 72"/>
              <p:cNvGrpSpPr>
                <a:grpSpLocks/>
              </p:cNvGrpSpPr>
              <p:nvPr/>
            </p:nvGrpSpPr>
            <p:grpSpPr bwMode="auto">
              <a:xfrm>
                <a:off x="4080" y="3456"/>
                <a:ext cx="128" cy="236"/>
                <a:chOff x="4080" y="3456"/>
                <a:chExt cx="128" cy="236"/>
              </a:xfrm>
            </p:grpSpPr>
            <p:sp>
              <p:nvSpPr>
                <p:cNvPr id="271433" name="Rectangle 7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34" name="Oval 7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35" name="Oval 7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36" name="Oval 7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37" name="Oval 7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38" name="Oval 7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39" name="Group 79"/>
              <p:cNvGrpSpPr>
                <a:grpSpLocks/>
              </p:cNvGrpSpPr>
              <p:nvPr/>
            </p:nvGrpSpPr>
            <p:grpSpPr bwMode="auto">
              <a:xfrm>
                <a:off x="4208" y="3459"/>
                <a:ext cx="129" cy="236"/>
                <a:chOff x="4208" y="3459"/>
                <a:chExt cx="129" cy="236"/>
              </a:xfrm>
            </p:grpSpPr>
            <p:sp>
              <p:nvSpPr>
                <p:cNvPr id="271440" name="Rectangle 8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41" name="Oval 8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42" name="Oval 8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43" name="Oval 8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44" name="Oval 8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45" name="Oval 8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46" name="Group 86"/>
              <p:cNvGrpSpPr>
                <a:grpSpLocks/>
              </p:cNvGrpSpPr>
              <p:nvPr/>
            </p:nvGrpSpPr>
            <p:grpSpPr bwMode="auto">
              <a:xfrm>
                <a:off x="4337" y="3456"/>
                <a:ext cx="128" cy="236"/>
                <a:chOff x="4337" y="3456"/>
                <a:chExt cx="128" cy="236"/>
              </a:xfrm>
            </p:grpSpPr>
            <p:sp>
              <p:nvSpPr>
                <p:cNvPr id="271447" name="Rectangle 8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48" name="Oval 8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49" name="Oval 8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50" name="Oval 9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51" name="Oval 9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52" name="Oval 9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53" name="Group 93"/>
              <p:cNvGrpSpPr>
                <a:grpSpLocks/>
              </p:cNvGrpSpPr>
              <p:nvPr/>
            </p:nvGrpSpPr>
            <p:grpSpPr bwMode="auto">
              <a:xfrm>
                <a:off x="4465" y="3480"/>
                <a:ext cx="128" cy="236"/>
                <a:chOff x="4465" y="3480"/>
                <a:chExt cx="128" cy="236"/>
              </a:xfrm>
            </p:grpSpPr>
            <p:sp>
              <p:nvSpPr>
                <p:cNvPr id="271454" name="Rectangle 9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55" name="Oval 9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56" name="Oval 9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57" name="Oval 9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58" name="Oval 9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59" name="Oval 9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60" name="Group 100"/>
              <p:cNvGrpSpPr>
                <a:grpSpLocks/>
              </p:cNvGrpSpPr>
              <p:nvPr/>
            </p:nvGrpSpPr>
            <p:grpSpPr bwMode="auto">
              <a:xfrm>
                <a:off x="4593" y="3480"/>
                <a:ext cx="129" cy="236"/>
                <a:chOff x="4593" y="3480"/>
                <a:chExt cx="129" cy="236"/>
              </a:xfrm>
            </p:grpSpPr>
            <p:sp>
              <p:nvSpPr>
                <p:cNvPr id="271461" name="Rectangle 10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62" name="Oval 10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63" name="Oval 10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64" name="Oval 10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65" name="Oval 10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66" name="Oval 10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67" name="Group 107"/>
              <p:cNvGrpSpPr>
                <a:grpSpLocks/>
              </p:cNvGrpSpPr>
              <p:nvPr/>
            </p:nvGrpSpPr>
            <p:grpSpPr bwMode="auto">
              <a:xfrm>
                <a:off x="4747" y="3504"/>
                <a:ext cx="129" cy="236"/>
                <a:chOff x="4747" y="3504"/>
                <a:chExt cx="129" cy="236"/>
              </a:xfrm>
            </p:grpSpPr>
            <p:sp>
              <p:nvSpPr>
                <p:cNvPr id="271468" name="Rectangle 10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69" name="Oval 10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70" name="Oval 11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71" name="Oval 11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72" name="Oval 11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73" name="Oval 11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74" name="Group 114"/>
              <p:cNvGrpSpPr>
                <a:grpSpLocks/>
              </p:cNvGrpSpPr>
              <p:nvPr/>
            </p:nvGrpSpPr>
            <p:grpSpPr bwMode="auto">
              <a:xfrm>
                <a:off x="4901" y="3504"/>
                <a:ext cx="129" cy="236"/>
                <a:chOff x="4901" y="3504"/>
                <a:chExt cx="129" cy="236"/>
              </a:xfrm>
            </p:grpSpPr>
            <p:sp>
              <p:nvSpPr>
                <p:cNvPr id="271475" name="Rectangle 11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76" name="Oval 11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77" name="Oval 11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78" name="Oval 11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79" name="Oval 11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80" name="Oval 12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81" name="Group 121"/>
              <p:cNvGrpSpPr>
                <a:grpSpLocks/>
              </p:cNvGrpSpPr>
              <p:nvPr/>
            </p:nvGrpSpPr>
            <p:grpSpPr bwMode="auto">
              <a:xfrm>
                <a:off x="5030" y="3528"/>
                <a:ext cx="128" cy="236"/>
                <a:chOff x="5030" y="3528"/>
                <a:chExt cx="128" cy="236"/>
              </a:xfrm>
            </p:grpSpPr>
            <p:sp>
              <p:nvSpPr>
                <p:cNvPr id="271482" name="Rectangle 12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83" name="Oval 12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84" name="Oval 12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85" name="Oval 12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86" name="Oval 12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87" name="Oval 12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71488" name="Group 128"/>
            <p:cNvGrpSpPr>
              <a:grpSpLocks/>
            </p:cNvGrpSpPr>
            <p:nvPr/>
          </p:nvGrpSpPr>
          <p:grpSpPr bwMode="auto">
            <a:xfrm>
              <a:off x="1344" y="3312"/>
              <a:ext cx="1078" cy="308"/>
              <a:chOff x="4080" y="3456"/>
              <a:chExt cx="1078" cy="308"/>
            </a:xfrm>
          </p:grpSpPr>
          <p:grpSp>
            <p:nvGrpSpPr>
              <p:cNvPr id="271489" name="Group 129"/>
              <p:cNvGrpSpPr>
                <a:grpSpLocks/>
              </p:cNvGrpSpPr>
              <p:nvPr/>
            </p:nvGrpSpPr>
            <p:grpSpPr bwMode="auto">
              <a:xfrm>
                <a:off x="4080" y="3456"/>
                <a:ext cx="128" cy="236"/>
                <a:chOff x="4080" y="3456"/>
                <a:chExt cx="128" cy="236"/>
              </a:xfrm>
            </p:grpSpPr>
            <p:sp>
              <p:nvSpPr>
                <p:cNvPr id="271490" name="Rectangle 130"/>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91" name="Oval 131"/>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92" name="Oval 132"/>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93" name="Oval 133"/>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94" name="Oval 134"/>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95" name="Oval 135"/>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496" name="Group 136"/>
              <p:cNvGrpSpPr>
                <a:grpSpLocks/>
              </p:cNvGrpSpPr>
              <p:nvPr/>
            </p:nvGrpSpPr>
            <p:grpSpPr bwMode="auto">
              <a:xfrm>
                <a:off x="4208" y="3459"/>
                <a:ext cx="129" cy="236"/>
                <a:chOff x="4208" y="3459"/>
                <a:chExt cx="129" cy="236"/>
              </a:xfrm>
            </p:grpSpPr>
            <p:sp>
              <p:nvSpPr>
                <p:cNvPr id="271497" name="Rectangle 137"/>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498" name="Oval 138"/>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499" name="Oval 139"/>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00" name="Oval 140"/>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01" name="Oval 141"/>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02" name="Oval 142"/>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03" name="Group 143"/>
              <p:cNvGrpSpPr>
                <a:grpSpLocks/>
              </p:cNvGrpSpPr>
              <p:nvPr/>
            </p:nvGrpSpPr>
            <p:grpSpPr bwMode="auto">
              <a:xfrm>
                <a:off x="4337" y="3456"/>
                <a:ext cx="128" cy="236"/>
                <a:chOff x="4337" y="3456"/>
                <a:chExt cx="128" cy="236"/>
              </a:xfrm>
            </p:grpSpPr>
            <p:sp>
              <p:nvSpPr>
                <p:cNvPr id="271504" name="Rectangle 144"/>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05" name="Oval 145"/>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06" name="Oval 146"/>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07" name="Oval 147"/>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08" name="Oval 148"/>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09" name="Oval 149"/>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10" name="Group 150"/>
              <p:cNvGrpSpPr>
                <a:grpSpLocks/>
              </p:cNvGrpSpPr>
              <p:nvPr/>
            </p:nvGrpSpPr>
            <p:grpSpPr bwMode="auto">
              <a:xfrm>
                <a:off x="4465" y="3480"/>
                <a:ext cx="128" cy="236"/>
                <a:chOff x="4465" y="3480"/>
                <a:chExt cx="128" cy="236"/>
              </a:xfrm>
            </p:grpSpPr>
            <p:sp>
              <p:nvSpPr>
                <p:cNvPr id="271511" name="Rectangle 151"/>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12" name="Oval 152"/>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13" name="Oval 153"/>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14" name="Oval 154"/>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15" name="Oval 155"/>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16" name="Oval 156"/>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17" name="Group 157"/>
              <p:cNvGrpSpPr>
                <a:grpSpLocks/>
              </p:cNvGrpSpPr>
              <p:nvPr/>
            </p:nvGrpSpPr>
            <p:grpSpPr bwMode="auto">
              <a:xfrm>
                <a:off x="4593" y="3480"/>
                <a:ext cx="129" cy="236"/>
                <a:chOff x="4593" y="3480"/>
                <a:chExt cx="129" cy="236"/>
              </a:xfrm>
            </p:grpSpPr>
            <p:sp>
              <p:nvSpPr>
                <p:cNvPr id="271518" name="Rectangle 158"/>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19" name="Oval 159"/>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20" name="Oval 160"/>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21" name="Oval 161"/>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22" name="Oval 162"/>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23" name="Oval 163"/>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24" name="Group 164"/>
              <p:cNvGrpSpPr>
                <a:grpSpLocks/>
              </p:cNvGrpSpPr>
              <p:nvPr/>
            </p:nvGrpSpPr>
            <p:grpSpPr bwMode="auto">
              <a:xfrm>
                <a:off x="4747" y="3504"/>
                <a:ext cx="129" cy="236"/>
                <a:chOff x="4747" y="3504"/>
                <a:chExt cx="129" cy="236"/>
              </a:xfrm>
            </p:grpSpPr>
            <p:sp>
              <p:nvSpPr>
                <p:cNvPr id="271525" name="Rectangle 165"/>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26" name="Oval 166"/>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27" name="Oval 167"/>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28" name="Oval 168"/>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29" name="Oval 169"/>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30" name="Oval 170"/>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31" name="Group 171"/>
              <p:cNvGrpSpPr>
                <a:grpSpLocks/>
              </p:cNvGrpSpPr>
              <p:nvPr/>
            </p:nvGrpSpPr>
            <p:grpSpPr bwMode="auto">
              <a:xfrm>
                <a:off x="4901" y="3504"/>
                <a:ext cx="129" cy="236"/>
                <a:chOff x="4901" y="3504"/>
                <a:chExt cx="129" cy="236"/>
              </a:xfrm>
            </p:grpSpPr>
            <p:sp>
              <p:nvSpPr>
                <p:cNvPr id="271532" name="Rectangle 172"/>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33" name="Oval 173"/>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34" name="Oval 174"/>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35" name="Oval 175"/>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36" name="Oval 176"/>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37" name="Oval 177"/>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38" name="Group 178"/>
              <p:cNvGrpSpPr>
                <a:grpSpLocks/>
              </p:cNvGrpSpPr>
              <p:nvPr/>
            </p:nvGrpSpPr>
            <p:grpSpPr bwMode="auto">
              <a:xfrm>
                <a:off x="5030" y="3528"/>
                <a:ext cx="128" cy="236"/>
                <a:chOff x="5030" y="3528"/>
                <a:chExt cx="128" cy="236"/>
              </a:xfrm>
            </p:grpSpPr>
            <p:sp>
              <p:nvSpPr>
                <p:cNvPr id="271539" name="Rectangle 179"/>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40" name="Oval 180"/>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41" name="Oval 181"/>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42" name="Oval 182"/>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43" name="Oval 183"/>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44" name="Oval 184"/>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71545" name="Group 185"/>
            <p:cNvGrpSpPr>
              <a:grpSpLocks/>
            </p:cNvGrpSpPr>
            <p:nvPr/>
          </p:nvGrpSpPr>
          <p:grpSpPr bwMode="auto">
            <a:xfrm>
              <a:off x="1248" y="3408"/>
              <a:ext cx="1078" cy="308"/>
              <a:chOff x="4080" y="3456"/>
              <a:chExt cx="1078" cy="308"/>
            </a:xfrm>
          </p:grpSpPr>
          <p:grpSp>
            <p:nvGrpSpPr>
              <p:cNvPr id="271546" name="Group 186"/>
              <p:cNvGrpSpPr>
                <a:grpSpLocks/>
              </p:cNvGrpSpPr>
              <p:nvPr/>
            </p:nvGrpSpPr>
            <p:grpSpPr bwMode="auto">
              <a:xfrm>
                <a:off x="4080" y="3456"/>
                <a:ext cx="128" cy="236"/>
                <a:chOff x="4080" y="3456"/>
                <a:chExt cx="128" cy="236"/>
              </a:xfrm>
            </p:grpSpPr>
            <p:sp>
              <p:nvSpPr>
                <p:cNvPr id="271547" name="Rectangle 18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48" name="Oval 18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49" name="Oval 18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50" name="Oval 19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51" name="Oval 19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52" name="Oval 19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53" name="Group 193"/>
              <p:cNvGrpSpPr>
                <a:grpSpLocks/>
              </p:cNvGrpSpPr>
              <p:nvPr/>
            </p:nvGrpSpPr>
            <p:grpSpPr bwMode="auto">
              <a:xfrm>
                <a:off x="4208" y="3459"/>
                <a:ext cx="129" cy="236"/>
                <a:chOff x="4208" y="3459"/>
                <a:chExt cx="129" cy="236"/>
              </a:xfrm>
            </p:grpSpPr>
            <p:sp>
              <p:nvSpPr>
                <p:cNvPr id="271554" name="Rectangle 19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55" name="Oval 19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56" name="Oval 19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57" name="Oval 19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58" name="Oval 19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59" name="Oval 19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60" name="Group 200"/>
              <p:cNvGrpSpPr>
                <a:grpSpLocks/>
              </p:cNvGrpSpPr>
              <p:nvPr/>
            </p:nvGrpSpPr>
            <p:grpSpPr bwMode="auto">
              <a:xfrm>
                <a:off x="4337" y="3456"/>
                <a:ext cx="128" cy="236"/>
                <a:chOff x="4337" y="3456"/>
                <a:chExt cx="128" cy="236"/>
              </a:xfrm>
            </p:grpSpPr>
            <p:sp>
              <p:nvSpPr>
                <p:cNvPr id="271561" name="Rectangle 20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62" name="Oval 20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63" name="Oval 20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64" name="Oval 20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65" name="Oval 20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66" name="Oval 20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67" name="Group 207"/>
              <p:cNvGrpSpPr>
                <a:grpSpLocks/>
              </p:cNvGrpSpPr>
              <p:nvPr/>
            </p:nvGrpSpPr>
            <p:grpSpPr bwMode="auto">
              <a:xfrm>
                <a:off x="4465" y="3480"/>
                <a:ext cx="128" cy="236"/>
                <a:chOff x="4465" y="3480"/>
                <a:chExt cx="128" cy="236"/>
              </a:xfrm>
            </p:grpSpPr>
            <p:sp>
              <p:nvSpPr>
                <p:cNvPr id="271568" name="Rectangle 20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69" name="Oval 20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70" name="Oval 21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71" name="Oval 21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72" name="Oval 21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73" name="Oval 21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74" name="Group 214"/>
              <p:cNvGrpSpPr>
                <a:grpSpLocks/>
              </p:cNvGrpSpPr>
              <p:nvPr/>
            </p:nvGrpSpPr>
            <p:grpSpPr bwMode="auto">
              <a:xfrm>
                <a:off x="4593" y="3480"/>
                <a:ext cx="129" cy="236"/>
                <a:chOff x="4593" y="3480"/>
                <a:chExt cx="129" cy="236"/>
              </a:xfrm>
            </p:grpSpPr>
            <p:sp>
              <p:nvSpPr>
                <p:cNvPr id="271575" name="Rectangle 21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76" name="Oval 21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77" name="Oval 21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78" name="Oval 21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79" name="Oval 21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80" name="Oval 22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81" name="Group 221"/>
              <p:cNvGrpSpPr>
                <a:grpSpLocks/>
              </p:cNvGrpSpPr>
              <p:nvPr/>
            </p:nvGrpSpPr>
            <p:grpSpPr bwMode="auto">
              <a:xfrm>
                <a:off x="4747" y="3504"/>
                <a:ext cx="129" cy="236"/>
                <a:chOff x="4747" y="3504"/>
                <a:chExt cx="129" cy="236"/>
              </a:xfrm>
            </p:grpSpPr>
            <p:sp>
              <p:nvSpPr>
                <p:cNvPr id="271582" name="Rectangle 22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83" name="Oval 22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84" name="Oval 22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85" name="Oval 22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86" name="Oval 22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87" name="Oval 22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88" name="Group 228"/>
              <p:cNvGrpSpPr>
                <a:grpSpLocks/>
              </p:cNvGrpSpPr>
              <p:nvPr/>
            </p:nvGrpSpPr>
            <p:grpSpPr bwMode="auto">
              <a:xfrm>
                <a:off x="4901" y="3504"/>
                <a:ext cx="129" cy="236"/>
                <a:chOff x="4901" y="3504"/>
                <a:chExt cx="129" cy="236"/>
              </a:xfrm>
            </p:grpSpPr>
            <p:sp>
              <p:nvSpPr>
                <p:cNvPr id="271589" name="Rectangle 22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90" name="Oval 23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91" name="Oval 23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92" name="Oval 23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93" name="Oval 23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94" name="Oval 23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1595" name="Group 235"/>
              <p:cNvGrpSpPr>
                <a:grpSpLocks/>
              </p:cNvGrpSpPr>
              <p:nvPr/>
            </p:nvGrpSpPr>
            <p:grpSpPr bwMode="auto">
              <a:xfrm>
                <a:off x="5030" y="3528"/>
                <a:ext cx="128" cy="236"/>
                <a:chOff x="5030" y="3528"/>
                <a:chExt cx="128" cy="236"/>
              </a:xfrm>
            </p:grpSpPr>
            <p:sp>
              <p:nvSpPr>
                <p:cNvPr id="271596" name="Rectangle 23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1597" name="Oval 23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98" name="Oval 23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599" name="Oval 23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600" name="Oval 24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1601" name="Oval 24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F5DA7896-B019-4BB6-B699-C07F56D96F0B}" type="slidenum">
              <a:rPr lang="en-US"/>
              <a:pPr/>
              <a:t>110</a:t>
            </a:fld>
            <a:endParaRPr lang="en-US"/>
          </a:p>
        </p:txBody>
      </p:sp>
      <p:sp>
        <p:nvSpPr>
          <p:cNvPr id="772098" name="Rectangle 2"/>
          <p:cNvSpPr>
            <a:spLocks noChangeArrowheads="1"/>
          </p:cNvSpPr>
          <p:nvPr/>
        </p:nvSpPr>
        <p:spPr bwMode="auto">
          <a:xfrm>
            <a:off x="1905000" y="1428750"/>
            <a:ext cx="9144000" cy="0"/>
          </a:xfrm>
          <a:prstGeom prst="rect">
            <a:avLst/>
          </a:prstGeom>
          <a:noFill/>
          <a:ln w="9525">
            <a:noFill/>
            <a:miter lim="800000"/>
            <a:headEnd/>
            <a:tailEnd/>
          </a:ln>
          <a:effectLst/>
        </p:spPr>
        <p:txBody>
          <a:bodyPr>
            <a:spAutoFit/>
          </a:bodyPr>
          <a:lstStyle/>
          <a:p>
            <a:endParaRPr lang="en-US"/>
          </a:p>
        </p:txBody>
      </p:sp>
      <p:pic>
        <p:nvPicPr>
          <p:cNvPr id="772099" name="Picture 3" descr="Correlation"/>
          <p:cNvPicPr>
            <a:picLocks noChangeAspect="1" noChangeArrowheads="1"/>
          </p:cNvPicPr>
          <p:nvPr/>
        </p:nvPicPr>
        <p:blipFill>
          <a:blip r:embed="rId2" cstate="print"/>
          <a:srcRect/>
          <a:stretch>
            <a:fillRect/>
          </a:stretch>
        </p:blipFill>
        <p:spPr bwMode="auto">
          <a:xfrm>
            <a:off x="1219200" y="1295400"/>
            <a:ext cx="6705600" cy="5029200"/>
          </a:xfrm>
          <a:prstGeom prst="rect">
            <a:avLst/>
          </a:prstGeom>
          <a:noFill/>
        </p:spPr>
      </p:pic>
      <p:sp>
        <p:nvSpPr>
          <p:cNvPr id="772100" name="Rectangle 4"/>
          <p:cNvSpPr>
            <a:spLocks noChangeArrowheads="1"/>
          </p:cNvSpPr>
          <p:nvPr/>
        </p:nvSpPr>
        <p:spPr bwMode="auto">
          <a:xfrm>
            <a:off x="914400" y="6248400"/>
            <a:ext cx="7772400" cy="457200"/>
          </a:xfrm>
          <a:prstGeom prst="rect">
            <a:avLst/>
          </a:prstGeom>
          <a:noFill/>
          <a:ln w="9525">
            <a:noFill/>
            <a:miter lim="800000"/>
            <a:headEnd/>
            <a:tailEnd/>
          </a:ln>
          <a:effectLst/>
        </p:spPr>
        <p:txBody>
          <a:bodyPr>
            <a:spAutoFit/>
          </a:bodyPr>
          <a:lstStyle/>
          <a:p>
            <a:pPr eaLnBrk="0" hangingPunct="0"/>
            <a:r>
              <a:rPr lang="en-US" sz="2400">
                <a:latin typeface="Times New Roman" pitchFamily="18" charset="0"/>
                <a:cs typeface="Times New Roman" pitchFamily="18" charset="0"/>
              </a:rPr>
              <a:t>Correlation of sediment concentrations for each of 8 scenarios</a:t>
            </a:r>
            <a:r>
              <a:rPr lang="en-US" sz="2400">
                <a:latin typeface="Times New Roman" pitchFamily="18" charset="0"/>
              </a:rPr>
              <a:t> </a:t>
            </a:r>
          </a:p>
        </p:txBody>
      </p:sp>
      <p:sp>
        <p:nvSpPr>
          <p:cNvPr id="772101" name="Rectangle 5"/>
          <p:cNvSpPr>
            <a:spLocks noGrp="1" noChangeArrowheads="1"/>
          </p:cNvSpPr>
          <p:nvPr>
            <p:ph type="title"/>
          </p:nvPr>
        </p:nvSpPr>
        <p:spPr>
          <a:xfrm>
            <a:off x="228600" y="304800"/>
            <a:ext cx="8686800" cy="1143000"/>
          </a:xfrm>
        </p:spPr>
        <p:txBody>
          <a:bodyPr/>
          <a:lstStyle/>
          <a:p>
            <a:pPr algn="l"/>
            <a:r>
              <a:rPr lang="en-US" sz="2800"/>
              <a:t>Different scenarios make little difference on the correlation of simulated and observed concentrations  </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382DA012-A4BB-4F37-AB5E-0B3709AB932D}" type="slidenum">
              <a:rPr lang="en-US"/>
              <a:pPr/>
              <a:t>111</a:t>
            </a:fld>
            <a:endParaRPr lang="en-US"/>
          </a:p>
        </p:txBody>
      </p:sp>
      <p:sp>
        <p:nvSpPr>
          <p:cNvPr id="773122" name="Rectangle 2"/>
          <p:cNvSpPr>
            <a:spLocks noChangeArrowheads="1"/>
          </p:cNvSpPr>
          <p:nvPr/>
        </p:nvSpPr>
        <p:spPr bwMode="auto">
          <a:xfrm>
            <a:off x="1905000" y="1514475"/>
            <a:ext cx="9144000" cy="0"/>
          </a:xfrm>
          <a:prstGeom prst="rect">
            <a:avLst/>
          </a:prstGeom>
          <a:noFill/>
          <a:ln w="9525">
            <a:noFill/>
            <a:miter lim="800000"/>
            <a:headEnd/>
            <a:tailEnd/>
          </a:ln>
          <a:effectLst/>
        </p:spPr>
        <p:txBody>
          <a:bodyPr>
            <a:spAutoFit/>
          </a:bodyPr>
          <a:lstStyle/>
          <a:p>
            <a:endParaRPr lang="en-US"/>
          </a:p>
        </p:txBody>
      </p:sp>
      <p:pic>
        <p:nvPicPr>
          <p:cNvPr id="773123" name="Picture 3" descr="Dets"/>
          <p:cNvPicPr>
            <a:picLocks noChangeAspect="1" noChangeArrowheads="1"/>
          </p:cNvPicPr>
          <p:nvPr/>
        </p:nvPicPr>
        <p:blipFill>
          <a:blip r:embed="rId2" cstate="print"/>
          <a:srcRect/>
          <a:stretch>
            <a:fillRect/>
          </a:stretch>
        </p:blipFill>
        <p:spPr bwMode="auto">
          <a:xfrm>
            <a:off x="1219200" y="1371600"/>
            <a:ext cx="6934200" cy="4978400"/>
          </a:xfrm>
          <a:prstGeom prst="rect">
            <a:avLst/>
          </a:prstGeom>
          <a:noFill/>
        </p:spPr>
      </p:pic>
      <p:sp>
        <p:nvSpPr>
          <p:cNvPr id="773124" name="Rectangle 4"/>
          <p:cNvSpPr>
            <a:spLocks noChangeArrowheads="1"/>
          </p:cNvSpPr>
          <p:nvPr/>
        </p:nvSpPr>
        <p:spPr bwMode="auto">
          <a:xfrm>
            <a:off x="1752600" y="6400800"/>
            <a:ext cx="6400800" cy="457200"/>
          </a:xfrm>
          <a:prstGeom prst="rect">
            <a:avLst/>
          </a:prstGeom>
          <a:noFill/>
          <a:ln w="9525">
            <a:noFill/>
            <a:miter lim="800000"/>
            <a:headEnd/>
            <a:tailEnd/>
          </a:ln>
          <a:effectLst/>
        </p:spPr>
        <p:txBody>
          <a:bodyPr>
            <a:spAutoFit/>
          </a:bodyPr>
          <a:lstStyle/>
          <a:p>
            <a:pPr eaLnBrk="0" hangingPunct="0"/>
            <a:r>
              <a:rPr lang="en-US" sz="2400">
                <a:latin typeface="Times New Roman" pitchFamily="18" charset="0"/>
                <a:cs typeface="Times New Roman" pitchFamily="18" charset="0"/>
              </a:rPr>
              <a:t>Average detached storage for each of 8 scenarios </a:t>
            </a:r>
            <a:endParaRPr lang="en-US" sz="2400">
              <a:latin typeface="Times New Roman" pitchFamily="18" charset="0"/>
            </a:endParaRPr>
          </a:p>
        </p:txBody>
      </p:sp>
      <p:sp>
        <p:nvSpPr>
          <p:cNvPr id="773125" name="Rectangle 5"/>
          <p:cNvSpPr>
            <a:spLocks noGrp="1" noChangeArrowheads="1"/>
          </p:cNvSpPr>
          <p:nvPr>
            <p:ph type="title"/>
          </p:nvPr>
        </p:nvSpPr>
        <p:spPr>
          <a:xfrm>
            <a:off x="457200" y="274638"/>
            <a:ext cx="8458200" cy="1143000"/>
          </a:xfrm>
        </p:spPr>
        <p:txBody>
          <a:bodyPr/>
          <a:lstStyle/>
          <a:p>
            <a:pPr algn="l"/>
            <a:r>
              <a:rPr lang="en-US" sz="2800"/>
              <a:t>Average detached storage</a:t>
            </a:r>
            <a:r>
              <a:rPr lang="en-US"/>
              <a:t> </a:t>
            </a:r>
            <a:r>
              <a:rPr lang="en-US" sz="2800"/>
              <a:t>decrease with</a:t>
            </a:r>
            <a:r>
              <a:rPr lang="en-US"/>
              <a:t> </a:t>
            </a:r>
            <a:r>
              <a:rPr lang="en-US" sz="2800"/>
              <a:t>Decrease of NVSI ratio and Increase of KSER/KRER ratio</a:t>
            </a:r>
          </a:p>
        </p:txBody>
      </p:sp>
      <p:grpSp>
        <p:nvGrpSpPr>
          <p:cNvPr id="773126" name="Group 6"/>
          <p:cNvGrpSpPr>
            <a:grpSpLocks/>
          </p:cNvGrpSpPr>
          <p:nvPr/>
        </p:nvGrpSpPr>
        <p:grpSpPr bwMode="auto">
          <a:xfrm rot="-1058128">
            <a:off x="6553200" y="5334000"/>
            <a:ext cx="2133600" cy="609600"/>
            <a:chOff x="4128" y="3504"/>
            <a:chExt cx="1344" cy="384"/>
          </a:xfrm>
        </p:grpSpPr>
        <p:sp>
          <p:nvSpPr>
            <p:cNvPr id="773127" name="AutoShape 7"/>
            <p:cNvSpPr>
              <a:spLocks noChangeArrowheads="1"/>
            </p:cNvSpPr>
            <p:nvPr/>
          </p:nvSpPr>
          <p:spPr bwMode="auto">
            <a:xfrm>
              <a:off x="4176" y="3504"/>
              <a:ext cx="1296" cy="144"/>
            </a:xfrm>
            <a:prstGeom prst="rightArrow">
              <a:avLst>
                <a:gd name="adj1" fmla="val 50000"/>
                <a:gd name="adj2" fmla="val 182625"/>
              </a:avLst>
            </a:prstGeom>
            <a:solidFill>
              <a:schemeClr val="folHlink"/>
            </a:solidFill>
            <a:ln w="9525">
              <a:solidFill>
                <a:schemeClr val="tx1"/>
              </a:solidFill>
              <a:miter lim="800000"/>
              <a:headEnd/>
              <a:tailEnd/>
            </a:ln>
            <a:effectLst/>
          </p:spPr>
          <p:txBody>
            <a:bodyPr wrap="none" anchor="ctr"/>
            <a:lstStyle/>
            <a:p>
              <a:endParaRPr lang="en-US"/>
            </a:p>
          </p:txBody>
        </p:sp>
        <p:sp>
          <p:nvSpPr>
            <p:cNvPr id="773128" name="Text Box 8"/>
            <p:cNvSpPr txBox="1">
              <a:spLocks noChangeArrowheads="1"/>
            </p:cNvSpPr>
            <p:nvPr/>
          </p:nvSpPr>
          <p:spPr bwMode="auto">
            <a:xfrm>
              <a:off x="4128" y="3696"/>
              <a:ext cx="1332" cy="192"/>
            </a:xfrm>
            <a:prstGeom prst="rect">
              <a:avLst/>
            </a:prstGeom>
            <a:solidFill>
              <a:schemeClr val="folHlink"/>
            </a:solidFill>
            <a:ln w="9525">
              <a:noFill/>
              <a:miter lim="800000"/>
              <a:headEnd/>
              <a:tailEnd/>
            </a:ln>
            <a:effectLst/>
          </p:spPr>
          <p:txBody>
            <a:bodyPr wrap="none">
              <a:spAutoFit/>
            </a:bodyPr>
            <a:lstStyle/>
            <a:p>
              <a:r>
                <a:rPr lang="en-US" sz="1400"/>
                <a:t>Greater effect of plowing</a:t>
              </a:r>
            </a:p>
          </p:txBody>
        </p:sp>
      </p:grpSp>
      <p:grpSp>
        <p:nvGrpSpPr>
          <p:cNvPr id="773129" name="Group 9"/>
          <p:cNvGrpSpPr>
            <a:grpSpLocks/>
          </p:cNvGrpSpPr>
          <p:nvPr/>
        </p:nvGrpSpPr>
        <p:grpSpPr bwMode="auto">
          <a:xfrm>
            <a:off x="1397000" y="5691188"/>
            <a:ext cx="2260600" cy="328612"/>
            <a:chOff x="703" y="3442"/>
            <a:chExt cx="1424" cy="207"/>
          </a:xfrm>
        </p:grpSpPr>
        <p:sp>
          <p:nvSpPr>
            <p:cNvPr id="773130" name="AutoShape 10"/>
            <p:cNvSpPr>
              <a:spLocks noChangeArrowheads="1"/>
            </p:cNvSpPr>
            <p:nvPr/>
          </p:nvSpPr>
          <p:spPr bwMode="auto">
            <a:xfrm rot="2072507" flipH="1" flipV="1">
              <a:off x="831" y="3442"/>
              <a:ext cx="1296" cy="144"/>
            </a:xfrm>
            <a:prstGeom prst="rightArrow">
              <a:avLst>
                <a:gd name="adj1" fmla="val 50000"/>
                <a:gd name="adj2" fmla="val 182625"/>
              </a:avLst>
            </a:prstGeom>
            <a:solidFill>
              <a:schemeClr val="folHlink"/>
            </a:solidFill>
            <a:ln w="9525">
              <a:solidFill>
                <a:schemeClr val="tx1"/>
              </a:solidFill>
              <a:miter lim="800000"/>
              <a:headEnd/>
              <a:tailEnd/>
            </a:ln>
            <a:effectLst/>
          </p:spPr>
          <p:txBody>
            <a:bodyPr wrap="none" anchor="ctr"/>
            <a:lstStyle/>
            <a:p>
              <a:endParaRPr lang="en-US"/>
            </a:p>
          </p:txBody>
        </p:sp>
        <p:sp>
          <p:nvSpPr>
            <p:cNvPr id="773131" name="Text Box 11"/>
            <p:cNvSpPr txBox="1">
              <a:spLocks noChangeArrowheads="1"/>
            </p:cNvSpPr>
            <p:nvPr/>
          </p:nvSpPr>
          <p:spPr bwMode="auto">
            <a:xfrm rot="2072507">
              <a:off x="703" y="3457"/>
              <a:ext cx="904" cy="192"/>
            </a:xfrm>
            <a:prstGeom prst="rect">
              <a:avLst/>
            </a:prstGeom>
            <a:solidFill>
              <a:schemeClr val="folHlink"/>
            </a:solidFill>
            <a:ln w="9525">
              <a:noFill/>
              <a:miter lim="800000"/>
              <a:headEnd/>
              <a:tailEnd/>
            </a:ln>
            <a:effectLst/>
          </p:spPr>
          <p:txBody>
            <a:bodyPr wrap="none">
              <a:spAutoFit/>
            </a:bodyPr>
            <a:lstStyle/>
            <a:p>
              <a:r>
                <a:rPr lang="en-US" sz="1400"/>
                <a:t>More hysteresis</a:t>
              </a:r>
            </a:p>
          </p:txBody>
        </p:sp>
      </p:grpSp>
      <p:sp>
        <p:nvSpPr>
          <p:cNvPr id="773132" name="AutoShape 12"/>
          <p:cNvSpPr>
            <a:spLocks noChangeArrowheads="1"/>
          </p:cNvSpPr>
          <p:nvPr/>
        </p:nvSpPr>
        <p:spPr bwMode="auto">
          <a:xfrm>
            <a:off x="5791200" y="3505200"/>
            <a:ext cx="304800" cy="304800"/>
          </a:xfrm>
          <a:prstGeom prst="star5">
            <a:avLst/>
          </a:prstGeom>
          <a:solidFill>
            <a:srgbClr val="FFD937"/>
          </a:solidFill>
          <a:ln w="9525">
            <a:solidFill>
              <a:schemeClr val="tx1"/>
            </a:solid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lide Number Placeholder 5"/>
          <p:cNvSpPr>
            <a:spLocks noGrp="1"/>
          </p:cNvSpPr>
          <p:nvPr>
            <p:ph type="sldNum" sz="quarter" idx="12"/>
          </p:nvPr>
        </p:nvSpPr>
        <p:spPr/>
        <p:txBody>
          <a:bodyPr/>
          <a:lstStyle/>
          <a:p>
            <a:fld id="{D2A74D05-9B33-4E1D-821D-6F906EF6809E}" type="slidenum">
              <a:rPr lang="en-US"/>
              <a:pPr/>
              <a:t>112</a:t>
            </a:fld>
            <a:endParaRPr lang="en-US"/>
          </a:p>
        </p:txBody>
      </p:sp>
      <p:sp>
        <p:nvSpPr>
          <p:cNvPr id="774146" name="Rectangle 2"/>
          <p:cNvSpPr>
            <a:spLocks noGrp="1" noChangeArrowheads="1"/>
          </p:cNvSpPr>
          <p:nvPr>
            <p:ph type="title"/>
          </p:nvPr>
        </p:nvSpPr>
        <p:spPr>
          <a:xfrm>
            <a:off x="685800" y="152400"/>
            <a:ext cx="7772400" cy="1143000"/>
          </a:xfrm>
        </p:spPr>
        <p:txBody>
          <a:bodyPr/>
          <a:lstStyle/>
          <a:p>
            <a:r>
              <a:rPr lang="en-US" sz="4000"/>
              <a:t>Land-to-Water Delivery Factors</a:t>
            </a:r>
          </a:p>
        </p:txBody>
      </p:sp>
      <p:sp>
        <p:nvSpPr>
          <p:cNvPr id="774147" name="AutoShape 3"/>
          <p:cNvSpPr>
            <a:spLocks noChangeArrowheads="1"/>
          </p:cNvSpPr>
          <p:nvPr/>
        </p:nvSpPr>
        <p:spPr bwMode="auto">
          <a:xfrm>
            <a:off x="6858000" y="57912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sp>
        <p:nvSpPr>
          <p:cNvPr id="774148" name="Line 4"/>
          <p:cNvSpPr>
            <a:spLocks noChangeShapeType="1"/>
          </p:cNvSpPr>
          <p:nvPr/>
        </p:nvSpPr>
        <p:spPr bwMode="auto">
          <a:xfrm>
            <a:off x="2590800" y="2209800"/>
            <a:ext cx="2209800" cy="0"/>
          </a:xfrm>
          <a:prstGeom prst="line">
            <a:avLst/>
          </a:prstGeom>
          <a:noFill/>
          <a:ln w="9525">
            <a:solidFill>
              <a:schemeClr val="bg2"/>
            </a:solidFill>
            <a:round/>
            <a:headEnd/>
            <a:tailEnd type="triangle" w="med" len="med"/>
          </a:ln>
          <a:effectLst/>
        </p:spPr>
        <p:txBody>
          <a:bodyPr/>
          <a:lstStyle/>
          <a:p>
            <a:endParaRPr lang="en-US"/>
          </a:p>
        </p:txBody>
      </p:sp>
      <p:sp>
        <p:nvSpPr>
          <p:cNvPr id="774149" name="Line 5"/>
          <p:cNvSpPr>
            <a:spLocks noChangeShapeType="1"/>
          </p:cNvSpPr>
          <p:nvPr/>
        </p:nvSpPr>
        <p:spPr bwMode="auto">
          <a:xfrm flipH="1">
            <a:off x="2209800" y="2514600"/>
            <a:ext cx="3429000" cy="1219200"/>
          </a:xfrm>
          <a:prstGeom prst="line">
            <a:avLst/>
          </a:prstGeom>
          <a:noFill/>
          <a:ln w="9525">
            <a:solidFill>
              <a:schemeClr val="bg2"/>
            </a:solidFill>
            <a:round/>
            <a:headEnd/>
            <a:tailEnd type="triangle" w="med" len="med"/>
          </a:ln>
          <a:effectLst/>
        </p:spPr>
        <p:txBody>
          <a:bodyPr/>
          <a:lstStyle/>
          <a:p>
            <a:endParaRPr lang="en-US"/>
          </a:p>
        </p:txBody>
      </p:sp>
      <p:sp>
        <p:nvSpPr>
          <p:cNvPr id="774150" name="Rectangle 6"/>
          <p:cNvSpPr>
            <a:spLocks noChangeArrowheads="1"/>
          </p:cNvSpPr>
          <p:nvPr/>
        </p:nvSpPr>
        <p:spPr bwMode="auto">
          <a:xfrm>
            <a:off x="4953000" y="1676400"/>
            <a:ext cx="1981200" cy="762000"/>
          </a:xfrm>
          <a:prstGeom prst="rect">
            <a:avLst/>
          </a:prstGeom>
          <a:solidFill>
            <a:srgbClr val="D9EDEF"/>
          </a:solidFill>
          <a:ln w="9525">
            <a:noFill/>
            <a:miter lim="800000"/>
            <a:headEnd/>
            <a:tailEnd/>
          </a:ln>
          <a:effectLst/>
        </p:spPr>
        <p:txBody>
          <a:bodyPr wrap="none" anchor="ctr"/>
          <a:lstStyle/>
          <a:p>
            <a:pPr algn="ctr" eaLnBrk="0" hangingPunct="0"/>
            <a:r>
              <a:rPr lang="en-US" sz="2400">
                <a:solidFill>
                  <a:schemeClr val="bg2"/>
                </a:solidFill>
                <a:latin typeface="Times New Roman" pitchFamily="18" charset="0"/>
              </a:rPr>
              <a:t>BMP Factor</a:t>
            </a:r>
          </a:p>
        </p:txBody>
      </p:sp>
      <p:sp>
        <p:nvSpPr>
          <p:cNvPr id="774151" name="Rectangle 7"/>
          <p:cNvSpPr>
            <a:spLocks noChangeArrowheads="1"/>
          </p:cNvSpPr>
          <p:nvPr/>
        </p:nvSpPr>
        <p:spPr bwMode="auto">
          <a:xfrm>
            <a:off x="152400" y="3886200"/>
            <a:ext cx="2819400" cy="685800"/>
          </a:xfrm>
          <a:prstGeom prst="rect">
            <a:avLst/>
          </a:prstGeom>
          <a:solidFill>
            <a:srgbClr val="D9EDEF"/>
          </a:solidFill>
          <a:ln w="9525">
            <a:noFill/>
            <a:miter lim="800000"/>
            <a:headEnd/>
            <a:tailEnd/>
          </a:ln>
          <a:effectLst/>
        </p:spPr>
        <p:txBody>
          <a:bodyPr wrap="none" anchor="ctr"/>
          <a:lstStyle/>
          <a:p>
            <a:pPr algn="ctr" eaLnBrk="0" hangingPunct="0"/>
            <a:r>
              <a:rPr lang="en-US" sz="2400">
                <a:solidFill>
                  <a:schemeClr val="bg2"/>
                </a:solidFill>
                <a:latin typeface="Times New Roman" pitchFamily="18" charset="0"/>
              </a:rPr>
              <a:t>Land Acre Factor</a:t>
            </a:r>
          </a:p>
        </p:txBody>
      </p:sp>
      <p:sp>
        <p:nvSpPr>
          <p:cNvPr id="774152" name="Rectangle 8"/>
          <p:cNvSpPr>
            <a:spLocks noChangeArrowheads="1"/>
          </p:cNvSpPr>
          <p:nvPr/>
        </p:nvSpPr>
        <p:spPr bwMode="auto">
          <a:xfrm>
            <a:off x="4267200" y="4267200"/>
            <a:ext cx="2514600" cy="762000"/>
          </a:xfrm>
          <a:prstGeom prst="rect">
            <a:avLst/>
          </a:prstGeom>
          <a:solidFill>
            <a:schemeClr val="accent1"/>
          </a:solidFill>
          <a:ln w="76200">
            <a:solidFill>
              <a:schemeClr val="tx1"/>
            </a:solidFill>
            <a:miter lim="800000"/>
            <a:headEnd/>
            <a:tailEnd/>
          </a:ln>
          <a:effectLst/>
        </p:spPr>
        <p:txBody>
          <a:bodyPr wrap="none" anchor="ctr"/>
          <a:lstStyle/>
          <a:p>
            <a:pPr algn="ctr" eaLnBrk="0" hangingPunct="0"/>
            <a:r>
              <a:rPr lang="en-US" sz="2400">
                <a:latin typeface="Times New Roman" pitchFamily="18" charset="0"/>
              </a:rPr>
              <a:t>Delivery Factor</a:t>
            </a:r>
          </a:p>
        </p:txBody>
      </p:sp>
      <p:sp>
        <p:nvSpPr>
          <p:cNvPr id="774153" name="Line 9"/>
          <p:cNvSpPr>
            <a:spLocks noChangeShapeType="1"/>
          </p:cNvSpPr>
          <p:nvPr/>
        </p:nvSpPr>
        <p:spPr bwMode="auto">
          <a:xfrm>
            <a:off x="3200400" y="4267200"/>
            <a:ext cx="914400" cy="304800"/>
          </a:xfrm>
          <a:prstGeom prst="line">
            <a:avLst/>
          </a:prstGeom>
          <a:noFill/>
          <a:ln w="9525">
            <a:solidFill>
              <a:schemeClr val="bg2"/>
            </a:solidFill>
            <a:round/>
            <a:headEnd/>
            <a:tailEnd type="triangle" w="med" len="med"/>
          </a:ln>
          <a:effectLst/>
        </p:spPr>
        <p:txBody>
          <a:bodyPr/>
          <a:lstStyle/>
          <a:p>
            <a:endParaRPr lang="en-US"/>
          </a:p>
        </p:txBody>
      </p:sp>
      <p:sp>
        <p:nvSpPr>
          <p:cNvPr id="774154" name="Line 10"/>
          <p:cNvSpPr>
            <a:spLocks noChangeShapeType="1"/>
          </p:cNvSpPr>
          <p:nvPr/>
        </p:nvSpPr>
        <p:spPr bwMode="auto">
          <a:xfrm>
            <a:off x="6858000" y="4419600"/>
            <a:ext cx="914400" cy="304800"/>
          </a:xfrm>
          <a:prstGeom prst="line">
            <a:avLst/>
          </a:prstGeom>
          <a:noFill/>
          <a:ln w="9525">
            <a:solidFill>
              <a:schemeClr val="bg2"/>
            </a:solidFill>
            <a:round/>
            <a:headEnd/>
            <a:tailEnd type="triangle" w="med" len="med"/>
          </a:ln>
          <a:effectLst/>
        </p:spPr>
        <p:txBody>
          <a:bodyPr/>
          <a:lstStyle/>
          <a:p>
            <a:endParaRPr lang="en-US"/>
          </a:p>
        </p:txBody>
      </p:sp>
      <p:sp>
        <p:nvSpPr>
          <p:cNvPr id="774155" name="Text Box 11"/>
          <p:cNvSpPr txBox="1">
            <a:spLocks noChangeArrowheads="1"/>
          </p:cNvSpPr>
          <p:nvPr/>
        </p:nvSpPr>
        <p:spPr bwMode="auto">
          <a:xfrm>
            <a:off x="2955925" y="1336675"/>
            <a:ext cx="1841500" cy="457200"/>
          </a:xfrm>
          <a:prstGeom prst="rect">
            <a:avLst/>
          </a:prstGeom>
          <a:noFill/>
          <a:ln w="9525">
            <a:noFill/>
            <a:miter lim="800000"/>
            <a:headEnd/>
            <a:tailEnd/>
          </a:ln>
          <a:effectLst/>
        </p:spPr>
        <p:txBody>
          <a:bodyPr wrap="none">
            <a:spAutoFit/>
          </a:bodyPr>
          <a:lstStyle/>
          <a:p>
            <a:pPr eaLnBrk="0" hangingPunct="0"/>
            <a:r>
              <a:rPr lang="en-US" sz="2400">
                <a:solidFill>
                  <a:schemeClr val="bg2"/>
                </a:solidFill>
                <a:latin typeface="Times New Roman" pitchFamily="18" charset="0"/>
              </a:rPr>
              <a:t>Edge of Field</a:t>
            </a:r>
          </a:p>
        </p:txBody>
      </p:sp>
      <p:sp>
        <p:nvSpPr>
          <p:cNvPr id="774156" name="Text Box 12"/>
          <p:cNvSpPr txBox="1">
            <a:spLocks noChangeArrowheads="1"/>
          </p:cNvSpPr>
          <p:nvPr/>
        </p:nvSpPr>
        <p:spPr bwMode="auto">
          <a:xfrm>
            <a:off x="6477000" y="3733800"/>
            <a:ext cx="2078038" cy="457200"/>
          </a:xfrm>
          <a:prstGeom prst="rect">
            <a:avLst/>
          </a:prstGeom>
          <a:noFill/>
          <a:ln w="9525">
            <a:noFill/>
            <a:miter lim="800000"/>
            <a:headEnd/>
            <a:tailEnd/>
          </a:ln>
          <a:effectLst/>
        </p:spPr>
        <p:txBody>
          <a:bodyPr wrap="none">
            <a:spAutoFit/>
          </a:bodyPr>
          <a:lstStyle/>
          <a:p>
            <a:pPr eaLnBrk="0" hangingPunct="0"/>
            <a:r>
              <a:rPr lang="en-US" sz="2400">
                <a:solidFill>
                  <a:schemeClr val="bg2"/>
                </a:solidFill>
                <a:latin typeface="Times New Roman" pitchFamily="18" charset="0"/>
              </a:rPr>
              <a:t>Edge of Stream</a:t>
            </a:r>
          </a:p>
        </p:txBody>
      </p:sp>
      <p:grpSp>
        <p:nvGrpSpPr>
          <p:cNvPr id="774157" name="Group 13"/>
          <p:cNvGrpSpPr>
            <a:grpSpLocks/>
          </p:cNvGrpSpPr>
          <p:nvPr/>
        </p:nvGrpSpPr>
        <p:grpSpPr bwMode="auto">
          <a:xfrm>
            <a:off x="3794125" y="5522913"/>
            <a:ext cx="2911475" cy="725487"/>
            <a:chOff x="2390" y="3479"/>
            <a:chExt cx="1834" cy="457"/>
          </a:xfrm>
        </p:grpSpPr>
        <p:sp>
          <p:nvSpPr>
            <p:cNvPr id="774158" name="Line 14"/>
            <p:cNvSpPr>
              <a:spLocks noChangeShapeType="1"/>
            </p:cNvSpPr>
            <p:nvPr/>
          </p:nvSpPr>
          <p:spPr bwMode="auto">
            <a:xfrm>
              <a:off x="3264" y="3696"/>
              <a:ext cx="960" cy="240"/>
            </a:xfrm>
            <a:prstGeom prst="line">
              <a:avLst/>
            </a:prstGeom>
            <a:noFill/>
            <a:ln w="9525">
              <a:noFill/>
              <a:round/>
              <a:headEnd/>
              <a:tailEnd type="triangle" w="med" len="med"/>
            </a:ln>
            <a:effectLst/>
          </p:spPr>
          <p:txBody>
            <a:bodyPr/>
            <a:lstStyle/>
            <a:p>
              <a:endParaRPr lang="en-US"/>
            </a:p>
          </p:txBody>
        </p:sp>
        <p:sp>
          <p:nvSpPr>
            <p:cNvPr id="774159" name="Text Box 15"/>
            <p:cNvSpPr txBox="1">
              <a:spLocks noChangeArrowheads="1"/>
            </p:cNvSpPr>
            <p:nvPr/>
          </p:nvSpPr>
          <p:spPr bwMode="auto">
            <a:xfrm>
              <a:off x="2390" y="3479"/>
              <a:ext cx="1748" cy="231"/>
            </a:xfrm>
            <a:prstGeom prst="rect">
              <a:avLst/>
            </a:prstGeom>
            <a:noFill/>
            <a:ln w="9525">
              <a:noFill/>
              <a:miter lim="800000"/>
              <a:headEnd/>
              <a:tailEnd/>
            </a:ln>
            <a:effectLst/>
          </p:spPr>
          <p:txBody>
            <a:bodyPr wrap="none">
              <a:spAutoFit/>
            </a:bodyPr>
            <a:lstStyle/>
            <a:p>
              <a:r>
                <a:rPr lang="en-US">
                  <a:solidFill>
                    <a:schemeClr val="bg2"/>
                  </a:solidFill>
                </a:rPr>
                <a:t>In Stream Concentrations</a:t>
              </a:r>
            </a:p>
          </p:txBody>
        </p:sp>
      </p:grpSp>
      <p:grpSp>
        <p:nvGrpSpPr>
          <p:cNvPr id="774160" name="Group 16"/>
          <p:cNvGrpSpPr>
            <a:grpSpLocks/>
          </p:cNvGrpSpPr>
          <p:nvPr/>
        </p:nvGrpSpPr>
        <p:grpSpPr bwMode="auto">
          <a:xfrm>
            <a:off x="304800" y="1066800"/>
            <a:ext cx="2362200" cy="1628775"/>
            <a:chOff x="192" y="672"/>
            <a:chExt cx="1488" cy="1026"/>
          </a:xfrm>
        </p:grpSpPr>
        <p:sp>
          <p:nvSpPr>
            <p:cNvPr id="774161" name="Rectangle 17"/>
            <p:cNvSpPr>
              <a:spLocks noChangeArrowheads="1"/>
            </p:cNvSpPr>
            <p:nvPr/>
          </p:nvSpPr>
          <p:spPr bwMode="auto">
            <a:xfrm rot="203582">
              <a:off x="192" y="1235"/>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774162" name="Group 18"/>
            <p:cNvGrpSpPr>
              <a:grpSpLocks/>
            </p:cNvGrpSpPr>
            <p:nvPr/>
          </p:nvGrpSpPr>
          <p:grpSpPr bwMode="auto">
            <a:xfrm>
              <a:off x="602" y="672"/>
              <a:ext cx="1078" cy="308"/>
              <a:chOff x="4080" y="3456"/>
              <a:chExt cx="1078" cy="308"/>
            </a:xfrm>
          </p:grpSpPr>
          <p:grpSp>
            <p:nvGrpSpPr>
              <p:cNvPr id="774163" name="Group 19"/>
              <p:cNvGrpSpPr>
                <a:grpSpLocks/>
              </p:cNvGrpSpPr>
              <p:nvPr/>
            </p:nvGrpSpPr>
            <p:grpSpPr bwMode="auto">
              <a:xfrm>
                <a:off x="4080" y="3456"/>
                <a:ext cx="128" cy="236"/>
                <a:chOff x="4080" y="3456"/>
                <a:chExt cx="128" cy="236"/>
              </a:xfrm>
            </p:grpSpPr>
            <p:sp>
              <p:nvSpPr>
                <p:cNvPr id="774164" name="Rectangle 20"/>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165" name="Oval 21"/>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66" name="Oval 22"/>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67" name="Oval 23"/>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68" name="Oval 24"/>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69" name="Oval 25"/>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170" name="Group 26"/>
              <p:cNvGrpSpPr>
                <a:grpSpLocks/>
              </p:cNvGrpSpPr>
              <p:nvPr/>
            </p:nvGrpSpPr>
            <p:grpSpPr bwMode="auto">
              <a:xfrm>
                <a:off x="4208" y="3459"/>
                <a:ext cx="129" cy="236"/>
                <a:chOff x="4208" y="3459"/>
                <a:chExt cx="129" cy="236"/>
              </a:xfrm>
            </p:grpSpPr>
            <p:sp>
              <p:nvSpPr>
                <p:cNvPr id="774171" name="Rectangle 27"/>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172" name="Oval 28"/>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73" name="Oval 29"/>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74" name="Oval 30"/>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75" name="Oval 31"/>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76" name="Oval 32"/>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177" name="Group 33"/>
              <p:cNvGrpSpPr>
                <a:grpSpLocks/>
              </p:cNvGrpSpPr>
              <p:nvPr/>
            </p:nvGrpSpPr>
            <p:grpSpPr bwMode="auto">
              <a:xfrm>
                <a:off x="4337" y="3456"/>
                <a:ext cx="128" cy="236"/>
                <a:chOff x="4337" y="3456"/>
                <a:chExt cx="128" cy="236"/>
              </a:xfrm>
            </p:grpSpPr>
            <p:sp>
              <p:nvSpPr>
                <p:cNvPr id="774178" name="Rectangle 34"/>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179" name="Oval 35"/>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80" name="Oval 36"/>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81" name="Oval 37"/>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82" name="Oval 38"/>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83" name="Oval 39"/>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184" name="Group 40"/>
              <p:cNvGrpSpPr>
                <a:grpSpLocks/>
              </p:cNvGrpSpPr>
              <p:nvPr/>
            </p:nvGrpSpPr>
            <p:grpSpPr bwMode="auto">
              <a:xfrm>
                <a:off x="4465" y="3480"/>
                <a:ext cx="128" cy="236"/>
                <a:chOff x="4465" y="3480"/>
                <a:chExt cx="128" cy="236"/>
              </a:xfrm>
            </p:grpSpPr>
            <p:sp>
              <p:nvSpPr>
                <p:cNvPr id="774185" name="Rectangle 41"/>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186" name="Oval 42"/>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87" name="Oval 43"/>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88" name="Oval 44"/>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89" name="Oval 45"/>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90" name="Oval 46"/>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191" name="Group 47"/>
              <p:cNvGrpSpPr>
                <a:grpSpLocks/>
              </p:cNvGrpSpPr>
              <p:nvPr/>
            </p:nvGrpSpPr>
            <p:grpSpPr bwMode="auto">
              <a:xfrm>
                <a:off x="4593" y="3480"/>
                <a:ext cx="129" cy="236"/>
                <a:chOff x="4593" y="3480"/>
                <a:chExt cx="129" cy="236"/>
              </a:xfrm>
            </p:grpSpPr>
            <p:sp>
              <p:nvSpPr>
                <p:cNvPr id="774192" name="Rectangle 48"/>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193" name="Oval 49"/>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94" name="Oval 50"/>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95" name="Oval 51"/>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96" name="Oval 52"/>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197" name="Oval 53"/>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198" name="Group 54"/>
              <p:cNvGrpSpPr>
                <a:grpSpLocks/>
              </p:cNvGrpSpPr>
              <p:nvPr/>
            </p:nvGrpSpPr>
            <p:grpSpPr bwMode="auto">
              <a:xfrm>
                <a:off x="4747" y="3504"/>
                <a:ext cx="129" cy="236"/>
                <a:chOff x="4747" y="3504"/>
                <a:chExt cx="129" cy="236"/>
              </a:xfrm>
            </p:grpSpPr>
            <p:sp>
              <p:nvSpPr>
                <p:cNvPr id="774199" name="Rectangle 55"/>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00" name="Oval 56"/>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01" name="Oval 57"/>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02" name="Oval 58"/>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03" name="Oval 59"/>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04" name="Oval 60"/>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05" name="Group 61"/>
              <p:cNvGrpSpPr>
                <a:grpSpLocks/>
              </p:cNvGrpSpPr>
              <p:nvPr/>
            </p:nvGrpSpPr>
            <p:grpSpPr bwMode="auto">
              <a:xfrm>
                <a:off x="4901" y="3504"/>
                <a:ext cx="129" cy="236"/>
                <a:chOff x="4901" y="3504"/>
                <a:chExt cx="129" cy="236"/>
              </a:xfrm>
            </p:grpSpPr>
            <p:sp>
              <p:nvSpPr>
                <p:cNvPr id="774206" name="Rectangle 62"/>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07" name="Oval 63"/>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08" name="Oval 64"/>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09" name="Oval 65"/>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10" name="Oval 66"/>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11" name="Oval 67"/>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12" name="Group 68"/>
              <p:cNvGrpSpPr>
                <a:grpSpLocks/>
              </p:cNvGrpSpPr>
              <p:nvPr/>
            </p:nvGrpSpPr>
            <p:grpSpPr bwMode="auto">
              <a:xfrm>
                <a:off x="5030" y="3528"/>
                <a:ext cx="128" cy="236"/>
                <a:chOff x="5030" y="3528"/>
                <a:chExt cx="128" cy="236"/>
              </a:xfrm>
            </p:grpSpPr>
            <p:sp>
              <p:nvSpPr>
                <p:cNvPr id="774213" name="Rectangle 69"/>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14" name="Oval 70"/>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15" name="Oval 71"/>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16" name="Oval 72"/>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17" name="Oval 73"/>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18" name="Oval 74"/>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774219" name="Group 75"/>
            <p:cNvGrpSpPr>
              <a:grpSpLocks/>
            </p:cNvGrpSpPr>
            <p:nvPr/>
          </p:nvGrpSpPr>
          <p:grpSpPr bwMode="auto">
            <a:xfrm>
              <a:off x="528" y="768"/>
              <a:ext cx="1078" cy="308"/>
              <a:chOff x="4080" y="3456"/>
              <a:chExt cx="1078" cy="308"/>
            </a:xfrm>
          </p:grpSpPr>
          <p:grpSp>
            <p:nvGrpSpPr>
              <p:cNvPr id="774220" name="Group 76"/>
              <p:cNvGrpSpPr>
                <a:grpSpLocks/>
              </p:cNvGrpSpPr>
              <p:nvPr/>
            </p:nvGrpSpPr>
            <p:grpSpPr bwMode="auto">
              <a:xfrm>
                <a:off x="4080" y="3456"/>
                <a:ext cx="128" cy="236"/>
                <a:chOff x="4080" y="3456"/>
                <a:chExt cx="128" cy="236"/>
              </a:xfrm>
            </p:grpSpPr>
            <p:sp>
              <p:nvSpPr>
                <p:cNvPr id="774221" name="Rectangle 7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22" name="Oval 7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23" name="Oval 7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24" name="Oval 8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25" name="Oval 8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26" name="Oval 8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27" name="Group 83"/>
              <p:cNvGrpSpPr>
                <a:grpSpLocks/>
              </p:cNvGrpSpPr>
              <p:nvPr/>
            </p:nvGrpSpPr>
            <p:grpSpPr bwMode="auto">
              <a:xfrm>
                <a:off x="4208" y="3459"/>
                <a:ext cx="129" cy="236"/>
                <a:chOff x="4208" y="3459"/>
                <a:chExt cx="129" cy="236"/>
              </a:xfrm>
            </p:grpSpPr>
            <p:sp>
              <p:nvSpPr>
                <p:cNvPr id="774228" name="Rectangle 8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29" name="Oval 8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30" name="Oval 8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31" name="Oval 8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32" name="Oval 8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33" name="Oval 8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34" name="Group 90"/>
              <p:cNvGrpSpPr>
                <a:grpSpLocks/>
              </p:cNvGrpSpPr>
              <p:nvPr/>
            </p:nvGrpSpPr>
            <p:grpSpPr bwMode="auto">
              <a:xfrm>
                <a:off x="4337" y="3456"/>
                <a:ext cx="128" cy="236"/>
                <a:chOff x="4337" y="3456"/>
                <a:chExt cx="128" cy="236"/>
              </a:xfrm>
            </p:grpSpPr>
            <p:sp>
              <p:nvSpPr>
                <p:cNvPr id="774235" name="Rectangle 9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36" name="Oval 9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37" name="Oval 9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38" name="Oval 9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39" name="Oval 9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40" name="Oval 9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41" name="Group 97"/>
              <p:cNvGrpSpPr>
                <a:grpSpLocks/>
              </p:cNvGrpSpPr>
              <p:nvPr/>
            </p:nvGrpSpPr>
            <p:grpSpPr bwMode="auto">
              <a:xfrm>
                <a:off x="4465" y="3480"/>
                <a:ext cx="128" cy="236"/>
                <a:chOff x="4465" y="3480"/>
                <a:chExt cx="128" cy="236"/>
              </a:xfrm>
            </p:grpSpPr>
            <p:sp>
              <p:nvSpPr>
                <p:cNvPr id="774242" name="Rectangle 9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43" name="Oval 9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44" name="Oval 10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45" name="Oval 10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46" name="Oval 10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47" name="Oval 10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48" name="Group 104"/>
              <p:cNvGrpSpPr>
                <a:grpSpLocks/>
              </p:cNvGrpSpPr>
              <p:nvPr/>
            </p:nvGrpSpPr>
            <p:grpSpPr bwMode="auto">
              <a:xfrm>
                <a:off x="4593" y="3480"/>
                <a:ext cx="129" cy="236"/>
                <a:chOff x="4593" y="3480"/>
                <a:chExt cx="129" cy="236"/>
              </a:xfrm>
            </p:grpSpPr>
            <p:sp>
              <p:nvSpPr>
                <p:cNvPr id="774249" name="Rectangle 10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50" name="Oval 10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51" name="Oval 10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52" name="Oval 10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53" name="Oval 10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54" name="Oval 11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55" name="Group 111"/>
              <p:cNvGrpSpPr>
                <a:grpSpLocks/>
              </p:cNvGrpSpPr>
              <p:nvPr/>
            </p:nvGrpSpPr>
            <p:grpSpPr bwMode="auto">
              <a:xfrm>
                <a:off x="4747" y="3504"/>
                <a:ext cx="129" cy="236"/>
                <a:chOff x="4747" y="3504"/>
                <a:chExt cx="129" cy="236"/>
              </a:xfrm>
            </p:grpSpPr>
            <p:sp>
              <p:nvSpPr>
                <p:cNvPr id="774256" name="Rectangle 11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57" name="Oval 11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58" name="Oval 11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59" name="Oval 11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60" name="Oval 11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61" name="Oval 11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62" name="Group 118"/>
              <p:cNvGrpSpPr>
                <a:grpSpLocks/>
              </p:cNvGrpSpPr>
              <p:nvPr/>
            </p:nvGrpSpPr>
            <p:grpSpPr bwMode="auto">
              <a:xfrm>
                <a:off x="4901" y="3504"/>
                <a:ext cx="129" cy="236"/>
                <a:chOff x="4901" y="3504"/>
                <a:chExt cx="129" cy="236"/>
              </a:xfrm>
            </p:grpSpPr>
            <p:sp>
              <p:nvSpPr>
                <p:cNvPr id="774263" name="Rectangle 11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64" name="Oval 12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65" name="Oval 12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66" name="Oval 12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67" name="Oval 12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68" name="Oval 12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69" name="Group 125"/>
              <p:cNvGrpSpPr>
                <a:grpSpLocks/>
              </p:cNvGrpSpPr>
              <p:nvPr/>
            </p:nvGrpSpPr>
            <p:grpSpPr bwMode="auto">
              <a:xfrm>
                <a:off x="5030" y="3528"/>
                <a:ext cx="128" cy="236"/>
                <a:chOff x="5030" y="3528"/>
                <a:chExt cx="128" cy="236"/>
              </a:xfrm>
            </p:grpSpPr>
            <p:sp>
              <p:nvSpPr>
                <p:cNvPr id="774270" name="Rectangle 12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71" name="Oval 12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72" name="Oval 12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73" name="Oval 12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74" name="Oval 13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75" name="Oval 13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774276" name="Group 132"/>
            <p:cNvGrpSpPr>
              <a:grpSpLocks/>
            </p:cNvGrpSpPr>
            <p:nvPr/>
          </p:nvGrpSpPr>
          <p:grpSpPr bwMode="auto">
            <a:xfrm>
              <a:off x="432" y="816"/>
              <a:ext cx="1078" cy="308"/>
              <a:chOff x="4080" y="3456"/>
              <a:chExt cx="1078" cy="308"/>
            </a:xfrm>
          </p:grpSpPr>
          <p:grpSp>
            <p:nvGrpSpPr>
              <p:cNvPr id="774277" name="Group 133"/>
              <p:cNvGrpSpPr>
                <a:grpSpLocks/>
              </p:cNvGrpSpPr>
              <p:nvPr/>
            </p:nvGrpSpPr>
            <p:grpSpPr bwMode="auto">
              <a:xfrm>
                <a:off x="4080" y="3456"/>
                <a:ext cx="128" cy="236"/>
                <a:chOff x="4080" y="3456"/>
                <a:chExt cx="128" cy="236"/>
              </a:xfrm>
            </p:grpSpPr>
            <p:sp>
              <p:nvSpPr>
                <p:cNvPr id="774278" name="Rectangle 13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79" name="Oval 13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80" name="Oval 13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81" name="Oval 13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82" name="Oval 13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83" name="Oval 13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84" name="Group 140"/>
              <p:cNvGrpSpPr>
                <a:grpSpLocks/>
              </p:cNvGrpSpPr>
              <p:nvPr/>
            </p:nvGrpSpPr>
            <p:grpSpPr bwMode="auto">
              <a:xfrm>
                <a:off x="4208" y="3459"/>
                <a:ext cx="129" cy="236"/>
                <a:chOff x="4208" y="3459"/>
                <a:chExt cx="129" cy="236"/>
              </a:xfrm>
            </p:grpSpPr>
            <p:sp>
              <p:nvSpPr>
                <p:cNvPr id="774285" name="Rectangle 14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86" name="Oval 14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87" name="Oval 14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88" name="Oval 14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89" name="Oval 14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90" name="Oval 14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91" name="Group 147"/>
              <p:cNvGrpSpPr>
                <a:grpSpLocks/>
              </p:cNvGrpSpPr>
              <p:nvPr/>
            </p:nvGrpSpPr>
            <p:grpSpPr bwMode="auto">
              <a:xfrm>
                <a:off x="4337" y="3456"/>
                <a:ext cx="128" cy="236"/>
                <a:chOff x="4337" y="3456"/>
                <a:chExt cx="128" cy="236"/>
              </a:xfrm>
            </p:grpSpPr>
            <p:sp>
              <p:nvSpPr>
                <p:cNvPr id="774292" name="Rectangle 14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293" name="Oval 14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94" name="Oval 15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95" name="Oval 15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96" name="Oval 15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297" name="Oval 15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298" name="Group 154"/>
              <p:cNvGrpSpPr>
                <a:grpSpLocks/>
              </p:cNvGrpSpPr>
              <p:nvPr/>
            </p:nvGrpSpPr>
            <p:grpSpPr bwMode="auto">
              <a:xfrm>
                <a:off x="4465" y="3480"/>
                <a:ext cx="128" cy="236"/>
                <a:chOff x="4465" y="3480"/>
                <a:chExt cx="128" cy="236"/>
              </a:xfrm>
            </p:grpSpPr>
            <p:sp>
              <p:nvSpPr>
                <p:cNvPr id="774299" name="Rectangle 15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00" name="Oval 15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01" name="Oval 15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02" name="Oval 15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03" name="Oval 15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04" name="Oval 16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05" name="Group 161"/>
              <p:cNvGrpSpPr>
                <a:grpSpLocks/>
              </p:cNvGrpSpPr>
              <p:nvPr/>
            </p:nvGrpSpPr>
            <p:grpSpPr bwMode="auto">
              <a:xfrm>
                <a:off x="4593" y="3480"/>
                <a:ext cx="129" cy="236"/>
                <a:chOff x="4593" y="3480"/>
                <a:chExt cx="129" cy="236"/>
              </a:xfrm>
            </p:grpSpPr>
            <p:sp>
              <p:nvSpPr>
                <p:cNvPr id="774306" name="Rectangle 16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07" name="Oval 16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08" name="Oval 16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09" name="Oval 16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10" name="Oval 16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11" name="Oval 16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12" name="Group 168"/>
              <p:cNvGrpSpPr>
                <a:grpSpLocks/>
              </p:cNvGrpSpPr>
              <p:nvPr/>
            </p:nvGrpSpPr>
            <p:grpSpPr bwMode="auto">
              <a:xfrm>
                <a:off x="4747" y="3504"/>
                <a:ext cx="129" cy="236"/>
                <a:chOff x="4747" y="3504"/>
                <a:chExt cx="129" cy="236"/>
              </a:xfrm>
            </p:grpSpPr>
            <p:sp>
              <p:nvSpPr>
                <p:cNvPr id="774313" name="Rectangle 16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14" name="Oval 17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15" name="Oval 17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16" name="Oval 17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17" name="Oval 17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18" name="Oval 17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19" name="Group 175"/>
              <p:cNvGrpSpPr>
                <a:grpSpLocks/>
              </p:cNvGrpSpPr>
              <p:nvPr/>
            </p:nvGrpSpPr>
            <p:grpSpPr bwMode="auto">
              <a:xfrm>
                <a:off x="4901" y="3504"/>
                <a:ext cx="129" cy="236"/>
                <a:chOff x="4901" y="3504"/>
                <a:chExt cx="129" cy="236"/>
              </a:xfrm>
            </p:grpSpPr>
            <p:sp>
              <p:nvSpPr>
                <p:cNvPr id="774320" name="Rectangle 17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21" name="Oval 17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22" name="Oval 17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23" name="Oval 17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24" name="Oval 18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25" name="Oval 18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26" name="Group 182"/>
              <p:cNvGrpSpPr>
                <a:grpSpLocks/>
              </p:cNvGrpSpPr>
              <p:nvPr/>
            </p:nvGrpSpPr>
            <p:grpSpPr bwMode="auto">
              <a:xfrm>
                <a:off x="5030" y="3528"/>
                <a:ext cx="128" cy="236"/>
                <a:chOff x="5030" y="3528"/>
                <a:chExt cx="128" cy="236"/>
              </a:xfrm>
            </p:grpSpPr>
            <p:sp>
              <p:nvSpPr>
                <p:cNvPr id="774327" name="Rectangle 18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28" name="Oval 18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29" name="Oval 18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30" name="Oval 18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31" name="Oval 18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32" name="Oval 18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774333" name="Group 189"/>
            <p:cNvGrpSpPr>
              <a:grpSpLocks/>
            </p:cNvGrpSpPr>
            <p:nvPr/>
          </p:nvGrpSpPr>
          <p:grpSpPr bwMode="auto">
            <a:xfrm>
              <a:off x="336" y="912"/>
              <a:ext cx="1078" cy="308"/>
              <a:chOff x="4080" y="3456"/>
              <a:chExt cx="1078" cy="308"/>
            </a:xfrm>
          </p:grpSpPr>
          <p:grpSp>
            <p:nvGrpSpPr>
              <p:cNvPr id="774334" name="Group 190"/>
              <p:cNvGrpSpPr>
                <a:grpSpLocks/>
              </p:cNvGrpSpPr>
              <p:nvPr/>
            </p:nvGrpSpPr>
            <p:grpSpPr bwMode="auto">
              <a:xfrm>
                <a:off x="4080" y="3456"/>
                <a:ext cx="128" cy="236"/>
                <a:chOff x="4080" y="3456"/>
                <a:chExt cx="128" cy="236"/>
              </a:xfrm>
            </p:grpSpPr>
            <p:sp>
              <p:nvSpPr>
                <p:cNvPr id="774335" name="Rectangle 19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36" name="Oval 19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37" name="Oval 19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38" name="Oval 19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39" name="Oval 19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40" name="Oval 19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41" name="Group 197"/>
              <p:cNvGrpSpPr>
                <a:grpSpLocks/>
              </p:cNvGrpSpPr>
              <p:nvPr/>
            </p:nvGrpSpPr>
            <p:grpSpPr bwMode="auto">
              <a:xfrm>
                <a:off x="4208" y="3459"/>
                <a:ext cx="129" cy="236"/>
                <a:chOff x="4208" y="3459"/>
                <a:chExt cx="129" cy="236"/>
              </a:xfrm>
            </p:grpSpPr>
            <p:sp>
              <p:nvSpPr>
                <p:cNvPr id="774342" name="Rectangle 19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43" name="Oval 19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44" name="Oval 20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45" name="Oval 20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46" name="Oval 20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47" name="Oval 20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48" name="Group 204"/>
              <p:cNvGrpSpPr>
                <a:grpSpLocks/>
              </p:cNvGrpSpPr>
              <p:nvPr/>
            </p:nvGrpSpPr>
            <p:grpSpPr bwMode="auto">
              <a:xfrm>
                <a:off x="4337" y="3456"/>
                <a:ext cx="128" cy="236"/>
                <a:chOff x="4337" y="3456"/>
                <a:chExt cx="128" cy="236"/>
              </a:xfrm>
            </p:grpSpPr>
            <p:sp>
              <p:nvSpPr>
                <p:cNvPr id="774349" name="Rectangle 20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50" name="Oval 20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51" name="Oval 20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52" name="Oval 20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53" name="Oval 20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54" name="Oval 21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55" name="Group 211"/>
              <p:cNvGrpSpPr>
                <a:grpSpLocks/>
              </p:cNvGrpSpPr>
              <p:nvPr/>
            </p:nvGrpSpPr>
            <p:grpSpPr bwMode="auto">
              <a:xfrm>
                <a:off x="4465" y="3480"/>
                <a:ext cx="128" cy="236"/>
                <a:chOff x="4465" y="3480"/>
                <a:chExt cx="128" cy="236"/>
              </a:xfrm>
            </p:grpSpPr>
            <p:sp>
              <p:nvSpPr>
                <p:cNvPr id="774356" name="Rectangle 21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57" name="Oval 21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58" name="Oval 21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59" name="Oval 21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60" name="Oval 21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61" name="Oval 21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62" name="Group 218"/>
              <p:cNvGrpSpPr>
                <a:grpSpLocks/>
              </p:cNvGrpSpPr>
              <p:nvPr/>
            </p:nvGrpSpPr>
            <p:grpSpPr bwMode="auto">
              <a:xfrm>
                <a:off x="4593" y="3480"/>
                <a:ext cx="129" cy="236"/>
                <a:chOff x="4593" y="3480"/>
                <a:chExt cx="129" cy="236"/>
              </a:xfrm>
            </p:grpSpPr>
            <p:sp>
              <p:nvSpPr>
                <p:cNvPr id="774363" name="Rectangle 21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64" name="Oval 22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65" name="Oval 22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66" name="Oval 22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67" name="Oval 22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68" name="Oval 22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69" name="Group 225"/>
              <p:cNvGrpSpPr>
                <a:grpSpLocks/>
              </p:cNvGrpSpPr>
              <p:nvPr/>
            </p:nvGrpSpPr>
            <p:grpSpPr bwMode="auto">
              <a:xfrm>
                <a:off x="4747" y="3504"/>
                <a:ext cx="129" cy="236"/>
                <a:chOff x="4747" y="3504"/>
                <a:chExt cx="129" cy="236"/>
              </a:xfrm>
            </p:grpSpPr>
            <p:sp>
              <p:nvSpPr>
                <p:cNvPr id="774370" name="Rectangle 22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71" name="Oval 22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72" name="Oval 22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73" name="Oval 22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74" name="Oval 23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75" name="Oval 23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76" name="Group 232"/>
              <p:cNvGrpSpPr>
                <a:grpSpLocks/>
              </p:cNvGrpSpPr>
              <p:nvPr/>
            </p:nvGrpSpPr>
            <p:grpSpPr bwMode="auto">
              <a:xfrm>
                <a:off x="4901" y="3504"/>
                <a:ext cx="129" cy="236"/>
                <a:chOff x="4901" y="3504"/>
                <a:chExt cx="129" cy="236"/>
              </a:xfrm>
            </p:grpSpPr>
            <p:sp>
              <p:nvSpPr>
                <p:cNvPr id="774377" name="Rectangle 23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78" name="Oval 23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79" name="Oval 23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80" name="Oval 23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81" name="Oval 23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82" name="Oval 23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74383" name="Group 239"/>
              <p:cNvGrpSpPr>
                <a:grpSpLocks/>
              </p:cNvGrpSpPr>
              <p:nvPr/>
            </p:nvGrpSpPr>
            <p:grpSpPr bwMode="auto">
              <a:xfrm>
                <a:off x="5030" y="3528"/>
                <a:ext cx="128" cy="236"/>
                <a:chOff x="5030" y="3528"/>
                <a:chExt cx="128" cy="236"/>
              </a:xfrm>
            </p:grpSpPr>
            <p:sp>
              <p:nvSpPr>
                <p:cNvPr id="774384" name="Rectangle 24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74385" name="Oval 24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86" name="Oval 24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87" name="Oval 24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88" name="Oval 24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74389" name="Oval 24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
        <p:nvSpPr>
          <p:cNvPr id="774390" name="Text Box 246"/>
          <p:cNvSpPr txBox="1">
            <a:spLocks noChangeArrowheads="1"/>
          </p:cNvSpPr>
          <p:nvPr/>
        </p:nvSpPr>
        <p:spPr bwMode="auto">
          <a:xfrm>
            <a:off x="304800" y="4800600"/>
            <a:ext cx="3429000" cy="1474788"/>
          </a:xfrm>
          <a:prstGeom prst="rect">
            <a:avLst/>
          </a:prstGeom>
          <a:solidFill>
            <a:srgbClr val="FDE2B1"/>
          </a:solidFill>
          <a:ln w="9525">
            <a:noFill/>
            <a:miter lim="800000"/>
            <a:headEnd/>
            <a:tailEnd/>
          </a:ln>
          <a:effectLst/>
        </p:spPr>
        <p:txBody>
          <a:bodyPr>
            <a:spAutoFit/>
          </a:bodyPr>
          <a:lstStyle/>
          <a:p>
            <a:pPr>
              <a:spcBef>
                <a:spcPct val="50000"/>
              </a:spcBef>
            </a:pPr>
            <a:r>
              <a:rPr lang="en-US" sz="1400"/>
              <a:t>Land uses are not evenly distributed around a segment and some segments are larger than others.  </a:t>
            </a:r>
          </a:p>
          <a:p>
            <a:pPr>
              <a:spcBef>
                <a:spcPct val="50000"/>
              </a:spcBef>
            </a:pPr>
            <a:r>
              <a:rPr lang="en-US" sz="1400"/>
              <a:t>A method to assign a differential delivery factor for each land cover class and segment is shown on the following slide.</a:t>
            </a: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4FC4DA45-16BF-435B-972C-CE15069F50EE}" type="slidenum">
              <a:rPr lang="en-US"/>
              <a:pPr/>
              <a:t>113</a:t>
            </a:fld>
            <a:endParaRPr lang="en-US"/>
          </a:p>
        </p:txBody>
      </p:sp>
      <p:sp>
        <p:nvSpPr>
          <p:cNvPr id="776194" name="Rectangle 2"/>
          <p:cNvSpPr>
            <a:spLocks noGrp="1" noChangeArrowheads="1"/>
          </p:cNvSpPr>
          <p:nvPr>
            <p:ph type="title"/>
          </p:nvPr>
        </p:nvSpPr>
        <p:spPr>
          <a:xfrm>
            <a:off x="304800" y="76200"/>
            <a:ext cx="5181600" cy="1143000"/>
          </a:xfrm>
        </p:spPr>
        <p:txBody>
          <a:bodyPr/>
          <a:lstStyle/>
          <a:p>
            <a:pPr algn="l"/>
            <a:r>
              <a:rPr lang="en-US" sz="2800" b="1"/>
              <a:t>Sediment delivery factors by land use and segment</a:t>
            </a:r>
          </a:p>
        </p:txBody>
      </p:sp>
      <p:grpSp>
        <p:nvGrpSpPr>
          <p:cNvPr id="776195" name="Group 3"/>
          <p:cNvGrpSpPr>
            <a:grpSpLocks/>
          </p:cNvGrpSpPr>
          <p:nvPr/>
        </p:nvGrpSpPr>
        <p:grpSpPr bwMode="auto">
          <a:xfrm>
            <a:off x="5638800" y="304800"/>
            <a:ext cx="3352800" cy="3060700"/>
            <a:chOff x="1968" y="720"/>
            <a:chExt cx="2160" cy="3128"/>
          </a:xfrm>
        </p:grpSpPr>
        <p:sp>
          <p:nvSpPr>
            <p:cNvPr id="776196" name="Oval 4"/>
            <p:cNvSpPr>
              <a:spLocks noChangeArrowheads="1"/>
            </p:cNvSpPr>
            <p:nvPr/>
          </p:nvSpPr>
          <p:spPr bwMode="auto">
            <a:xfrm>
              <a:off x="1968" y="720"/>
              <a:ext cx="2160" cy="312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76197" name="Freeform 5"/>
            <p:cNvSpPr>
              <a:spLocks/>
            </p:cNvSpPr>
            <p:nvPr/>
          </p:nvSpPr>
          <p:spPr bwMode="auto">
            <a:xfrm>
              <a:off x="2824" y="1296"/>
              <a:ext cx="464" cy="2552"/>
            </a:xfrm>
            <a:custGeom>
              <a:avLst/>
              <a:gdLst/>
              <a:ahLst/>
              <a:cxnLst>
                <a:cxn ang="0">
                  <a:pos x="200" y="2544"/>
                </a:cxn>
                <a:cxn ang="0">
                  <a:pos x="200" y="2496"/>
                </a:cxn>
                <a:cxn ang="0">
                  <a:pos x="8" y="2208"/>
                </a:cxn>
                <a:cxn ang="0">
                  <a:pos x="152" y="1056"/>
                </a:cxn>
                <a:cxn ang="0">
                  <a:pos x="440" y="288"/>
                </a:cxn>
                <a:cxn ang="0">
                  <a:pos x="8" y="0"/>
                </a:cxn>
              </a:cxnLst>
              <a:rect l="0" t="0" r="r" b="b"/>
              <a:pathLst>
                <a:path w="464" h="2552">
                  <a:moveTo>
                    <a:pt x="200" y="2544"/>
                  </a:moveTo>
                  <a:cubicBezTo>
                    <a:pt x="216" y="2548"/>
                    <a:pt x="232" y="2552"/>
                    <a:pt x="200" y="2496"/>
                  </a:cubicBezTo>
                  <a:cubicBezTo>
                    <a:pt x="168" y="2440"/>
                    <a:pt x="16" y="2448"/>
                    <a:pt x="8" y="2208"/>
                  </a:cubicBezTo>
                  <a:cubicBezTo>
                    <a:pt x="0" y="1968"/>
                    <a:pt x="80" y="1376"/>
                    <a:pt x="152" y="1056"/>
                  </a:cubicBezTo>
                  <a:cubicBezTo>
                    <a:pt x="224" y="736"/>
                    <a:pt x="464" y="464"/>
                    <a:pt x="440" y="288"/>
                  </a:cubicBezTo>
                  <a:cubicBezTo>
                    <a:pt x="416" y="112"/>
                    <a:pt x="212" y="56"/>
                    <a:pt x="8" y="0"/>
                  </a:cubicBezTo>
                </a:path>
              </a:pathLst>
            </a:custGeom>
            <a:noFill/>
            <a:ln w="57150" cmpd="sng">
              <a:solidFill>
                <a:schemeClr val="tx1"/>
              </a:solidFill>
              <a:round/>
              <a:headEnd/>
              <a:tailEnd/>
            </a:ln>
            <a:effectLst/>
          </p:spPr>
          <p:txBody>
            <a:bodyPr/>
            <a:lstStyle/>
            <a:p>
              <a:endParaRPr lang="en-US"/>
            </a:p>
          </p:txBody>
        </p:sp>
      </p:grpSp>
      <p:sp>
        <p:nvSpPr>
          <p:cNvPr id="776198" name="Rectangle 6"/>
          <p:cNvSpPr>
            <a:spLocks noChangeArrowheads="1"/>
          </p:cNvSpPr>
          <p:nvPr/>
        </p:nvSpPr>
        <p:spPr bwMode="auto">
          <a:xfrm>
            <a:off x="6172200" y="220980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199" name="Rectangle 7"/>
          <p:cNvSpPr>
            <a:spLocks noChangeArrowheads="1"/>
          </p:cNvSpPr>
          <p:nvPr/>
        </p:nvSpPr>
        <p:spPr bwMode="auto">
          <a:xfrm>
            <a:off x="7620000" y="152400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00" name="Rectangle 8"/>
          <p:cNvSpPr>
            <a:spLocks noChangeArrowheads="1"/>
          </p:cNvSpPr>
          <p:nvPr/>
        </p:nvSpPr>
        <p:spPr bwMode="auto">
          <a:xfrm>
            <a:off x="7239000" y="45720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01" name="Rectangle 9"/>
          <p:cNvSpPr>
            <a:spLocks noChangeArrowheads="1"/>
          </p:cNvSpPr>
          <p:nvPr/>
        </p:nvSpPr>
        <p:spPr bwMode="auto">
          <a:xfrm>
            <a:off x="6400800" y="99060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02" name="Rectangle 10"/>
          <p:cNvSpPr>
            <a:spLocks noChangeArrowheads="1"/>
          </p:cNvSpPr>
          <p:nvPr/>
        </p:nvSpPr>
        <p:spPr bwMode="auto">
          <a:xfrm>
            <a:off x="7391400" y="190500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03" name="Rectangle 11"/>
          <p:cNvSpPr>
            <a:spLocks noChangeArrowheads="1"/>
          </p:cNvSpPr>
          <p:nvPr/>
        </p:nvSpPr>
        <p:spPr bwMode="auto">
          <a:xfrm>
            <a:off x="7696200" y="266700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04" name="Line 12"/>
          <p:cNvSpPr>
            <a:spLocks noChangeShapeType="1"/>
          </p:cNvSpPr>
          <p:nvPr/>
        </p:nvSpPr>
        <p:spPr bwMode="auto">
          <a:xfrm>
            <a:off x="6311900" y="2328863"/>
            <a:ext cx="698500" cy="185737"/>
          </a:xfrm>
          <a:prstGeom prst="line">
            <a:avLst/>
          </a:prstGeom>
          <a:noFill/>
          <a:ln w="9525">
            <a:solidFill>
              <a:schemeClr val="tx1"/>
            </a:solidFill>
            <a:round/>
            <a:headEnd/>
            <a:tailEnd/>
          </a:ln>
          <a:effectLst/>
        </p:spPr>
        <p:txBody>
          <a:bodyPr/>
          <a:lstStyle/>
          <a:p>
            <a:endParaRPr lang="en-US"/>
          </a:p>
        </p:txBody>
      </p:sp>
      <p:sp>
        <p:nvSpPr>
          <p:cNvPr id="776205" name="Line 13"/>
          <p:cNvSpPr>
            <a:spLocks noChangeShapeType="1"/>
          </p:cNvSpPr>
          <p:nvPr/>
        </p:nvSpPr>
        <p:spPr bwMode="auto">
          <a:xfrm flipH="1" flipV="1">
            <a:off x="7239000" y="1905000"/>
            <a:ext cx="273050" cy="96838"/>
          </a:xfrm>
          <a:prstGeom prst="line">
            <a:avLst/>
          </a:prstGeom>
          <a:noFill/>
          <a:ln w="9525">
            <a:solidFill>
              <a:schemeClr val="tx1"/>
            </a:solidFill>
            <a:round/>
            <a:headEnd/>
            <a:tailEnd/>
          </a:ln>
          <a:effectLst/>
        </p:spPr>
        <p:txBody>
          <a:bodyPr/>
          <a:lstStyle/>
          <a:p>
            <a:endParaRPr lang="en-US"/>
          </a:p>
        </p:txBody>
      </p:sp>
      <p:sp>
        <p:nvSpPr>
          <p:cNvPr id="776206" name="Line 14"/>
          <p:cNvSpPr>
            <a:spLocks noChangeShapeType="1"/>
          </p:cNvSpPr>
          <p:nvPr/>
        </p:nvSpPr>
        <p:spPr bwMode="auto">
          <a:xfrm flipH="1" flipV="1">
            <a:off x="7467600" y="1524000"/>
            <a:ext cx="239713" cy="120650"/>
          </a:xfrm>
          <a:prstGeom prst="line">
            <a:avLst/>
          </a:prstGeom>
          <a:noFill/>
          <a:ln w="9525">
            <a:solidFill>
              <a:schemeClr val="tx1"/>
            </a:solidFill>
            <a:round/>
            <a:headEnd/>
            <a:tailEnd/>
          </a:ln>
          <a:effectLst/>
        </p:spPr>
        <p:txBody>
          <a:bodyPr/>
          <a:lstStyle/>
          <a:p>
            <a:endParaRPr lang="en-US"/>
          </a:p>
        </p:txBody>
      </p:sp>
      <p:sp>
        <p:nvSpPr>
          <p:cNvPr id="776207" name="Line 15"/>
          <p:cNvSpPr>
            <a:spLocks noChangeShapeType="1"/>
          </p:cNvSpPr>
          <p:nvPr/>
        </p:nvSpPr>
        <p:spPr bwMode="auto">
          <a:xfrm flipH="1">
            <a:off x="7315200" y="2787650"/>
            <a:ext cx="500063" cy="488950"/>
          </a:xfrm>
          <a:prstGeom prst="line">
            <a:avLst/>
          </a:prstGeom>
          <a:noFill/>
          <a:ln w="9525">
            <a:solidFill>
              <a:schemeClr val="tx1"/>
            </a:solidFill>
            <a:round/>
            <a:headEnd/>
            <a:tailEnd/>
          </a:ln>
          <a:effectLst/>
        </p:spPr>
        <p:txBody>
          <a:bodyPr/>
          <a:lstStyle/>
          <a:p>
            <a:endParaRPr lang="en-US"/>
          </a:p>
        </p:txBody>
      </p:sp>
      <p:sp>
        <p:nvSpPr>
          <p:cNvPr id="776208" name="Line 16"/>
          <p:cNvSpPr>
            <a:spLocks noChangeShapeType="1"/>
          </p:cNvSpPr>
          <p:nvPr/>
        </p:nvSpPr>
        <p:spPr bwMode="auto">
          <a:xfrm flipV="1">
            <a:off x="6519863" y="903288"/>
            <a:ext cx="465137" cy="195262"/>
          </a:xfrm>
          <a:prstGeom prst="line">
            <a:avLst/>
          </a:prstGeom>
          <a:noFill/>
          <a:ln w="9525">
            <a:solidFill>
              <a:schemeClr val="tx1"/>
            </a:solidFill>
            <a:round/>
            <a:headEnd/>
            <a:tailEnd/>
          </a:ln>
          <a:effectLst/>
        </p:spPr>
        <p:txBody>
          <a:bodyPr/>
          <a:lstStyle/>
          <a:p>
            <a:endParaRPr lang="en-US"/>
          </a:p>
        </p:txBody>
      </p:sp>
      <p:sp>
        <p:nvSpPr>
          <p:cNvPr id="776209" name="Line 17"/>
          <p:cNvSpPr>
            <a:spLocks noChangeShapeType="1"/>
          </p:cNvSpPr>
          <p:nvPr/>
        </p:nvSpPr>
        <p:spPr bwMode="auto">
          <a:xfrm flipH="1">
            <a:off x="7259638" y="566738"/>
            <a:ext cx="88900" cy="347662"/>
          </a:xfrm>
          <a:prstGeom prst="line">
            <a:avLst/>
          </a:prstGeom>
          <a:noFill/>
          <a:ln w="9525">
            <a:solidFill>
              <a:schemeClr val="tx1"/>
            </a:solidFill>
            <a:round/>
            <a:headEnd/>
            <a:tailEnd/>
          </a:ln>
          <a:effectLst/>
        </p:spPr>
        <p:txBody>
          <a:bodyPr/>
          <a:lstStyle/>
          <a:p>
            <a:endParaRPr lang="en-US"/>
          </a:p>
        </p:txBody>
      </p:sp>
      <p:grpSp>
        <p:nvGrpSpPr>
          <p:cNvPr id="776210" name="Group 18"/>
          <p:cNvGrpSpPr>
            <a:grpSpLocks/>
          </p:cNvGrpSpPr>
          <p:nvPr/>
        </p:nvGrpSpPr>
        <p:grpSpPr bwMode="auto">
          <a:xfrm>
            <a:off x="5791200" y="3657600"/>
            <a:ext cx="3352800" cy="3060700"/>
            <a:chOff x="1968" y="720"/>
            <a:chExt cx="2160" cy="3128"/>
          </a:xfrm>
        </p:grpSpPr>
        <p:sp>
          <p:nvSpPr>
            <p:cNvPr id="776211" name="Oval 19"/>
            <p:cNvSpPr>
              <a:spLocks noChangeArrowheads="1"/>
            </p:cNvSpPr>
            <p:nvPr/>
          </p:nvSpPr>
          <p:spPr bwMode="auto">
            <a:xfrm>
              <a:off x="1968" y="720"/>
              <a:ext cx="2160" cy="312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776212" name="Freeform 20"/>
            <p:cNvSpPr>
              <a:spLocks/>
            </p:cNvSpPr>
            <p:nvPr/>
          </p:nvSpPr>
          <p:spPr bwMode="auto">
            <a:xfrm>
              <a:off x="2824" y="1296"/>
              <a:ext cx="464" cy="2552"/>
            </a:xfrm>
            <a:custGeom>
              <a:avLst/>
              <a:gdLst/>
              <a:ahLst/>
              <a:cxnLst>
                <a:cxn ang="0">
                  <a:pos x="200" y="2544"/>
                </a:cxn>
                <a:cxn ang="0">
                  <a:pos x="200" y="2496"/>
                </a:cxn>
                <a:cxn ang="0">
                  <a:pos x="8" y="2208"/>
                </a:cxn>
                <a:cxn ang="0">
                  <a:pos x="152" y="1056"/>
                </a:cxn>
                <a:cxn ang="0">
                  <a:pos x="440" y="288"/>
                </a:cxn>
                <a:cxn ang="0">
                  <a:pos x="8" y="0"/>
                </a:cxn>
              </a:cxnLst>
              <a:rect l="0" t="0" r="r" b="b"/>
              <a:pathLst>
                <a:path w="464" h="2552">
                  <a:moveTo>
                    <a:pt x="200" y="2544"/>
                  </a:moveTo>
                  <a:cubicBezTo>
                    <a:pt x="216" y="2548"/>
                    <a:pt x="232" y="2552"/>
                    <a:pt x="200" y="2496"/>
                  </a:cubicBezTo>
                  <a:cubicBezTo>
                    <a:pt x="168" y="2440"/>
                    <a:pt x="16" y="2448"/>
                    <a:pt x="8" y="2208"/>
                  </a:cubicBezTo>
                  <a:cubicBezTo>
                    <a:pt x="0" y="1968"/>
                    <a:pt x="80" y="1376"/>
                    <a:pt x="152" y="1056"/>
                  </a:cubicBezTo>
                  <a:cubicBezTo>
                    <a:pt x="224" y="736"/>
                    <a:pt x="464" y="464"/>
                    <a:pt x="440" y="288"/>
                  </a:cubicBezTo>
                  <a:cubicBezTo>
                    <a:pt x="416" y="112"/>
                    <a:pt x="212" y="56"/>
                    <a:pt x="8" y="0"/>
                  </a:cubicBezTo>
                </a:path>
              </a:pathLst>
            </a:custGeom>
            <a:noFill/>
            <a:ln w="57150" cmpd="sng">
              <a:solidFill>
                <a:schemeClr val="tx1"/>
              </a:solidFill>
              <a:round/>
              <a:headEnd/>
              <a:tailEnd/>
            </a:ln>
            <a:effectLst/>
          </p:spPr>
          <p:txBody>
            <a:bodyPr/>
            <a:lstStyle/>
            <a:p>
              <a:endParaRPr lang="en-US"/>
            </a:p>
          </p:txBody>
        </p:sp>
      </p:grpSp>
      <p:sp>
        <p:nvSpPr>
          <p:cNvPr id="776213" name="Rectangle 21"/>
          <p:cNvSpPr>
            <a:spLocks noChangeArrowheads="1"/>
          </p:cNvSpPr>
          <p:nvPr/>
        </p:nvSpPr>
        <p:spPr bwMode="auto">
          <a:xfrm>
            <a:off x="6324600" y="556260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14" name="Rectangle 22"/>
          <p:cNvSpPr>
            <a:spLocks noChangeArrowheads="1"/>
          </p:cNvSpPr>
          <p:nvPr/>
        </p:nvSpPr>
        <p:spPr bwMode="auto">
          <a:xfrm>
            <a:off x="6759575" y="5813425"/>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15" name="Rectangle 23"/>
          <p:cNvSpPr>
            <a:spLocks noChangeArrowheads="1"/>
          </p:cNvSpPr>
          <p:nvPr/>
        </p:nvSpPr>
        <p:spPr bwMode="auto">
          <a:xfrm>
            <a:off x="6784975" y="544195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16" name="Rectangle 24"/>
          <p:cNvSpPr>
            <a:spLocks noChangeArrowheads="1"/>
          </p:cNvSpPr>
          <p:nvPr/>
        </p:nvSpPr>
        <p:spPr bwMode="auto">
          <a:xfrm>
            <a:off x="6630988" y="521335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17" name="Rectangle 25"/>
          <p:cNvSpPr>
            <a:spLocks noChangeArrowheads="1"/>
          </p:cNvSpPr>
          <p:nvPr/>
        </p:nvSpPr>
        <p:spPr bwMode="auto">
          <a:xfrm>
            <a:off x="6858000" y="5638800"/>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18" name="Rectangle 26"/>
          <p:cNvSpPr>
            <a:spLocks noChangeArrowheads="1"/>
          </p:cNvSpPr>
          <p:nvPr/>
        </p:nvSpPr>
        <p:spPr bwMode="auto">
          <a:xfrm>
            <a:off x="6443663" y="5389563"/>
            <a:ext cx="228600" cy="228600"/>
          </a:xfrm>
          <a:prstGeom prst="rect">
            <a:avLst/>
          </a:prstGeom>
          <a:solidFill>
            <a:srgbClr val="FFFFCC"/>
          </a:solidFill>
          <a:ln w="9525">
            <a:solidFill>
              <a:schemeClr val="tx1"/>
            </a:solidFill>
            <a:miter lim="800000"/>
            <a:headEnd/>
            <a:tailEnd/>
          </a:ln>
          <a:effectLst/>
        </p:spPr>
        <p:txBody>
          <a:bodyPr wrap="none" anchor="ctr"/>
          <a:lstStyle/>
          <a:p>
            <a:endParaRPr lang="en-US"/>
          </a:p>
        </p:txBody>
      </p:sp>
      <p:sp>
        <p:nvSpPr>
          <p:cNvPr id="776219" name="Line 27"/>
          <p:cNvSpPr>
            <a:spLocks noChangeShapeType="1"/>
          </p:cNvSpPr>
          <p:nvPr/>
        </p:nvSpPr>
        <p:spPr bwMode="auto">
          <a:xfrm>
            <a:off x="6464300" y="5681663"/>
            <a:ext cx="698500" cy="185737"/>
          </a:xfrm>
          <a:prstGeom prst="line">
            <a:avLst/>
          </a:prstGeom>
          <a:noFill/>
          <a:ln w="9525">
            <a:solidFill>
              <a:schemeClr val="tx1"/>
            </a:solidFill>
            <a:round/>
            <a:headEnd/>
            <a:tailEnd/>
          </a:ln>
          <a:effectLst/>
        </p:spPr>
        <p:txBody>
          <a:bodyPr/>
          <a:lstStyle/>
          <a:p>
            <a:endParaRPr lang="en-US"/>
          </a:p>
        </p:txBody>
      </p:sp>
      <p:sp>
        <p:nvSpPr>
          <p:cNvPr id="776220" name="Line 28"/>
          <p:cNvSpPr>
            <a:spLocks noChangeShapeType="1"/>
          </p:cNvSpPr>
          <p:nvPr/>
        </p:nvSpPr>
        <p:spPr bwMode="auto">
          <a:xfrm flipH="1" flipV="1">
            <a:off x="6934200" y="5715000"/>
            <a:ext cx="273050" cy="96838"/>
          </a:xfrm>
          <a:prstGeom prst="line">
            <a:avLst/>
          </a:prstGeom>
          <a:noFill/>
          <a:ln w="9525">
            <a:solidFill>
              <a:schemeClr val="tx1"/>
            </a:solidFill>
            <a:round/>
            <a:headEnd/>
            <a:tailEnd/>
          </a:ln>
          <a:effectLst/>
        </p:spPr>
        <p:txBody>
          <a:bodyPr/>
          <a:lstStyle/>
          <a:p>
            <a:endParaRPr lang="en-US"/>
          </a:p>
        </p:txBody>
      </p:sp>
      <p:sp>
        <p:nvSpPr>
          <p:cNvPr id="776221" name="Line 29"/>
          <p:cNvSpPr>
            <a:spLocks noChangeShapeType="1"/>
          </p:cNvSpPr>
          <p:nvPr/>
        </p:nvSpPr>
        <p:spPr bwMode="auto">
          <a:xfrm flipH="1" flipV="1">
            <a:off x="6858000" y="5943600"/>
            <a:ext cx="239713" cy="120650"/>
          </a:xfrm>
          <a:prstGeom prst="line">
            <a:avLst/>
          </a:prstGeom>
          <a:noFill/>
          <a:ln w="9525">
            <a:solidFill>
              <a:schemeClr val="tx1"/>
            </a:solidFill>
            <a:round/>
            <a:headEnd/>
            <a:tailEnd/>
          </a:ln>
          <a:effectLst/>
        </p:spPr>
        <p:txBody>
          <a:bodyPr/>
          <a:lstStyle/>
          <a:p>
            <a:endParaRPr lang="en-US"/>
          </a:p>
        </p:txBody>
      </p:sp>
      <p:sp>
        <p:nvSpPr>
          <p:cNvPr id="776222" name="Line 30"/>
          <p:cNvSpPr>
            <a:spLocks noChangeShapeType="1"/>
          </p:cNvSpPr>
          <p:nvPr/>
        </p:nvSpPr>
        <p:spPr bwMode="auto">
          <a:xfrm rot="5400000" flipH="1">
            <a:off x="6765131" y="5263357"/>
            <a:ext cx="195263" cy="641350"/>
          </a:xfrm>
          <a:prstGeom prst="line">
            <a:avLst/>
          </a:prstGeom>
          <a:noFill/>
          <a:ln w="9525">
            <a:solidFill>
              <a:schemeClr val="tx1"/>
            </a:solidFill>
            <a:round/>
            <a:headEnd/>
            <a:tailEnd/>
          </a:ln>
          <a:effectLst/>
        </p:spPr>
        <p:txBody>
          <a:bodyPr/>
          <a:lstStyle/>
          <a:p>
            <a:endParaRPr lang="en-US"/>
          </a:p>
        </p:txBody>
      </p:sp>
      <p:sp>
        <p:nvSpPr>
          <p:cNvPr id="776223" name="Line 31"/>
          <p:cNvSpPr>
            <a:spLocks noChangeShapeType="1"/>
          </p:cNvSpPr>
          <p:nvPr/>
        </p:nvSpPr>
        <p:spPr bwMode="auto">
          <a:xfrm>
            <a:off x="6705600" y="5334000"/>
            <a:ext cx="541338" cy="228600"/>
          </a:xfrm>
          <a:prstGeom prst="line">
            <a:avLst/>
          </a:prstGeom>
          <a:noFill/>
          <a:ln w="9525">
            <a:solidFill>
              <a:schemeClr val="tx1"/>
            </a:solidFill>
            <a:round/>
            <a:headEnd/>
            <a:tailEnd/>
          </a:ln>
          <a:effectLst/>
        </p:spPr>
        <p:txBody>
          <a:bodyPr/>
          <a:lstStyle/>
          <a:p>
            <a:endParaRPr lang="en-US"/>
          </a:p>
        </p:txBody>
      </p:sp>
      <p:sp>
        <p:nvSpPr>
          <p:cNvPr id="776224" name="Line 32"/>
          <p:cNvSpPr>
            <a:spLocks noChangeShapeType="1"/>
          </p:cNvSpPr>
          <p:nvPr/>
        </p:nvSpPr>
        <p:spPr bwMode="auto">
          <a:xfrm rot="16200000" flipH="1">
            <a:off x="6987382" y="5433218"/>
            <a:ext cx="88900" cy="347663"/>
          </a:xfrm>
          <a:prstGeom prst="line">
            <a:avLst/>
          </a:prstGeom>
          <a:noFill/>
          <a:ln w="9525">
            <a:solidFill>
              <a:schemeClr val="tx1"/>
            </a:solidFill>
            <a:round/>
            <a:headEnd/>
            <a:tailEnd/>
          </a:ln>
          <a:effectLst/>
        </p:spPr>
        <p:txBody>
          <a:bodyPr/>
          <a:lstStyle/>
          <a:p>
            <a:endParaRPr lang="en-US"/>
          </a:p>
        </p:txBody>
      </p:sp>
      <p:sp>
        <p:nvSpPr>
          <p:cNvPr id="776225" name="Oval 33"/>
          <p:cNvSpPr>
            <a:spLocks noChangeArrowheads="1"/>
          </p:cNvSpPr>
          <p:nvPr/>
        </p:nvSpPr>
        <p:spPr bwMode="auto">
          <a:xfrm>
            <a:off x="6172200" y="5105400"/>
            <a:ext cx="1066800" cy="1066800"/>
          </a:xfrm>
          <a:prstGeom prst="ellipse">
            <a:avLst/>
          </a:prstGeom>
          <a:solidFill>
            <a:srgbClr val="FF3300">
              <a:alpha val="50000"/>
            </a:srgbClr>
          </a:solidFill>
          <a:ln w="9525">
            <a:solidFill>
              <a:schemeClr val="tx1"/>
            </a:solidFill>
            <a:round/>
            <a:headEnd/>
            <a:tailEnd/>
          </a:ln>
          <a:effectLst/>
        </p:spPr>
        <p:txBody>
          <a:bodyPr wrap="none" anchor="ctr"/>
          <a:lstStyle/>
          <a:p>
            <a:endParaRPr lang="en-US"/>
          </a:p>
        </p:txBody>
      </p:sp>
      <p:sp>
        <p:nvSpPr>
          <p:cNvPr id="776226" name="Text Box 34"/>
          <p:cNvSpPr txBox="1">
            <a:spLocks noChangeArrowheads="1"/>
          </p:cNvSpPr>
          <p:nvPr/>
        </p:nvSpPr>
        <p:spPr bwMode="auto">
          <a:xfrm>
            <a:off x="304800" y="1219200"/>
            <a:ext cx="5181600" cy="1192213"/>
          </a:xfrm>
          <a:prstGeom prst="rect">
            <a:avLst/>
          </a:prstGeom>
          <a:solidFill>
            <a:srgbClr val="FDE2B1"/>
          </a:solidFill>
          <a:ln w="9525">
            <a:noFill/>
            <a:miter lim="800000"/>
            <a:headEnd/>
            <a:tailEnd/>
          </a:ln>
          <a:effectLst/>
        </p:spPr>
        <p:txBody>
          <a:bodyPr>
            <a:spAutoFit/>
          </a:bodyPr>
          <a:lstStyle/>
          <a:p>
            <a:pPr>
              <a:spcBef>
                <a:spcPct val="50000"/>
              </a:spcBef>
            </a:pPr>
            <a:r>
              <a:rPr lang="en-US" sz="1600"/>
              <a:t>Several publications were found that relate sediment delivery to watershed size.  The most appropriate one was judged to be the SCS method: </a:t>
            </a:r>
          </a:p>
          <a:p>
            <a:pPr>
              <a:spcBef>
                <a:spcPct val="50000"/>
              </a:spcBef>
            </a:pPr>
            <a:r>
              <a:rPr lang="en-US" sz="1600"/>
              <a:t>DF = 0.417762 * Area </a:t>
            </a:r>
            <a:r>
              <a:rPr lang="en-US" sz="1600" baseline="50000"/>
              <a:t>-0.134958</a:t>
            </a:r>
            <a:r>
              <a:rPr lang="en-US" sz="1600"/>
              <a:t> - 0.127097</a:t>
            </a:r>
          </a:p>
        </p:txBody>
      </p:sp>
      <p:sp>
        <p:nvSpPr>
          <p:cNvPr id="776227" name="Text Box 35"/>
          <p:cNvSpPr txBox="1">
            <a:spLocks noChangeArrowheads="1"/>
          </p:cNvSpPr>
          <p:nvPr/>
        </p:nvSpPr>
        <p:spPr bwMode="auto">
          <a:xfrm>
            <a:off x="304800" y="2590800"/>
            <a:ext cx="5181600" cy="1687513"/>
          </a:xfrm>
          <a:prstGeom prst="rect">
            <a:avLst/>
          </a:prstGeom>
          <a:solidFill>
            <a:srgbClr val="CCFFCC"/>
          </a:solidFill>
          <a:ln w="9525">
            <a:noFill/>
            <a:miter lim="800000"/>
            <a:headEnd/>
            <a:tailEnd/>
          </a:ln>
          <a:effectLst/>
        </p:spPr>
        <p:txBody>
          <a:bodyPr>
            <a:spAutoFit/>
          </a:bodyPr>
          <a:lstStyle/>
          <a:p>
            <a:pPr>
              <a:spcBef>
                <a:spcPct val="50000"/>
              </a:spcBef>
            </a:pPr>
            <a:r>
              <a:rPr lang="en-US" sz="1400"/>
              <a:t>The delivery factor needed for the phase 5 model is from land cover pixels to the stream, not to the watershed outlet, so it is not appropriate to use the size of the watershed.</a:t>
            </a:r>
          </a:p>
          <a:p>
            <a:pPr>
              <a:spcBef>
                <a:spcPct val="50000"/>
              </a:spcBef>
            </a:pPr>
            <a:r>
              <a:rPr lang="en-US" sz="1400"/>
              <a:t>To generate a deliver factor for each land use, the average distance of that land use to the stream was used as radius of a circle.  The area of that circle was used to calculate the delivery factor.</a:t>
            </a:r>
          </a:p>
        </p:txBody>
      </p:sp>
      <p:sp>
        <p:nvSpPr>
          <p:cNvPr id="776228" name="Text Box 36"/>
          <p:cNvSpPr txBox="1">
            <a:spLocks noChangeArrowheads="1"/>
          </p:cNvSpPr>
          <p:nvPr/>
        </p:nvSpPr>
        <p:spPr bwMode="auto">
          <a:xfrm>
            <a:off x="381000" y="4724400"/>
            <a:ext cx="5105400" cy="1368425"/>
          </a:xfrm>
          <a:prstGeom prst="rect">
            <a:avLst/>
          </a:prstGeom>
          <a:solidFill>
            <a:srgbClr val="EFCDCD"/>
          </a:solidFill>
          <a:ln w="9525">
            <a:noFill/>
            <a:miter lim="800000"/>
            <a:headEnd/>
            <a:tailEnd/>
          </a:ln>
          <a:effectLst/>
        </p:spPr>
        <p:txBody>
          <a:bodyPr>
            <a:spAutoFit/>
          </a:bodyPr>
          <a:lstStyle/>
          <a:p>
            <a:pPr>
              <a:spcBef>
                <a:spcPct val="50000"/>
              </a:spcBef>
            </a:pPr>
            <a:r>
              <a:rPr lang="en-US" sz="1400"/>
              <a:t>To illustrate this approach, suppose a land use type that is scattered throughout a segment were gathered into a single area, but the distances to the stream were preserved.  The average delivery of that cluster would be roughly equal to the average delivery from a circle with a center that was co-located with the center of mass of the land use.</a:t>
            </a: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p:txBody>
          <a:bodyPr/>
          <a:lstStyle/>
          <a:p>
            <a:fld id="{D24E65C2-502C-499F-A2CC-91AE448A2DB4}" type="slidenum">
              <a:rPr lang="en-US"/>
              <a:pPr/>
              <a:t>114</a:t>
            </a:fld>
            <a:endParaRPr lang="en-US"/>
          </a:p>
        </p:txBody>
      </p:sp>
      <p:sp>
        <p:nvSpPr>
          <p:cNvPr id="741378" name="Rectangle 2"/>
          <p:cNvSpPr>
            <a:spLocks noGrp="1" noChangeArrowheads="1"/>
          </p:cNvSpPr>
          <p:nvPr>
            <p:ph type="title"/>
          </p:nvPr>
        </p:nvSpPr>
        <p:spPr>
          <a:xfrm>
            <a:off x="457200" y="274638"/>
            <a:ext cx="8382000" cy="6126162"/>
          </a:xfrm>
        </p:spPr>
        <p:txBody>
          <a:bodyPr/>
          <a:lstStyle/>
          <a:p>
            <a:r>
              <a:rPr lang="en-US" sz="8000"/>
              <a:t>LAND NUTRIENT</a:t>
            </a:r>
            <a:br>
              <a:rPr lang="en-US" sz="8000"/>
            </a:br>
            <a:r>
              <a:rPr lang="en-US" sz="8000"/>
              <a:t>Calibration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ED4F402-2880-4041-B4F4-27C5D1104B20}" type="slidenum">
              <a:rPr lang="en-US"/>
              <a:pPr/>
              <a:t>115</a:t>
            </a:fld>
            <a:endParaRPr lang="en-US"/>
          </a:p>
        </p:txBody>
      </p:sp>
      <p:sp>
        <p:nvSpPr>
          <p:cNvPr id="802818" name="Rectangle 2"/>
          <p:cNvSpPr>
            <a:spLocks noGrp="1" noChangeArrowheads="1"/>
          </p:cNvSpPr>
          <p:nvPr>
            <p:ph type="title"/>
          </p:nvPr>
        </p:nvSpPr>
        <p:spPr>
          <a:xfrm>
            <a:off x="457200" y="274638"/>
            <a:ext cx="8153400" cy="1477962"/>
          </a:xfrm>
        </p:spPr>
        <p:txBody>
          <a:bodyPr/>
          <a:lstStyle/>
          <a:p>
            <a:r>
              <a:rPr lang="en-US"/>
              <a:t>Nutrient Calibration</a:t>
            </a:r>
            <a:br>
              <a:rPr lang="en-US"/>
            </a:br>
            <a:r>
              <a:rPr lang="en-US"/>
              <a:t>Multiple Plans</a:t>
            </a:r>
          </a:p>
        </p:txBody>
      </p:sp>
      <p:sp>
        <p:nvSpPr>
          <p:cNvPr id="802819" name="Rectangle 3"/>
          <p:cNvSpPr>
            <a:spLocks noGrp="1" noChangeArrowheads="1"/>
          </p:cNvSpPr>
          <p:nvPr>
            <p:ph type="body" idx="1"/>
          </p:nvPr>
        </p:nvSpPr>
        <p:spPr>
          <a:xfrm>
            <a:off x="457200" y="2133600"/>
            <a:ext cx="8229600" cy="3581400"/>
          </a:xfrm>
        </p:spPr>
        <p:txBody>
          <a:bodyPr/>
          <a:lstStyle/>
          <a:p>
            <a:pPr>
              <a:lnSpc>
                <a:spcPct val="90000"/>
              </a:lnSpc>
            </a:pPr>
            <a:r>
              <a:rPr lang="en-US"/>
              <a:t>Land nutrients – 2 simulation approaches</a:t>
            </a:r>
          </a:p>
          <a:p>
            <a:pPr lvl="1">
              <a:lnSpc>
                <a:spcPct val="90000"/>
              </a:lnSpc>
            </a:pPr>
            <a:r>
              <a:rPr lang="en-US"/>
              <a:t>Full physically-based simulation - AGCHEM</a:t>
            </a:r>
          </a:p>
          <a:p>
            <a:pPr lvl="1">
              <a:lnSpc>
                <a:spcPct val="90000"/>
              </a:lnSpc>
            </a:pPr>
            <a:r>
              <a:rPr lang="en-US"/>
              <a:t>Empirical approach – PQUAL</a:t>
            </a:r>
          </a:p>
          <a:p>
            <a:pPr>
              <a:lnSpc>
                <a:spcPct val="90000"/>
              </a:lnSpc>
            </a:pPr>
            <a:r>
              <a:rPr lang="en-US"/>
              <a:t>River nutrients and sediment – 2 calibration approaches</a:t>
            </a:r>
          </a:p>
          <a:p>
            <a:pPr lvl="1">
              <a:lnSpc>
                <a:spcPct val="90000"/>
              </a:lnSpc>
            </a:pPr>
            <a:r>
              <a:rPr lang="en-US"/>
              <a:t>PEST – USGS</a:t>
            </a:r>
          </a:p>
          <a:p>
            <a:pPr lvl="1">
              <a:lnSpc>
                <a:spcPct val="90000"/>
              </a:lnSpc>
            </a:pPr>
            <a:r>
              <a:rPr lang="en-US"/>
              <a:t>Rule-based – CBP</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2C0CD98-8462-4C82-8697-0C56219AC885}" type="slidenum">
              <a:rPr lang="en-US"/>
              <a:pPr/>
              <a:t>116</a:t>
            </a:fld>
            <a:endParaRPr lang="en-US"/>
          </a:p>
        </p:txBody>
      </p:sp>
      <p:sp>
        <p:nvSpPr>
          <p:cNvPr id="875522" name="Rectangle 2"/>
          <p:cNvSpPr>
            <a:spLocks noGrp="1" noChangeArrowheads="1"/>
          </p:cNvSpPr>
          <p:nvPr>
            <p:ph type="title"/>
          </p:nvPr>
        </p:nvSpPr>
        <p:spPr/>
        <p:txBody>
          <a:bodyPr/>
          <a:lstStyle/>
          <a:p>
            <a:r>
              <a:rPr lang="en-US"/>
              <a:t>Nutrient EOF Targets</a:t>
            </a:r>
          </a:p>
        </p:txBody>
      </p:sp>
      <p:sp>
        <p:nvSpPr>
          <p:cNvPr id="875523" name="Rectangle 3"/>
          <p:cNvSpPr>
            <a:spLocks noGrp="1" noChangeArrowheads="1"/>
          </p:cNvSpPr>
          <p:nvPr>
            <p:ph type="body" idx="1"/>
          </p:nvPr>
        </p:nvSpPr>
        <p:spPr/>
        <p:txBody>
          <a:bodyPr/>
          <a:lstStyle/>
          <a:p>
            <a:pPr>
              <a:lnSpc>
                <a:spcPct val="90000"/>
              </a:lnSpc>
            </a:pPr>
            <a:r>
              <a:rPr lang="en-US"/>
              <a:t>Purpose: Develop targets that:</a:t>
            </a:r>
          </a:p>
          <a:p>
            <a:pPr lvl="1">
              <a:lnSpc>
                <a:spcPct val="90000"/>
              </a:lnSpc>
            </a:pPr>
            <a:r>
              <a:rPr lang="en-US"/>
              <a:t>Appropriately order the influence of different land uses in the same area</a:t>
            </a:r>
          </a:p>
          <a:p>
            <a:pPr lvl="1">
              <a:lnSpc>
                <a:spcPct val="90000"/>
              </a:lnSpc>
            </a:pPr>
            <a:r>
              <a:rPr lang="en-US"/>
              <a:t>Appropriately account for differences in loading between the same land uses in different areas.</a:t>
            </a:r>
          </a:p>
          <a:p>
            <a:pPr lvl="1">
              <a:lnSpc>
                <a:spcPct val="90000"/>
              </a:lnSpc>
            </a:pPr>
            <a:endParaRPr lang="en-US"/>
          </a:p>
          <a:p>
            <a:pPr>
              <a:lnSpc>
                <a:spcPct val="90000"/>
              </a:lnSpc>
            </a:pPr>
            <a:r>
              <a:rPr lang="en-US"/>
              <a:t>Regional differences due to physiographic effects will be resolved through load balancing in the river calibration.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A98CB03-ABC3-465F-AD1F-F491B05EA13A}" type="slidenum">
              <a:rPr lang="en-US"/>
              <a:pPr/>
              <a:t>117</a:t>
            </a:fld>
            <a:endParaRPr lang="en-US"/>
          </a:p>
        </p:txBody>
      </p:sp>
      <p:sp>
        <p:nvSpPr>
          <p:cNvPr id="876546" name="Rectangle 2"/>
          <p:cNvSpPr>
            <a:spLocks noGrp="1" noChangeArrowheads="1"/>
          </p:cNvSpPr>
          <p:nvPr>
            <p:ph type="title"/>
          </p:nvPr>
        </p:nvSpPr>
        <p:spPr/>
        <p:txBody>
          <a:bodyPr/>
          <a:lstStyle/>
          <a:p>
            <a:r>
              <a:rPr lang="en-US"/>
              <a:t>Sources of Data</a:t>
            </a:r>
          </a:p>
        </p:txBody>
      </p:sp>
      <p:sp>
        <p:nvSpPr>
          <p:cNvPr id="876547" name="Rectangle 3"/>
          <p:cNvSpPr>
            <a:spLocks noGrp="1" noChangeArrowheads="1"/>
          </p:cNvSpPr>
          <p:nvPr>
            <p:ph type="body" idx="1"/>
          </p:nvPr>
        </p:nvSpPr>
        <p:spPr/>
        <p:txBody>
          <a:bodyPr/>
          <a:lstStyle/>
          <a:p>
            <a:r>
              <a:rPr lang="en-US"/>
              <a:t>Literature Reviews</a:t>
            </a:r>
          </a:p>
          <a:p>
            <a:pPr lvl="1"/>
            <a:r>
              <a:rPr lang="en-US"/>
              <a:t>Beaulac &amp; Reckhow (1982)</a:t>
            </a:r>
          </a:p>
          <a:p>
            <a:pPr lvl="1"/>
            <a:r>
              <a:rPr lang="en-US"/>
              <a:t>Sweeney (2001)</a:t>
            </a:r>
          </a:p>
          <a:p>
            <a:pPr lvl="1"/>
            <a:r>
              <a:rPr lang="en-US"/>
              <a:t>Lin (2004)</a:t>
            </a:r>
          </a:p>
          <a:p>
            <a:pPr lvl="1"/>
            <a:r>
              <a:rPr lang="en-US"/>
              <a:t>Primary Sources (about 30)</a:t>
            </a:r>
          </a:p>
          <a:p>
            <a:r>
              <a:rPr lang="en-US"/>
              <a:t>Previous Modeling Studies</a:t>
            </a:r>
          </a:p>
          <a:p>
            <a:pPr lvl="1"/>
            <a:r>
              <a:rPr lang="en-US"/>
              <a:t>Phase 4.3</a:t>
            </a:r>
          </a:p>
          <a:p>
            <a:pPr lvl="1"/>
            <a:r>
              <a:rPr lang="en-US"/>
              <a:t>Sparrow</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2822E794-D67C-4E29-92E1-40B5B48EF1A1}" type="slidenum">
              <a:rPr lang="en-US"/>
              <a:pPr/>
              <a:t>118</a:t>
            </a:fld>
            <a:endParaRPr lang="en-US"/>
          </a:p>
        </p:txBody>
      </p:sp>
      <p:sp>
        <p:nvSpPr>
          <p:cNvPr id="877570" name="Rectangle 2"/>
          <p:cNvSpPr>
            <a:spLocks noGrp="1" noChangeArrowheads="1"/>
          </p:cNvSpPr>
          <p:nvPr>
            <p:ph type="title"/>
          </p:nvPr>
        </p:nvSpPr>
        <p:spPr/>
        <p:txBody>
          <a:bodyPr/>
          <a:lstStyle/>
          <a:p>
            <a:r>
              <a:rPr lang="en-US"/>
              <a:t>Targets</a:t>
            </a:r>
          </a:p>
        </p:txBody>
      </p:sp>
      <p:sp>
        <p:nvSpPr>
          <p:cNvPr id="877571" name="Rectangle 3"/>
          <p:cNvSpPr>
            <a:spLocks noGrp="1" noChangeArrowheads="1"/>
          </p:cNvSpPr>
          <p:nvPr>
            <p:ph type="body" idx="1"/>
          </p:nvPr>
        </p:nvSpPr>
        <p:spPr/>
        <p:txBody>
          <a:bodyPr/>
          <a:lstStyle/>
          <a:p>
            <a:r>
              <a:rPr lang="en-US"/>
              <a:t>Chose average export load based on literature</a:t>
            </a:r>
          </a:p>
          <a:p>
            <a:r>
              <a:rPr lang="en-US"/>
              <a:t>Created method of differentiating between the same land use in different segments based on the balance of inputs and uptake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1EEA1284-B56C-4D85-80DE-3B6AAD26D209}" type="slidenum">
              <a:rPr lang="en-US"/>
              <a:pPr/>
              <a:t>119</a:t>
            </a:fld>
            <a:endParaRPr lang="en-US"/>
          </a:p>
        </p:txBody>
      </p:sp>
      <p:sp>
        <p:nvSpPr>
          <p:cNvPr id="878594" name="Rectangle 2"/>
          <p:cNvSpPr>
            <a:spLocks noGrp="1" noChangeArrowheads="1"/>
          </p:cNvSpPr>
          <p:nvPr>
            <p:ph type="title"/>
          </p:nvPr>
        </p:nvSpPr>
        <p:spPr/>
        <p:txBody>
          <a:bodyPr/>
          <a:lstStyle/>
          <a:p>
            <a:r>
              <a:rPr lang="en-US"/>
              <a:t>Average Targets</a:t>
            </a:r>
          </a:p>
        </p:txBody>
      </p:sp>
      <p:sp>
        <p:nvSpPr>
          <p:cNvPr id="878595" name="Rectangle 3"/>
          <p:cNvSpPr>
            <a:spLocks noGrp="1" noChangeArrowheads="1"/>
          </p:cNvSpPr>
          <p:nvPr>
            <p:ph type="body" idx="1"/>
          </p:nvPr>
        </p:nvSpPr>
        <p:spPr/>
        <p:txBody>
          <a:bodyPr/>
          <a:lstStyle/>
          <a:p>
            <a:pPr>
              <a:lnSpc>
                <a:spcPct val="90000"/>
              </a:lnSpc>
            </a:pPr>
            <a:r>
              <a:rPr lang="en-US" sz="2800" b="1"/>
              <a:t>Land Use			TN		TP</a:t>
            </a:r>
          </a:p>
          <a:p>
            <a:pPr>
              <a:lnSpc>
                <a:spcPct val="90000"/>
              </a:lnSpc>
            </a:pPr>
            <a:r>
              <a:rPr lang="en-US" sz="2800"/>
              <a:t>Forest				  2.0		0.15</a:t>
            </a:r>
          </a:p>
          <a:p>
            <a:pPr>
              <a:lnSpc>
                <a:spcPct val="90000"/>
              </a:lnSpc>
            </a:pPr>
            <a:r>
              <a:rPr lang="en-US" sz="2800"/>
              <a:t>Harvested Forest		20.0		0.80</a:t>
            </a:r>
          </a:p>
          <a:p>
            <a:pPr>
              <a:lnSpc>
                <a:spcPct val="90000"/>
              </a:lnSpc>
            </a:pPr>
            <a:r>
              <a:rPr lang="en-US" sz="2800"/>
              <a:t>Crop				23.0		2-2.5</a:t>
            </a:r>
          </a:p>
          <a:p>
            <a:pPr>
              <a:lnSpc>
                <a:spcPct val="90000"/>
              </a:lnSpc>
            </a:pPr>
            <a:r>
              <a:rPr lang="en-US" sz="2800"/>
              <a:t>Hay				  6.0		0.4-0.8</a:t>
            </a:r>
          </a:p>
          <a:p>
            <a:pPr>
              <a:lnSpc>
                <a:spcPct val="90000"/>
              </a:lnSpc>
            </a:pPr>
            <a:r>
              <a:rPr lang="en-US" sz="2800"/>
              <a:t>Pasture				  4.5		0.7</a:t>
            </a:r>
          </a:p>
          <a:p>
            <a:pPr>
              <a:lnSpc>
                <a:spcPct val="90000"/>
              </a:lnSpc>
            </a:pPr>
            <a:r>
              <a:rPr lang="en-US" sz="2800"/>
              <a:t>Urban				  9.3		1.5</a:t>
            </a:r>
          </a:p>
          <a:p>
            <a:pPr>
              <a:lnSpc>
                <a:spcPct val="90000"/>
              </a:lnSpc>
            </a:pPr>
            <a:r>
              <a:rPr lang="en-US" sz="2800"/>
              <a:t>Extractive			12.5		3.5</a:t>
            </a:r>
          </a:p>
          <a:p>
            <a:pPr>
              <a:lnSpc>
                <a:spcPct val="90000"/>
              </a:lnSpc>
            </a:pPr>
            <a:r>
              <a:rPr lang="en-US" sz="2800"/>
              <a:t>Nursery				240		85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lide Number Placeholder 4"/>
          <p:cNvSpPr>
            <a:spLocks noGrp="1"/>
          </p:cNvSpPr>
          <p:nvPr>
            <p:ph type="sldNum" sz="quarter" idx="12"/>
          </p:nvPr>
        </p:nvSpPr>
        <p:spPr/>
        <p:txBody>
          <a:bodyPr/>
          <a:lstStyle/>
          <a:p>
            <a:fld id="{F16B91E4-ED37-40BB-9681-27DE0218DE51}" type="slidenum">
              <a:rPr lang="en-US"/>
              <a:pPr/>
              <a:t>12</a:t>
            </a:fld>
            <a:endParaRPr lang="en-US"/>
          </a:p>
        </p:txBody>
      </p:sp>
      <p:grpSp>
        <p:nvGrpSpPr>
          <p:cNvPr id="272386" name="Group 2"/>
          <p:cNvGrpSpPr>
            <a:grpSpLocks/>
          </p:cNvGrpSpPr>
          <p:nvPr/>
        </p:nvGrpSpPr>
        <p:grpSpPr bwMode="auto">
          <a:xfrm>
            <a:off x="1219200" y="4267200"/>
            <a:ext cx="2362200" cy="1628775"/>
            <a:chOff x="1104" y="3168"/>
            <a:chExt cx="1488" cy="1026"/>
          </a:xfrm>
        </p:grpSpPr>
        <p:sp>
          <p:nvSpPr>
            <p:cNvPr id="272387" name="Rectangle 3"/>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272388" name="Group 4"/>
            <p:cNvGrpSpPr>
              <a:grpSpLocks/>
            </p:cNvGrpSpPr>
            <p:nvPr/>
          </p:nvGrpSpPr>
          <p:grpSpPr bwMode="auto">
            <a:xfrm>
              <a:off x="1514" y="3168"/>
              <a:ext cx="1078" cy="308"/>
              <a:chOff x="4080" y="3456"/>
              <a:chExt cx="1078" cy="308"/>
            </a:xfrm>
          </p:grpSpPr>
          <p:grpSp>
            <p:nvGrpSpPr>
              <p:cNvPr id="272389" name="Group 5"/>
              <p:cNvGrpSpPr>
                <a:grpSpLocks/>
              </p:cNvGrpSpPr>
              <p:nvPr/>
            </p:nvGrpSpPr>
            <p:grpSpPr bwMode="auto">
              <a:xfrm>
                <a:off x="4080" y="3456"/>
                <a:ext cx="128" cy="236"/>
                <a:chOff x="4080" y="3456"/>
                <a:chExt cx="128" cy="236"/>
              </a:xfrm>
            </p:grpSpPr>
            <p:sp>
              <p:nvSpPr>
                <p:cNvPr id="272390" name="Rectangle 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391" name="Oval 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392" name="Oval 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393" name="Oval 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394" name="Oval 1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395" name="Oval 1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396" name="Group 12"/>
              <p:cNvGrpSpPr>
                <a:grpSpLocks/>
              </p:cNvGrpSpPr>
              <p:nvPr/>
            </p:nvGrpSpPr>
            <p:grpSpPr bwMode="auto">
              <a:xfrm>
                <a:off x="4208" y="3459"/>
                <a:ext cx="129" cy="236"/>
                <a:chOff x="4208" y="3459"/>
                <a:chExt cx="129" cy="236"/>
              </a:xfrm>
            </p:grpSpPr>
            <p:sp>
              <p:nvSpPr>
                <p:cNvPr id="272397" name="Rectangle 1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398" name="Oval 1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399" name="Oval 1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00" name="Oval 1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01" name="Oval 1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02" name="Oval 1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03" name="Group 19"/>
              <p:cNvGrpSpPr>
                <a:grpSpLocks/>
              </p:cNvGrpSpPr>
              <p:nvPr/>
            </p:nvGrpSpPr>
            <p:grpSpPr bwMode="auto">
              <a:xfrm>
                <a:off x="4337" y="3456"/>
                <a:ext cx="128" cy="236"/>
                <a:chOff x="4337" y="3456"/>
                <a:chExt cx="128" cy="236"/>
              </a:xfrm>
            </p:grpSpPr>
            <p:sp>
              <p:nvSpPr>
                <p:cNvPr id="272404" name="Rectangle 2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05" name="Oval 2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06" name="Oval 2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07" name="Oval 2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08" name="Oval 2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09" name="Oval 2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10" name="Group 26"/>
              <p:cNvGrpSpPr>
                <a:grpSpLocks/>
              </p:cNvGrpSpPr>
              <p:nvPr/>
            </p:nvGrpSpPr>
            <p:grpSpPr bwMode="auto">
              <a:xfrm>
                <a:off x="4465" y="3480"/>
                <a:ext cx="128" cy="236"/>
                <a:chOff x="4465" y="3480"/>
                <a:chExt cx="128" cy="236"/>
              </a:xfrm>
            </p:grpSpPr>
            <p:sp>
              <p:nvSpPr>
                <p:cNvPr id="272411" name="Rectangle 2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12" name="Oval 2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13" name="Oval 2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14" name="Oval 3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15" name="Oval 3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16" name="Oval 3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17" name="Group 33"/>
              <p:cNvGrpSpPr>
                <a:grpSpLocks/>
              </p:cNvGrpSpPr>
              <p:nvPr/>
            </p:nvGrpSpPr>
            <p:grpSpPr bwMode="auto">
              <a:xfrm>
                <a:off x="4593" y="3480"/>
                <a:ext cx="129" cy="236"/>
                <a:chOff x="4593" y="3480"/>
                <a:chExt cx="129" cy="236"/>
              </a:xfrm>
            </p:grpSpPr>
            <p:sp>
              <p:nvSpPr>
                <p:cNvPr id="272418" name="Rectangle 3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19" name="Oval 3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20" name="Oval 3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21" name="Oval 3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22" name="Oval 3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23" name="Oval 3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24" name="Group 40"/>
              <p:cNvGrpSpPr>
                <a:grpSpLocks/>
              </p:cNvGrpSpPr>
              <p:nvPr/>
            </p:nvGrpSpPr>
            <p:grpSpPr bwMode="auto">
              <a:xfrm>
                <a:off x="4747" y="3504"/>
                <a:ext cx="129" cy="236"/>
                <a:chOff x="4747" y="3504"/>
                <a:chExt cx="129" cy="236"/>
              </a:xfrm>
            </p:grpSpPr>
            <p:sp>
              <p:nvSpPr>
                <p:cNvPr id="272425" name="Rectangle 4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26" name="Oval 4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27" name="Oval 4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28" name="Oval 4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29" name="Oval 4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30" name="Oval 4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31" name="Group 47"/>
              <p:cNvGrpSpPr>
                <a:grpSpLocks/>
              </p:cNvGrpSpPr>
              <p:nvPr/>
            </p:nvGrpSpPr>
            <p:grpSpPr bwMode="auto">
              <a:xfrm>
                <a:off x="4901" y="3504"/>
                <a:ext cx="129" cy="236"/>
                <a:chOff x="4901" y="3504"/>
                <a:chExt cx="129" cy="236"/>
              </a:xfrm>
            </p:grpSpPr>
            <p:sp>
              <p:nvSpPr>
                <p:cNvPr id="272432" name="Rectangle 4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33" name="Oval 4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34" name="Oval 5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35" name="Oval 5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36" name="Oval 5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37" name="Oval 5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38" name="Group 54"/>
              <p:cNvGrpSpPr>
                <a:grpSpLocks/>
              </p:cNvGrpSpPr>
              <p:nvPr/>
            </p:nvGrpSpPr>
            <p:grpSpPr bwMode="auto">
              <a:xfrm>
                <a:off x="5030" y="3528"/>
                <a:ext cx="128" cy="236"/>
                <a:chOff x="5030" y="3528"/>
                <a:chExt cx="128" cy="236"/>
              </a:xfrm>
            </p:grpSpPr>
            <p:sp>
              <p:nvSpPr>
                <p:cNvPr id="272439" name="Rectangle 5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40" name="Oval 5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41" name="Oval 5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42" name="Oval 5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43" name="Oval 5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44" name="Oval 6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72445" name="Group 61"/>
            <p:cNvGrpSpPr>
              <a:grpSpLocks/>
            </p:cNvGrpSpPr>
            <p:nvPr/>
          </p:nvGrpSpPr>
          <p:grpSpPr bwMode="auto">
            <a:xfrm>
              <a:off x="1440" y="3264"/>
              <a:ext cx="1078" cy="308"/>
              <a:chOff x="4080" y="3456"/>
              <a:chExt cx="1078" cy="308"/>
            </a:xfrm>
          </p:grpSpPr>
          <p:grpSp>
            <p:nvGrpSpPr>
              <p:cNvPr id="272446" name="Group 62"/>
              <p:cNvGrpSpPr>
                <a:grpSpLocks/>
              </p:cNvGrpSpPr>
              <p:nvPr/>
            </p:nvGrpSpPr>
            <p:grpSpPr bwMode="auto">
              <a:xfrm>
                <a:off x="4080" y="3456"/>
                <a:ext cx="128" cy="236"/>
                <a:chOff x="4080" y="3456"/>
                <a:chExt cx="128" cy="236"/>
              </a:xfrm>
            </p:grpSpPr>
            <p:sp>
              <p:nvSpPr>
                <p:cNvPr id="272447" name="Rectangle 6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48" name="Oval 6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49" name="Oval 6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50" name="Oval 6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51" name="Oval 6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52" name="Oval 6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53" name="Group 69"/>
              <p:cNvGrpSpPr>
                <a:grpSpLocks/>
              </p:cNvGrpSpPr>
              <p:nvPr/>
            </p:nvGrpSpPr>
            <p:grpSpPr bwMode="auto">
              <a:xfrm>
                <a:off x="4208" y="3459"/>
                <a:ext cx="129" cy="236"/>
                <a:chOff x="4208" y="3459"/>
                <a:chExt cx="129" cy="236"/>
              </a:xfrm>
            </p:grpSpPr>
            <p:sp>
              <p:nvSpPr>
                <p:cNvPr id="272454" name="Rectangle 7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55" name="Oval 7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56" name="Oval 7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57" name="Oval 7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58" name="Oval 7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59" name="Oval 7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60" name="Group 76"/>
              <p:cNvGrpSpPr>
                <a:grpSpLocks/>
              </p:cNvGrpSpPr>
              <p:nvPr/>
            </p:nvGrpSpPr>
            <p:grpSpPr bwMode="auto">
              <a:xfrm>
                <a:off x="4337" y="3456"/>
                <a:ext cx="128" cy="236"/>
                <a:chOff x="4337" y="3456"/>
                <a:chExt cx="128" cy="236"/>
              </a:xfrm>
            </p:grpSpPr>
            <p:sp>
              <p:nvSpPr>
                <p:cNvPr id="272461" name="Rectangle 7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62" name="Oval 7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63" name="Oval 7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64" name="Oval 8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65" name="Oval 8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66" name="Oval 8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67" name="Group 83"/>
              <p:cNvGrpSpPr>
                <a:grpSpLocks/>
              </p:cNvGrpSpPr>
              <p:nvPr/>
            </p:nvGrpSpPr>
            <p:grpSpPr bwMode="auto">
              <a:xfrm>
                <a:off x="4465" y="3480"/>
                <a:ext cx="128" cy="236"/>
                <a:chOff x="4465" y="3480"/>
                <a:chExt cx="128" cy="236"/>
              </a:xfrm>
            </p:grpSpPr>
            <p:sp>
              <p:nvSpPr>
                <p:cNvPr id="272468" name="Rectangle 8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69" name="Oval 8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70" name="Oval 8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71" name="Oval 8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72" name="Oval 8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73" name="Oval 8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74" name="Group 90"/>
              <p:cNvGrpSpPr>
                <a:grpSpLocks/>
              </p:cNvGrpSpPr>
              <p:nvPr/>
            </p:nvGrpSpPr>
            <p:grpSpPr bwMode="auto">
              <a:xfrm>
                <a:off x="4593" y="3480"/>
                <a:ext cx="129" cy="236"/>
                <a:chOff x="4593" y="3480"/>
                <a:chExt cx="129" cy="236"/>
              </a:xfrm>
            </p:grpSpPr>
            <p:sp>
              <p:nvSpPr>
                <p:cNvPr id="272475" name="Rectangle 9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76" name="Oval 9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77" name="Oval 9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78" name="Oval 9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79" name="Oval 9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80" name="Oval 9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81" name="Group 97"/>
              <p:cNvGrpSpPr>
                <a:grpSpLocks/>
              </p:cNvGrpSpPr>
              <p:nvPr/>
            </p:nvGrpSpPr>
            <p:grpSpPr bwMode="auto">
              <a:xfrm>
                <a:off x="4747" y="3504"/>
                <a:ext cx="129" cy="236"/>
                <a:chOff x="4747" y="3504"/>
                <a:chExt cx="129" cy="236"/>
              </a:xfrm>
            </p:grpSpPr>
            <p:sp>
              <p:nvSpPr>
                <p:cNvPr id="272482" name="Rectangle 9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83" name="Oval 9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84" name="Oval 10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85" name="Oval 10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86" name="Oval 10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87" name="Oval 10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88" name="Group 104"/>
              <p:cNvGrpSpPr>
                <a:grpSpLocks/>
              </p:cNvGrpSpPr>
              <p:nvPr/>
            </p:nvGrpSpPr>
            <p:grpSpPr bwMode="auto">
              <a:xfrm>
                <a:off x="4901" y="3504"/>
                <a:ext cx="129" cy="236"/>
                <a:chOff x="4901" y="3504"/>
                <a:chExt cx="129" cy="236"/>
              </a:xfrm>
            </p:grpSpPr>
            <p:sp>
              <p:nvSpPr>
                <p:cNvPr id="272489" name="Rectangle 10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90" name="Oval 10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91" name="Oval 10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92" name="Oval 10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93" name="Oval 10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94" name="Oval 11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495" name="Group 111"/>
              <p:cNvGrpSpPr>
                <a:grpSpLocks/>
              </p:cNvGrpSpPr>
              <p:nvPr/>
            </p:nvGrpSpPr>
            <p:grpSpPr bwMode="auto">
              <a:xfrm>
                <a:off x="5030" y="3528"/>
                <a:ext cx="128" cy="236"/>
                <a:chOff x="5030" y="3528"/>
                <a:chExt cx="128" cy="236"/>
              </a:xfrm>
            </p:grpSpPr>
            <p:sp>
              <p:nvSpPr>
                <p:cNvPr id="272496" name="Rectangle 11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497" name="Oval 11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98" name="Oval 11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499" name="Oval 11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00" name="Oval 11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01" name="Oval 11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72502" name="Group 118"/>
            <p:cNvGrpSpPr>
              <a:grpSpLocks/>
            </p:cNvGrpSpPr>
            <p:nvPr/>
          </p:nvGrpSpPr>
          <p:grpSpPr bwMode="auto">
            <a:xfrm>
              <a:off x="1344" y="3312"/>
              <a:ext cx="1078" cy="308"/>
              <a:chOff x="4080" y="3456"/>
              <a:chExt cx="1078" cy="308"/>
            </a:xfrm>
          </p:grpSpPr>
          <p:grpSp>
            <p:nvGrpSpPr>
              <p:cNvPr id="272503" name="Group 119"/>
              <p:cNvGrpSpPr>
                <a:grpSpLocks/>
              </p:cNvGrpSpPr>
              <p:nvPr/>
            </p:nvGrpSpPr>
            <p:grpSpPr bwMode="auto">
              <a:xfrm>
                <a:off x="4080" y="3456"/>
                <a:ext cx="128" cy="236"/>
                <a:chOff x="4080" y="3456"/>
                <a:chExt cx="128" cy="236"/>
              </a:xfrm>
            </p:grpSpPr>
            <p:sp>
              <p:nvSpPr>
                <p:cNvPr id="272504" name="Rectangle 120"/>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05" name="Oval 121"/>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06" name="Oval 122"/>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07" name="Oval 123"/>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08" name="Oval 124"/>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09" name="Oval 125"/>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10" name="Group 126"/>
              <p:cNvGrpSpPr>
                <a:grpSpLocks/>
              </p:cNvGrpSpPr>
              <p:nvPr/>
            </p:nvGrpSpPr>
            <p:grpSpPr bwMode="auto">
              <a:xfrm>
                <a:off x="4208" y="3459"/>
                <a:ext cx="129" cy="236"/>
                <a:chOff x="4208" y="3459"/>
                <a:chExt cx="129" cy="236"/>
              </a:xfrm>
            </p:grpSpPr>
            <p:sp>
              <p:nvSpPr>
                <p:cNvPr id="272511" name="Rectangle 127"/>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12" name="Oval 128"/>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13" name="Oval 129"/>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14" name="Oval 130"/>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15" name="Oval 131"/>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16" name="Oval 132"/>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17" name="Group 133"/>
              <p:cNvGrpSpPr>
                <a:grpSpLocks/>
              </p:cNvGrpSpPr>
              <p:nvPr/>
            </p:nvGrpSpPr>
            <p:grpSpPr bwMode="auto">
              <a:xfrm>
                <a:off x="4337" y="3456"/>
                <a:ext cx="128" cy="236"/>
                <a:chOff x="4337" y="3456"/>
                <a:chExt cx="128" cy="236"/>
              </a:xfrm>
            </p:grpSpPr>
            <p:sp>
              <p:nvSpPr>
                <p:cNvPr id="272518" name="Rectangle 134"/>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19" name="Oval 135"/>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20" name="Oval 136"/>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21" name="Oval 137"/>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22" name="Oval 138"/>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23" name="Oval 139"/>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24" name="Group 140"/>
              <p:cNvGrpSpPr>
                <a:grpSpLocks/>
              </p:cNvGrpSpPr>
              <p:nvPr/>
            </p:nvGrpSpPr>
            <p:grpSpPr bwMode="auto">
              <a:xfrm>
                <a:off x="4465" y="3480"/>
                <a:ext cx="128" cy="236"/>
                <a:chOff x="4465" y="3480"/>
                <a:chExt cx="128" cy="236"/>
              </a:xfrm>
            </p:grpSpPr>
            <p:sp>
              <p:nvSpPr>
                <p:cNvPr id="272525" name="Rectangle 141"/>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26" name="Oval 142"/>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27" name="Oval 143"/>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28" name="Oval 144"/>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29" name="Oval 145"/>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30" name="Oval 146"/>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31" name="Group 147"/>
              <p:cNvGrpSpPr>
                <a:grpSpLocks/>
              </p:cNvGrpSpPr>
              <p:nvPr/>
            </p:nvGrpSpPr>
            <p:grpSpPr bwMode="auto">
              <a:xfrm>
                <a:off x="4593" y="3480"/>
                <a:ext cx="129" cy="236"/>
                <a:chOff x="4593" y="3480"/>
                <a:chExt cx="129" cy="236"/>
              </a:xfrm>
            </p:grpSpPr>
            <p:sp>
              <p:nvSpPr>
                <p:cNvPr id="272532" name="Rectangle 148"/>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33" name="Oval 149"/>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34" name="Oval 150"/>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35" name="Oval 151"/>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36" name="Oval 152"/>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37" name="Oval 153"/>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38" name="Group 154"/>
              <p:cNvGrpSpPr>
                <a:grpSpLocks/>
              </p:cNvGrpSpPr>
              <p:nvPr/>
            </p:nvGrpSpPr>
            <p:grpSpPr bwMode="auto">
              <a:xfrm>
                <a:off x="4747" y="3504"/>
                <a:ext cx="129" cy="236"/>
                <a:chOff x="4747" y="3504"/>
                <a:chExt cx="129" cy="236"/>
              </a:xfrm>
            </p:grpSpPr>
            <p:sp>
              <p:nvSpPr>
                <p:cNvPr id="272539" name="Rectangle 155"/>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40" name="Oval 156"/>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41" name="Oval 157"/>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42" name="Oval 158"/>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43" name="Oval 159"/>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44" name="Oval 160"/>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45" name="Group 161"/>
              <p:cNvGrpSpPr>
                <a:grpSpLocks/>
              </p:cNvGrpSpPr>
              <p:nvPr/>
            </p:nvGrpSpPr>
            <p:grpSpPr bwMode="auto">
              <a:xfrm>
                <a:off x="4901" y="3504"/>
                <a:ext cx="129" cy="236"/>
                <a:chOff x="4901" y="3504"/>
                <a:chExt cx="129" cy="236"/>
              </a:xfrm>
            </p:grpSpPr>
            <p:sp>
              <p:nvSpPr>
                <p:cNvPr id="272546" name="Rectangle 162"/>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47" name="Oval 163"/>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48" name="Oval 164"/>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49" name="Oval 165"/>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50" name="Oval 166"/>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51" name="Oval 167"/>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52" name="Group 168"/>
              <p:cNvGrpSpPr>
                <a:grpSpLocks/>
              </p:cNvGrpSpPr>
              <p:nvPr/>
            </p:nvGrpSpPr>
            <p:grpSpPr bwMode="auto">
              <a:xfrm>
                <a:off x="5030" y="3528"/>
                <a:ext cx="128" cy="236"/>
                <a:chOff x="5030" y="3528"/>
                <a:chExt cx="128" cy="236"/>
              </a:xfrm>
            </p:grpSpPr>
            <p:sp>
              <p:nvSpPr>
                <p:cNvPr id="272553" name="Rectangle 169"/>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54" name="Oval 170"/>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55" name="Oval 171"/>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56" name="Oval 172"/>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57" name="Oval 173"/>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58" name="Oval 174"/>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72559" name="Group 175"/>
            <p:cNvGrpSpPr>
              <a:grpSpLocks/>
            </p:cNvGrpSpPr>
            <p:nvPr/>
          </p:nvGrpSpPr>
          <p:grpSpPr bwMode="auto">
            <a:xfrm>
              <a:off x="1248" y="3408"/>
              <a:ext cx="1078" cy="308"/>
              <a:chOff x="4080" y="3456"/>
              <a:chExt cx="1078" cy="308"/>
            </a:xfrm>
          </p:grpSpPr>
          <p:grpSp>
            <p:nvGrpSpPr>
              <p:cNvPr id="272560" name="Group 176"/>
              <p:cNvGrpSpPr>
                <a:grpSpLocks/>
              </p:cNvGrpSpPr>
              <p:nvPr/>
            </p:nvGrpSpPr>
            <p:grpSpPr bwMode="auto">
              <a:xfrm>
                <a:off x="4080" y="3456"/>
                <a:ext cx="128" cy="236"/>
                <a:chOff x="4080" y="3456"/>
                <a:chExt cx="128" cy="236"/>
              </a:xfrm>
            </p:grpSpPr>
            <p:sp>
              <p:nvSpPr>
                <p:cNvPr id="272561" name="Rectangle 17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62" name="Oval 17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63" name="Oval 17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64" name="Oval 18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65" name="Oval 18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66" name="Oval 18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67" name="Group 183"/>
              <p:cNvGrpSpPr>
                <a:grpSpLocks/>
              </p:cNvGrpSpPr>
              <p:nvPr/>
            </p:nvGrpSpPr>
            <p:grpSpPr bwMode="auto">
              <a:xfrm>
                <a:off x="4208" y="3459"/>
                <a:ext cx="129" cy="236"/>
                <a:chOff x="4208" y="3459"/>
                <a:chExt cx="129" cy="236"/>
              </a:xfrm>
            </p:grpSpPr>
            <p:sp>
              <p:nvSpPr>
                <p:cNvPr id="272568" name="Rectangle 18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69" name="Oval 18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70" name="Oval 18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71" name="Oval 18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72" name="Oval 18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73" name="Oval 18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74" name="Group 190"/>
              <p:cNvGrpSpPr>
                <a:grpSpLocks/>
              </p:cNvGrpSpPr>
              <p:nvPr/>
            </p:nvGrpSpPr>
            <p:grpSpPr bwMode="auto">
              <a:xfrm>
                <a:off x="4337" y="3456"/>
                <a:ext cx="128" cy="236"/>
                <a:chOff x="4337" y="3456"/>
                <a:chExt cx="128" cy="236"/>
              </a:xfrm>
            </p:grpSpPr>
            <p:sp>
              <p:nvSpPr>
                <p:cNvPr id="272575" name="Rectangle 19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76" name="Oval 19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77" name="Oval 19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78" name="Oval 19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79" name="Oval 19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80" name="Oval 19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81" name="Group 197"/>
              <p:cNvGrpSpPr>
                <a:grpSpLocks/>
              </p:cNvGrpSpPr>
              <p:nvPr/>
            </p:nvGrpSpPr>
            <p:grpSpPr bwMode="auto">
              <a:xfrm>
                <a:off x="4465" y="3480"/>
                <a:ext cx="128" cy="236"/>
                <a:chOff x="4465" y="3480"/>
                <a:chExt cx="128" cy="236"/>
              </a:xfrm>
            </p:grpSpPr>
            <p:sp>
              <p:nvSpPr>
                <p:cNvPr id="272582" name="Rectangle 19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83" name="Oval 19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84" name="Oval 20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85" name="Oval 20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86" name="Oval 20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87" name="Oval 20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88" name="Group 204"/>
              <p:cNvGrpSpPr>
                <a:grpSpLocks/>
              </p:cNvGrpSpPr>
              <p:nvPr/>
            </p:nvGrpSpPr>
            <p:grpSpPr bwMode="auto">
              <a:xfrm>
                <a:off x="4593" y="3480"/>
                <a:ext cx="129" cy="236"/>
                <a:chOff x="4593" y="3480"/>
                <a:chExt cx="129" cy="236"/>
              </a:xfrm>
            </p:grpSpPr>
            <p:sp>
              <p:nvSpPr>
                <p:cNvPr id="272589" name="Rectangle 20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90" name="Oval 20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91" name="Oval 20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92" name="Oval 20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93" name="Oval 20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94" name="Oval 21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595" name="Group 211"/>
              <p:cNvGrpSpPr>
                <a:grpSpLocks/>
              </p:cNvGrpSpPr>
              <p:nvPr/>
            </p:nvGrpSpPr>
            <p:grpSpPr bwMode="auto">
              <a:xfrm>
                <a:off x="4747" y="3504"/>
                <a:ext cx="129" cy="236"/>
                <a:chOff x="4747" y="3504"/>
                <a:chExt cx="129" cy="236"/>
              </a:xfrm>
            </p:grpSpPr>
            <p:sp>
              <p:nvSpPr>
                <p:cNvPr id="272596" name="Rectangle 21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597" name="Oval 21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98" name="Oval 21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599" name="Oval 21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00" name="Oval 21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01" name="Oval 21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602" name="Group 218"/>
              <p:cNvGrpSpPr>
                <a:grpSpLocks/>
              </p:cNvGrpSpPr>
              <p:nvPr/>
            </p:nvGrpSpPr>
            <p:grpSpPr bwMode="auto">
              <a:xfrm>
                <a:off x="4901" y="3504"/>
                <a:ext cx="129" cy="236"/>
                <a:chOff x="4901" y="3504"/>
                <a:chExt cx="129" cy="236"/>
              </a:xfrm>
            </p:grpSpPr>
            <p:sp>
              <p:nvSpPr>
                <p:cNvPr id="272603" name="Rectangle 21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604" name="Oval 22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05" name="Oval 22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06" name="Oval 22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07" name="Oval 22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08" name="Oval 22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72609" name="Group 225"/>
              <p:cNvGrpSpPr>
                <a:grpSpLocks/>
              </p:cNvGrpSpPr>
              <p:nvPr/>
            </p:nvGrpSpPr>
            <p:grpSpPr bwMode="auto">
              <a:xfrm>
                <a:off x="5030" y="3528"/>
                <a:ext cx="128" cy="236"/>
                <a:chOff x="5030" y="3528"/>
                <a:chExt cx="128" cy="236"/>
              </a:xfrm>
            </p:grpSpPr>
            <p:sp>
              <p:nvSpPr>
                <p:cNvPr id="272610" name="Rectangle 22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72611" name="Oval 22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12" name="Oval 22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13" name="Oval 22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14" name="Oval 23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72615" name="Oval 23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
        <p:nvSpPr>
          <p:cNvPr id="272616" name="Rectangle 232"/>
          <p:cNvSpPr>
            <a:spLocks noGrp="1" noChangeArrowheads="1"/>
          </p:cNvSpPr>
          <p:nvPr>
            <p:ph type="title"/>
          </p:nvPr>
        </p:nvSpPr>
        <p:spPr>
          <a:xfrm>
            <a:off x="838200" y="76200"/>
            <a:ext cx="7772400" cy="1143000"/>
          </a:xfrm>
        </p:spPr>
        <p:txBody>
          <a:bodyPr/>
          <a:lstStyle/>
          <a:p>
            <a:r>
              <a:rPr lang="en-US"/>
              <a:t>BMPs</a:t>
            </a:r>
          </a:p>
        </p:txBody>
      </p:sp>
      <p:sp>
        <p:nvSpPr>
          <p:cNvPr id="272617" name="AutoShape 233"/>
          <p:cNvSpPr>
            <a:spLocks noChangeArrowheads="1"/>
          </p:cNvSpPr>
          <p:nvPr/>
        </p:nvSpPr>
        <p:spPr bwMode="auto">
          <a:xfrm>
            <a:off x="6400800" y="5029200"/>
            <a:ext cx="685800" cy="609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sp>
        <p:nvSpPr>
          <p:cNvPr id="272618" name="Freeform 234"/>
          <p:cNvSpPr>
            <a:spLocks/>
          </p:cNvSpPr>
          <p:nvPr/>
        </p:nvSpPr>
        <p:spPr bwMode="auto">
          <a:xfrm rot="4844424">
            <a:off x="13494" y="2577306"/>
            <a:ext cx="2130425" cy="938213"/>
          </a:xfrm>
          <a:custGeom>
            <a:avLst/>
            <a:gdLst/>
            <a:ahLst/>
            <a:cxnLst>
              <a:cxn ang="0">
                <a:pos x="671" y="208"/>
              </a:cxn>
              <a:cxn ang="0">
                <a:pos x="1019" y="228"/>
              </a:cxn>
              <a:cxn ang="0">
                <a:pos x="1013" y="0"/>
              </a:cxn>
              <a:cxn ang="0">
                <a:pos x="1342" y="303"/>
              </a:cxn>
              <a:cxn ang="0">
                <a:pos x="1006" y="591"/>
              </a:cxn>
              <a:cxn ang="0">
                <a:pos x="1006" y="447"/>
              </a:cxn>
              <a:cxn ang="0">
                <a:pos x="577" y="449"/>
              </a:cxn>
              <a:cxn ang="0">
                <a:pos x="48" y="556"/>
              </a:cxn>
              <a:cxn ang="0">
                <a:pos x="289" y="329"/>
              </a:cxn>
              <a:cxn ang="0">
                <a:pos x="155" y="108"/>
              </a:cxn>
              <a:cxn ang="0">
                <a:pos x="671" y="208"/>
              </a:cxn>
            </a:cxnLst>
            <a:rect l="0" t="0" r="r" b="b"/>
            <a:pathLst>
              <a:path w="1342" h="591">
                <a:moveTo>
                  <a:pt x="671" y="208"/>
                </a:moveTo>
                <a:cubicBezTo>
                  <a:pt x="815" y="228"/>
                  <a:pt x="962" y="263"/>
                  <a:pt x="1019" y="228"/>
                </a:cubicBezTo>
                <a:lnTo>
                  <a:pt x="1013" y="0"/>
                </a:lnTo>
                <a:lnTo>
                  <a:pt x="1342" y="303"/>
                </a:lnTo>
                <a:lnTo>
                  <a:pt x="1006" y="591"/>
                </a:lnTo>
                <a:lnTo>
                  <a:pt x="1006" y="447"/>
                </a:lnTo>
                <a:cubicBezTo>
                  <a:pt x="934" y="423"/>
                  <a:pt x="737" y="431"/>
                  <a:pt x="577" y="449"/>
                </a:cubicBezTo>
                <a:cubicBezTo>
                  <a:pt x="417" y="467"/>
                  <a:pt x="96" y="576"/>
                  <a:pt x="48" y="556"/>
                </a:cubicBezTo>
                <a:cubicBezTo>
                  <a:pt x="0" y="536"/>
                  <a:pt x="271" y="403"/>
                  <a:pt x="289" y="329"/>
                </a:cubicBezTo>
                <a:cubicBezTo>
                  <a:pt x="307" y="255"/>
                  <a:pt x="91" y="128"/>
                  <a:pt x="155" y="108"/>
                </a:cubicBezTo>
                <a:cubicBezTo>
                  <a:pt x="219" y="88"/>
                  <a:pt x="527" y="188"/>
                  <a:pt x="671" y="208"/>
                </a:cubicBezTo>
                <a:close/>
              </a:path>
            </a:pathLst>
          </a:custGeom>
          <a:solidFill>
            <a:schemeClr val="accent1"/>
          </a:solidFill>
          <a:ln w="9525">
            <a:solidFill>
              <a:schemeClr val="tx1"/>
            </a:solidFill>
            <a:round/>
            <a:headEnd/>
            <a:tailEnd/>
          </a:ln>
          <a:effectLst/>
        </p:spPr>
        <p:txBody>
          <a:bodyPr/>
          <a:lstStyle/>
          <a:p>
            <a:endParaRPr lang="en-US"/>
          </a:p>
        </p:txBody>
      </p:sp>
      <p:sp>
        <p:nvSpPr>
          <p:cNvPr id="272619" name="Freeform 235"/>
          <p:cNvSpPr>
            <a:spLocks/>
          </p:cNvSpPr>
          <p:nvPr/>
        </p:nvSpPr>
        <p:spPr bwMode="auto">
          <a:xfrm rot="6579894">
            <a:off x="2893219" y="2669381"/>
            <a:ext cx="2009775" cy="938213"/>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72620" name="Freeform 236"/>
          <p:cNvSpPr>
            <a:spLocks/>
          </p:cNvSpPr>
          <p:nvPr/>
        </p:nvSpPr>
        <p:spPr bwMode="auto">
          <a:xfrm rot="5670970">
            <a:off x="1425575" y="2460625"/>
            <a:ext cx="2049463" cy="938213"/>
          </a:xfrm>
          <a:custGeom>
            <a:avLst/>
            <a:gdLst/>
            <a:ahLst/>
            <a:cxnLst>
              <a:cxn ang="0">
                <a:pos x="561" y="186"/>
              </a:cxn>
              <a:cxn ang="0">
                <a:pos x="968" y="228"/>
              </a:cxn>
              <a:cxn ang="0">
                <a:pos x="962" y="0"/>
              </a:cxn>
              <a:cxn ang="0">
                <a:pos x="1291" y="303"/>
              </a:cxn>
              <a:cxn ang="0">
                <a:pos x="955" y="591"/>
              </a:cxn>
              <a:cxn ang="0">
                <a:pos x="955" y="447"/>
              </a:cxn>
              <a:cxn ang="0">
                <a:pos x="676" y="422"/>
              </a:cxn>
              <a:cxn ang="0">
                <a:pos x="73" y="529"/>
              </a:cxn>
              <a:cxn ang="0">
                <a:pos x="239" y="287"/>
              </a:cxn>
              <a:cxn ang="0">
                <a:pos x="104" y="108"/>
              </a:cxn>
              <a:cxn ang="0">
                <a:pos x="561" y="186"/>
              </a:cxn>
            </a:cxnLst>
            <a:rect l="0" t="0" r="r" b="b"/>
            <a:pathLst>
              <a:path w="1291" h="591">
                <a:moveTo>
                  <a:pt x="561" y="186"/>
                </a:moveTo>
                <a:cubicBezTo>
                  <a:pt x="705" y="206"/>
                  <a:pt x="901" y="259"/>
                  <a:pt x="968" y="228"/>
                </a:cubicBezTo>
                <a:lnTo>
                  <a:pt x="962" y="0"/>
                </a:lnTo>
                <a:lnTo>
                  <a:pt x="1291" y="303"/>
                </a:lnTo>
                <a:lnTo>
                  <a:pt x="955" y="591"/>
                </a:lnTo>
                <a:lnTo>
                  <a:pt x="955" y="447"/>
                </a:lnTo>
                <a:cubicBezTo>
                  <a:pt x="909" y="419"/>
                  <a:pt x="823" y="408"/>
                  <a:pt x="676" y="422"/>
                </a:cubicBezTo>
                <a:cubicBezTo>
                  <a:pt x="529" y="436"/>
                  <a:pt x="146" y="552"/>
                  <a:pt x="73" y="529"/>
                </a:cubicBezTo>
                <a:cubicBezTo>
                  <a:pt x="0" y="506"/>
                  <a:pt x="234" y="357"/>
                  <a:pt x="239" y="287"/>
                </a:cubicBezTo>
                <a:cubicBezTo>
                  <a:pt x="244" y="217"/>
                  <a:pt x="50" y="125"/>
                  <a:pt x="104" y="108"/>
                </a:cubicBezTo>
                <a:cubicBezTo>
                  <a:pt x="158" y="91"/>
                  <a:pt x="417" y="166"/>
                  <a:pt x="561" y="186"/>
                </a:cubicBezTo>
                <a:close/>
              </a:path>
            </a:pathLst>
          </a:custGeom>
          <a:solidFill>
            <a:schemeClr val="accent1"/>
          </a:solidFill>
          <a:ln w="9525">
            <a:solidFill>
              <a:schemeClr val="tx1"/>
            </a:solidFill>
            <a:round/>
            <a:headEnd/>
            <a:tailEnd/>
          </a:ln>
          <a:effectLst/>
        </p:spPr>
        <p:txBody>
          <a:bodyPr/>
          <a:lstStyle/>
          <a:p>
            <a:endParaRPr lang="en-US"/>
          </a:p>
        </p:txBody>
      </p:sp>
      <p:sp>
        <p:nvSpPr>
          <p:cNvPr id="272621" name="Freeform 237"/>
          <p:cNvSpPr>
            <a:spLocks/>
          </p:cNvSpPr>
          <p:nvPr/>
        </p:nvSpPr>
        <p:spPr bwMode="auto">
          <a:xfrm rot="21611418">
            <a:off x="5181600" y="4648200"/>
            <a:ext cx="1217613" cy="762000"/>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72622" name="Text Box 238"/>
          <p:cNvSpPr txBox="1">
            <a:spLocks noChangeArrowheads="1"/>
          </p:cNvSpPr>
          <p:nvPr/>
        </p:nvSpPr>
        <p:spPr bwMode="auto">
          <a:xfrm>
            <a:off x="288925" y="1565275"/>
            <a:ext cx="167322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Atmosphere</a:t>
            </a:r>
          </a:p>
        </p:txBody>
      </p:sp>
      <p:sp>
        <p:nvSpPr>
          <p:cNvPr id="272623" name="Text Box 239"/>
          <p:cNvSpPr txBox="1">
            <a:spLocks noChangeArrowheads="1"/>
          </p:cNvSpPr>
          <p:nvPr/>
        </p:nvSpPr>
        <p:spPr bwMode="auto">
          <a:xfrm>
            <a:off x="2346325" y="1412875"/>
            <a:ext cx="129857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Fertilizer</a:t>
            </a:r>
          </a:p>
        </p:txBody>
      </p:sp>
      <p:sp>
        <p:nvSpPr>
          <p:cNvPr id="272624" name="Text Box 240"/>
          <p:cNvSpPr txBox="1">
            <a:spLocks noChangeArrowheads="1"/>
          </p:cNvSpPr>
          <p:nvPr/>
        </p:nvSpPr>
        <p:spPr bwMode="auto">
          <a:xfrm>
            <a:off x="4343400" y="1752600"/>
            <a:ext cx="1131888"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Manure</a:t>
            </a:r>
          </a:p>
        </p:txBody>
      </p:sp>
      <p:sp>
        <p:nvSpPr>
          <p:cNvPr id="272625" name="Text Box 241"/>
          <p:cNvSpPr txBox="1">
            <a:spLocks noChangeArrowheads="1"/>
          </p:cNvSpPr>
          <p:nvPr/>
        </p:nvSpPr>
        <p:spPr bwMode="auto">
          <a:xfrm>
            <a:off x="6096000" y="1066800"/>
            <a:ext cx="1987550" cy="1190625"/>
          </a:xfrm>
          <a:prstGeom prst="rect">
            <a:avLst/>
          </a:prstGeom>
          <a:noFill/>
          <a:ln w="9525">
            <a:noFill/>
            <a:miter lim="800000"/>
            <a:headEnd/>
            <a:tailEnd/>
          </a:ln>
          <a:effectLst/>
        </p:spPr>
        <p:txBody>
          <a:bodyPr wrap="none">
            <a:spAutoFit/>
          </a:bodyPr>
          <a:lstStyle/>
          <a:p>
            <a:pPr eaLnBrk="0" hangingPunct="0"/>
            <a:r>
              <a:rPr lang="en-US" sz="3600">
                <a:latin typeface="Times New Roman" pitchFamily="18" charset="0"/>
              </a:rPr>
              <a:t>Structural</a:t>
            </a:r>
          </a:p>
          <a:p>
            <a:pPr eaLnBrk="0" hangingPunct="0"/>
            <a:r>
              <a:rPr lang="en-US" sz="3600">
                <a:latin typeface="Times New Roman" pitchFamily="18" charset="0"/>
              </a:rPr>
              <a:t>BMPs</a:t>
            </a:r>
          </a:p>
        </p:txBody>
      </p:sp>
      <p:sp>
        <p:nvSpPr>
          <p:cNvPr id="272626" name="Rectangle 242" descr="Granite"/>
          <p:cNvSpPr>
            <a:spLocks noChangeArrowheads="1"/>
          </p:cNvSpPr>
          <p:nvPr/>
        </p:nvSpPr>
        <p:spPr bwMode="auto">
          <a:xfrm>
            <a:off x="4876800" y="4114800"/>
            <a:ext cx="533400" cy="1981200"/>
          </a:xfrm>
          <a:prstGeom prst="rect">
            <a:avLst/>
          </a:prstGeom>
          <a:blipFill dpi="0" rotWithShape="0">
            <a:blip r:embed="rId2" cstate="print"/>
            <a:srcRect/>
            <a:tile tx="0" ty="0" sx="100000" sy="100000" flip="none" algn="tl"/>
          </a:blipFill>
          <a:ln w="9525">
            <a:solidFill>
              <a:schemeClr val="tx1"/>
            </a:solidFill>
            <a:miter lim="800000"/>
            <a:headEnd/>
            <a:tailEnd/>
          </a:ln>
          <a:effectLst/>
        </p:spPr>
        <p:txBody>
          <a:bodyPr wrap="none" anchor="ctr"/>
          <a:lstStyle/>
          <a:p>
            <a:endParaRPr lang="en-US"/>
          </a:p>
        </p:txBody>
      </p:sp>
      <p:grpSp>
        <p:nvGrpSpPr>
          <p:cNvPr id="272627" name="Group 243"/>
          <p:cNvGrpSpPr>
            <a:grpSpLocks/>
          </p:cNvGrpSpPr>
          <p:nvPr/>
        </p:nvGrpSpPr>
        <p:grpSpPr bwMode="auto">
          <a:xfrm>
            <a:off x="3048000" y="4419600"/>
            <a:ext cx="2209800" cy="1295400"/>
            <a:chOff x="2543" y="2831"/>
            <a:chExt cx="1392" cy="816"/>
          </a:xfrm>
        </p:grpSpPr>
        <p:sp>
          <p:nvSpPr>
            <p:cNvPr id="272628" name="Freeform 244"/>
            <p:cNvSpPr>
              <a:spLocks/>
            </p:cNvSpPr>
            <p:nvPr/>
          </p:nvSpPr>
          <p:spPr bwMode="auto">
            <a:xfrm rot="21611418">
              <a:off x="2543" y="2831"/>
              <a:ext cx="1392" cy="816"/>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72629" name="Text Box 245"/>
            <p:cNvSpPr txBox="1">
              <a:spLocks noChangeArrowheads="1"/>
            </p:cNvSpPr>
            <p:nvPr/>
          </p:nvSpPr>
          <p:spPr bwMode="auto">
            <a:xfrm>
              <a:off x="3084" y="3120"/>
              <a:ext cx="660" cy="288"/>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Runoff</a:t>
              </a:r>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818A4F3-2853-4158-9030-C32820862E57}" type="slidenum">
              <a:rPr lang="en-US"/>
              <a:pPr/>
              <a:t>120</a:t>
            </a:fld>
            <a:endParaRPr lang="en-US"/>
          </a:p>
        </p:txBody>
      </p:sp>
      <p:sp>
        <p:nvSpPr>
          <p:cNvPr id="879618" name="Rectangle 2"/>
          <p:cNvSpPr>
            <a:spLocks noGrp="1" noChangeArrowheads="1"/>
          </p:cNvSpPr>
          <p:nvPr>
            <p:ph type="title"/>
          </p:nvPr>
        </p:nvSpPr>
        <p:spPr/>
        <p:txBody>
          <a:bodyPr/>
          <a:lstStyle/>
          <a:p>
            <a:r>
              <a:rPr lang="en-US"/>
              <a:t>Differentiating between regions</a:t>
            </a:r>
          </a:p>
        </p:txBody>
      </p:sp>
      <p:sp>
        <p:nvSpPr>
          <p:cNvPr id="879619" name="Rectangle 3"/>
          <p:cNvSpPr>
            <a:spLocks noGrp="1" noChangeArrowheads="1"/>
          </p:cNvSpPr>
          <p:nvPr>
            <p:ph type="body" idx="1"/>
          </p:nvPr>
        </p:nvSpPr>
        <p:spPr/>
        <p:txBody>
          <a:bodyPr/>
          <a:lstStyle/>
          <a:p>
            <a:r>
              <a:rPr lang="en-US"/>
              <a:t>Forest – Assume constant loss efficiency</a:t>
            </a:r>
          </a:p>
          <a:p>
            <a:r>
              <a:rPr lang="en-US"/>
              <a:t>Crop –</a:t>
            </a:r>
          </a:p>
          <a:p>
            <a:pPr lvl="1"/>
            <a:r>
              <a:rPr lang="en-US"/>
              <a:t> median balance = median export</a:t>
            </a:r>
          </a:p>
          <a:p>
            <a:pPr lvl="1"/>
            <a:r>
              <a:rPr lang="en-US"/>
              <a:t> Zero balance = ½ median export</a:t>
            </a:r>
          </a:p>
          <a:p>
            <a:r>
              <a:rPr lang="en-US"/>
              <a:t>Urban – Assume constant concentration</a:t>
            </a:r>
          </a:p>
          <a:p>
            <a:r>
              <a:rPr lang="en-US"/>
              <a:t>No method of differentiation for</a:t>
            </a:r>
          </a:p>
          <a:p>
            <a:pPr lvl="1"/>
            <a:r>
              <a:rPr lang="en-US"/>
              <a:t>Alfalfa, construction, extractive, harvested forest, hay without nutrients, nurseries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76678A9C-A582-4AD4-B712-DD639E684C15}" type="slidenum">
              <a:rPr lang="en-US"/>
              <a:pPr/>
              <a:t>121</a:t>
            </a:fld>
            <a:endParaRPr lang="en-US"/>
          </a:p>
        </p:txBody>
      </p:sp>
      <p:pic>
        <p:nvPicPr>
          <p:cNvPr id="9226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B0A0E966-2E3F-4444-863C-56B5EC2A1CDE}" type="slidenum">
              <a:rPr lang="en-US"/>
              <a:pPr/>
              <a:t>122</a:t>
            </a:fld>
            <a:endParaRPr lang="en-US"/>
          </a:p>
        </p:txBody>
      </p:sp>
      <p:pic>
        <p:nvPicPr>
          <p:cNvPr id="9236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777940DE-3BDB-4FBB-A136-D3164252592E}" type="slidenum">
              <a:rPr lang="en-US"/>
              <a:pPr/>
              <a:t>123</a:t>
            </a:fld>
            <a:endParaRPr lang="en-US"/>
          </a:p>
        </p:txBody>
      </p:sp>
      <p:sp>
        <p:nvSpPr>
          <p:cNvPr id="807938" name="Rectangle 2"/>
          <p:cNvSpPr>
            <a:spLocks noGrp="1" noChangeArrowheads="1"/>
          </p:cNvSpPr>
          <p:nvPr>
            <p:ph type="title"/>
          </p:nvPr>
        </p:nvSpPr>
        <p:spPr>
          <a:xfrm>
            <a:off x="228600" y="228600"/>
            <a:ext cx="8686800" cy="1066800"/>
          </a:xfrm>
        </p:spPr>
        <p:txBody>
          <a:bodyPr/>
          <a:lstStyle/>
          <a:p>
            <a:pPr algn="l"/>
            <a:r>
              <a:rPr lang="en-US" sz="3600">
                <a:solidFill>
                  <a:srgbClr val="0000FF"/>
                </a:solidFill>
              </a:rPr>
              <a:t>Calibration Targets – 8 for each land use</a:t>
            </a:r>
          </a:p>
        </p:txBody>
      </p:sp>
      <p:sp>
        <p:nvSpPr>
          <p:cNvPr id="807939" name="Rectangle 3"/>
          <p:cNvSpPr>
            <a:spLocks noChangeArrowheads="1"/>
          </p:cNvSpPr>
          <p:nvPr/>
        </p:nvSpPr>
        <p:spPr bwMode="auto">
          <a:xfrm>
            <a:off x="381000" y="2057400"/>
            <a:ext cx="3276600" cy="228600"/>
          </a:xfrm>
          <a:prstGeom prst="rect">
            <a:avLst/>
          </a:prstGeom>
          <a:solidFill>
            <a:srgbClr val="957D5D"/>
          </a:solidFill>
          <a:ln w="9525">
            <a:solidFill>
              <a:schemeClr val="tx1"/>
            </a:solidFill>
            <a:miter lim="800000"/>
            <a:headEnd/>
            <a:tailEnd/>
          </a:ln>
          <a:effectLst/>
        </p:spPr>
        <p:txBody>
          <a:bodyPr wrap="none" anchor="ctr"/>
          <a:lstStyle/>
          <a:p>
            <a:pPr algn="ctr"/>
            <a:r>
              <a:rPr lang="en-US"/>
              <a:t>SURFACE</a:t>
            </a:r>
          </a:p>
        </p:txBody>
      </p:sp>
      <p:sp>
        <p:nvSpPr>
          <p:cNvPr id="807940" name="Rectangle 4"/>
          <p:cNvSpPr>
            <a:spLocks noChangeArrowheads="1"/>
          </p:cNvSpPr>
          <p:nvPr/>
        </p:nvSpPr>
        <p:spPr bwMode="auto">
          <a:xfrm>
            <a:off x="381000" y="2362200"/>
            <a:ext cx="3276600" cy="609600"/>
          </a:xfrm>
          <a:prstGeom prst="rect">
            <a:avLst/>
          </a:prstGeom>
          <a:solidFill>
            <a:srgbClr val="957D5D"/>
          </a:solidFill>
          <a:ln w="9525">
            <a:solidFill>
              <a:schemeClr val="tx1"/>
            </a:solidFill>
            <a:miter lim="800000"/>
            <a:headEnd/>
            <a:tailEnd/>
          </a:ln>
          <a:effectLst/>
        </p:spPr>
        <p:txBody>
          <a:bodyPr wrap="none" anchor="ctr"/>
          <a:lstStyle/>
          <a:p>
            <a:pPr algn="ctr"/>
            <a:r>
              <a:rPr lang="en-US"/>
              <a:t>INTERFLOW</a:t>
            </a:r>
          </a:p>
        </p:txBody>
      </p:sp>
      <p:sp>
        <p:nvSpPr>
          <p:cNvPr id="807941" name="Rectangle 5"/>
          <p:cNvSpPr>
            <a:spLocks noChangeArrowheads="1"/>
          </p:cNvSpPr>
          <p:nvPr/>
        </p:nvSpPr>
        <p:spPr bwMode="auto">
          <a:xfrm>
            <a:off x="381000" y="4800600"/>
            <a:ext cx="3276600" cy="1524000"/>
          </a:xfrm>
          <a:prstGeom prst="rect">
            <a:avLst/>
          </a:prstGeom>
          <a:solidFill>
            <a:srgbClr val="957D5D"/>
          </a:solidFill>
          <a:ln w="9525">
            <a:solidFill>
              <a:schemeClr val="tx1"/>
            </a:solidFill>
            <a:miter lim="800000"/>
            <a:headEnd/>
            <a:tailEnd/>
          </a:ln>
          <a:effectLst/>
        </p:spPr>
        <p:txBody>
          <a:bodyPr wrap="none" anchor="ctr"/>
          <a:lstStyle/>
          <a:p>
            <a:pPr algn="ctr"/>
            <a:r>
              <a:rPr lang="en-US"/>
              <a:t>Groundwater</a:t>
            </a:r>
          </a:p>
        </p:txBody>
      </p:sp>
      <p:sp>
        <p:nvSpPr>
          <p:cNvPr id="807942" name="Rectangle 6"/>
          <p:cNvSpPr>
            <a:spLocks noChangeArrowheads="1"/>
          </p:cNvSpPr>
          <p:nvPr/>
        </p:nvSpPr>
        <p:spPr bwMode="auto">
          <a:xfrm>
            <a:off x="381000" y="3124200"/>
            <a:ext cx="3276600" cy="1524000"/>
          </a:xfrm>
          <a:prstGeom prst="rect">
            <a:avLst/>
          </a:prstGeom>
          <a:solidFill>
            <a:srgbClr val="B5A289"/>
          </a:solidFill>
          <a:ln w="9525">
            <a:solidFill>
              <a:schemeClr val="tx1"/>
            </a:solidFill>
            <a:miter lim="800000"/>
            <a:headEnd/>
            <a:tailEnd/>
          </a:ln>
          <a:effectLst/>
        </p:spPr>
        <p:txBody>
          <a:bodyPr wrap="none" anchor="ctr"/>
          <a:lstStyle/>
          <a:p>
            <a:endParaRPr lang="en-US"/>
          </a:p>
        </p:txBody>
      </p:sp>
      <p:sp>
        <p:nvSpPr>
          <p:cNvPr id="807943" name="AutoShape 7"/>
          <p:cNvSpPr>
            <a:spLocks noChangeArrowheads="1"/>
          </p:cNvSpPr>
          <p:nvPr/>
        </p:nvSpPr>
        <p:spPr bwMode="auto">
          <a:xfrm>
            <a:off x="2971800" y="2057400"/>
            <a:ext cx="1066800" cy="228600"/>
          </a:xfrm>
          <a:prstGeom prst="rightArrow">
            <a:avLst>
              <a:gd name="adj1" fmla="val 50000"/>
              <a:gd name="adj2" fmla="val 116667"/>
            </a:avLst>
          </a:prstGeom>
          <a:solidFill>
            <a:schemeClr val="accent1"/>
          </a:solidFill>
          <a:ln w="9525">
            <a:solidFill>
              <a:schemeClr val="tx1"/>
            </a:solidFill>
            <a:miter lim="800000"/>
            <a:headEnd/>
            <a:tailEnd/>
          </a:ln>
          <a:effectLst/>
        </p:spPr>
        <p:txBody>
          <a:bodyPr wrap="none" anchor="ctr"/>
          <a:lstStyle/>
          <a:p>
            <a:endParaRPr lang="en-US"/>
          </a:p>
        </p:txBody>
      </p:sp>
      <p:sp>
        <p:nvSpPr>
          <p:cNvPr id="807944" name="AutoShape 8"/>
          <p:cNvSpPr>
            <a:spLocks noChangeArrowheads="1"/>
          </p:cNvSpPr>
          <p:nvPr/>
        </p:nvSpPr>
        <p:spPr bwMode="auto">
          <a:xfrm>
            <a:off x="2971800" y="2178050"/>
            <a:ext cx="1066800" cy="990600"/>
          </a:xfrm>
          <a:prstGeom prst="rightArrow">
            <a:avLst>
              <a:gd name="adj1" fmla="val 50000"/>
              <a:gd name="adj2" fmla="val 26923"/>
            </a:avLst>
          </a:prstGeom>
          <a:solidFill>
            <a:schemeClr val="accent1"/>
          </a:solidFill>
          <a:ln w="9525">
            <a:solidFill>
              <a:schemeClr val="tx1"/>
            </a:solidFill>
            <a:miter lim="800000"/>
            <a:headEnd/>
            <a:tailEnd/>
          </a:ln>
          <a:effectLst/>
        </p:spPr>
        <p:txBody>
          <a:bodyPr wrap="none" anchor="ctr"/>
          <a:lstStyle/>
          <a:p>
            <a:endParaRPr lang="en-US"/>
          </a:p>
        </p:txBody>
      </p:sp>
      <p:sp>
        <p:nvSpPr>
          <p:cNvPr id="807945" name="AutoShape 9"/>
          <p:cNvSpPr>
            <a:spLocks noChangeArrowheads="1"/>
          </p:cNvSpPr>
          <p:nvPr/>
        </p:nvSpPr>
        <p:spPr bwMode="auto">
          <a:xfrm>
            <a:off x="2971800" y="4648200"/>
            <a:ext cx="1066800" cy="1828800"/>
          </a:xfrm>
          <a:prstGeom prst="rightArrow">
            <a:avLst>
              <a:gd name="adj1" fmla="val 70065"/>
              <a:gd name="adj2" fmla="val 25000"/>
            </a:avLst>
          </a:prstGeom>
          <a:solidFill>
            <a:schemeClr val="accent1"/>
          </a:solidFill>
          <a:ln w="9525">
            <a:solidFill>
              <a:schemeClr val="tx1"/>
            </a:solidFill>
            <a:miter lim="800000"/>
            <a:headEnd/>
            <a:tailEnd/>
          </a:ln>
          <a:effectLst/>
        </p:spPr>
        <p:txBody>
          <a:bodyPr wrap="none" anchor="ctr"/>
          <a:lstStyle/>
          <a:p>
            <a:endParaRPr lang="en-US"/>
          </a:p>
        </p:txBody>
      </p:sp>
      <p:sp>
        <p:nvSpPr>
          <p:cNvPr id="807946" name="Text Box 10"/>
          <p:cNvSpPr txBox="1">
            <a:spLocks noChangeArrowheads="1"/>
          </p:cNvSpPr>
          <p:nvPr/>
        </p:nvSpPr>
        <p:spPr bwMode="auto">
          <a:xfrm>
            <a:off x="3962400" y="1600200"/>
            <a:ext cx="563563" cy="1844675"/>
          </a:xfrm>
          <a:prstGeom prst="rect">
            <a:avLst/>
          </a:prstGeom>
          <a:noFill/>
          <a:ln w="9525">
            <a:noFill/>
            <a:miter lim="800000"/>
            <a:headEnd/>
            <a:tailEnd/>
          </a:ln>
          <a:effectLst/>
        </p:spPr>
        <p:txBody>
          <a:bodyPr wrap="none">
            <a:spAutoFit/>
          </a:bodyPr>
          <a:lstStyle/>
          <a:p>
            <a:r>
              <a:rPr lang="en-US" sz="11500">
                <a:latin typeface="Bodoni MT Poster Compressed" pitchFamily="18" charset="0"/>
              </a:rPr>
              <a:t>}</a:t>
            </a:r>
          </a:p>
        </p:txBody>
      </p:sp>
      <p:sp>
        <p:nvSpPr>
          <p:cNvPr id="807947" name="Text Box 11"/>
          <p:cNvSpPr txBox="1">
            <a:spLocks noChangeArrowheads="1"/>
          </p:cNvSpPr>
          <p:nvPr/>
        </p:nvSpPr>
        <p:spPr bwMode="auto">
          <a:xfrm>
            <a:off x="4572000" y="1565275"/>
            <a:ext cx="3397250" cy="2051050"/>
          </a:xfrm>
          <a:prstGeom prst="rect">
            <a:avLst/>
          </a:prstGeom>
          <a:noFill/>
          <a:ln w="9525">
            <a:solidFill>
              <a:schemeClr val="tx1"/>
            </a:solidFill>
            <a:miter lim="800000"/>
            <a:headEnd/>
            <a:tailEnd/>
          </a:ln>
          <a:effectLst/>
        </p:spPr>
        <p:txBody>
          <a:bodyPr wrap="none">
            <a:spAutoFit/>
          </a:bodyPr>
          <a:lstStyle/>
          <a:p>
            <a:r>
              <a:rPr lang="en-US" sz="3200"/>
              <a:t>NH</a:t>
            </a:r>
            <a:r>
              <a:rPr lang="en-US" sz="3200" baseline="-25000"/>
              <a:t>3</a:t>
            </a:r>
          </a:p>
          <a:p>
            <a:r>
              <a:rPr lang="en-US" sz="3200"/>
              <a:t>NO</a:t>
            </a:r>
            <a:r>
              <a:rPr lang="en-US" sz="3200" baseline="-25000"/>
              <a:t>3</a:t>
            </a:r>
          </a:p>
          <a:p>
            <a:r>
              <a:rPr lang="en-US" sz="3200"/>
              <a:t>Labile ORGN</a:t>
            </a:r>
          </a:p>
          <a:p>
            <a:r>
              <a:rPr lang="en-US" sz="3200"/>
              <a:t>Refractory ORGN</a:t>
            </a:r>
          </a:p>
        </p:txBody>
      </p:sp>
      <p:sp>
        <p:nvSpPr>
          <p:cNvPr id="807948" name="Text Box 12"/>
          <p:cNvSpPr txBox="1">
            <a:spLocks noChangeArrowheads="1"/>
          </p:cNvSpPr>
          <p:nvPr/>
        </p:nvSpPr>
        <p:spPr bwMode="auto">
          <a:xfrm>
            <a:off x="4572000" y="4419600"/>
            <a:ext cx="3397250" cy="2051050"/>
          </a:xfrm>
          <a:prstGeom prst="rect">
            <a:avLst/>
          </a:prstGeom>
          <a:noFill/>
          <a:ln w="9525">
            <a:solidFill>
              <a:schemeClr val="tx1"/>
            </a:solidFill>
            <a:miter lim="800000"/>
            <a:headEnd/>
            <a:tailEnd/>
          </a:ln>
          <a:effectLst/>
        </p:spPr>
        <p:txBody>
          <a:bodyPr wrap="none">
            <a:spAutoFit/>
          </a:bodyPr>
          <a:lstStyle/>
          <a:p>
            <a:r>
              <a:rPr lang="en-US" sz="3200"/>
              <a:t>NH</a:t>
            </a:r>
            <a:r>
              <a:rPr lang="en-US" sz="3200" baseline="-25000"/>
              <a:t>3</a:t>
            </a:r>
          </a:p>
          <a:p>
            <a:r>
              <a:rPr lang="en-US" sz="3200"/>
              <a:t>NO</a:t>
            </a:r>
            <a:r>
              <a:rPr lang="en-US" sz="3200" baseline="-25000"/>
              <a:t>3</a:t>
            </a:r>
          </a:p>
          <a:p>
            <a:r>
              <a:rPr lang="en-US" sz="3200"/>
              <a:t>Labile ORGN</a:t>
            </a:r>
          </a:p>
          <a:p>
            <a:r>
              <a:rPr lang="en-US" sz="3200"/>
              <a:t>Refractory ORGN</a:t>
            </a:r>
          </a:p>
        </p:txBody>
      </p:sp>
      <p:sp>
        <p:nvSpPr>
          <p:cNvPr id="807949" name="Text Box 13"/>
          <p:cNvSpPr txBox="1">
            <a:spLocks noChangeArrowheads="1"/>
          </p:cNvSpPr>
          <p:nvPr/>
        </p:nvSpPr>
        <p:spPr bwMode="auto">
          <a:xfrm>
            <a:off x="381000" y="2743200"/>
            <a:ext cx="1770063" cy="304800"/>
          </a:xfrm>
          <a:prstGeom prst="rect">
            <a:avLst/>
          </a:prstGeom>
          <a:noFill/>
          <a:ln w="9525">
            <a:noFill/>
            <a:miter lim="800000"/>
            <a:headEnd/>
            <a:tailEnd/>
          </a:ln>
          <a:effectLst/>
        </p:spPr>
        <p:txBody>
          <a:bodyPr wrap="none">
            <a:spAutoFit/>
          </a:bodyPr>
          <a:lstStyle/>
          <a:p>
            <a:r>
              <a:rPr lang="en-US" sz="1400"/>
              <a:t>(“slow” surface flow)</a:t>
            </a:r>
          </a:p>
        </p:txBody>
      </p:sp>
      <p:sp>
        <p:nvSpPr>
          <p:cNvPr id="807950" name="Text Box 14"/>
          <p:cNvSpPr txBox="1">
            <a:spLocks noChangeArrowheads="1"/>
          </p:cNvSpPr>
          <p:nvPr/>
        </p:nvSpPr>
        <p:spPr bwMode="auto">
          <a:xfrm>
            <a:off x="381000" y="4191000"/>
            <a:ext cx="1695450" cy="366713"/>
          </a:xfrm>
          <a:prstGeom prst="rect">
            <a:avLst/>
          </a:prstGeom>
          <a:noFill/>
          <a:ln w="9525">
            <a:noFill/>
            <a:miter lim="800000"/>
            <a:headEnd/>
            <a:tailEnd/>
          </a:ln>
          <a:effectLst/>
        </p:spPr>
        <p:txBody>
          <a:bodyPr wrap="none">
            <a:spAutoFit/>
          </a:bodyPr>
          <a:lstStyle/>
          <a:p>
            <a:r>
              <a:rPr lang="en-US"/>
              <a:t>lower soil layer</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6FA12CB9-0663-4667-95C7-EFBC566FAB13}" type="slidenum">
              <a:rPr lang="en-US"/>
              <a:pPr/>
              <a:t>124</a:t>
            </a:fld>
            <a:endParaRPr lang="en-US"/>
          </a:p>
        </p:txBody>
      </p:sp>
      <p:sp>
        <p:nvSpPr>
          <p:cNvPr id="881666" name="Rectangle 2"/>
          <p:cNvSpPr>
            <a:spLocks noGrp="1" noChangeArrowheads="1"/>
          </p:cNvSpPr>
          <p:nvPr>
            <p:ph type="title"/>
          </p:nvPr>
        </p:nvSpPr>
        <p:spPr/>
        <p:txBody>
          <a:bodyPr/>
          <a:lstStyle/>
          <a:p>
            <a:r>
              <a:rPr lang="en-US" sz="4000"/>
              <a:t>P and N simulation in AGCHEM</a:t>
            </a:r>
          </a:p>
        </p:txBody>
      </p:sp>
      <p:sp>
        <p:nvSpPr>
          <p:cNvPr id="881668" name="Rectangle 4"/>
          <p:cNvSpPr>
            <a:spLocks noChangeArrowheads="1"/>
          </p:cNvSpPr>
          <p:nvPr/>
        </p:nvSpPr>
        <p:spPr bwMode="auto">
          <a:xfrm>
            <a:off x="990600" y="2209800"/>
            <a:ext cx="6096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TN</a:t>
            </a:r>
          </a:p>
        </p:txBody>
      </p:sp>
      <p:sp>
        <p:nvSpPr>
          <p:cNvPr id="881669" name="Rectangle 5"/>
          <p:cNvSpPr>
            <a:spLocks noChangeArrowheads="1"/>
          </p:cNvSpPr>
          <p:nvPr/>
        </p:nvSpPr>
        <p:spPr bwMode="auto">
          <a:xfrm>
            <a:off x="7162800" y="2209800"/>
            <a:ext cx="6096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TP</a:t>
            </a:r>
          </a:p>
        </p:txBody>
      </p:sp>
      <p:sp>
        <p:nvSpPr>
          <p:cNvPr id="881670" name="Line 6"/>
          <p:cNvSpPr>
            <a:spLocks noChangeShapeType="1"/>
          </p:cNvSpPr>
          <p:nvPr/>
        </p:nvSpPr>
        <p:spPr bwMode="auto">
          <a:xfrm flipH="1">
            <a:off x="990600" y="25908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81671" name="Line 7"/>
          <p:cNvSpPr>
            <a:spLocks noChangeShapeType="1"/>
          </p:cNvSpPr>
          <p:nvPr/>
        </p:nvSpPr>
        <p:spPr bwMode="auto">
          <a:xfrm>
            <a:off x="1295400" y="25908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81672" name="Rectangle 8"/>
          <p:cNvSpPr>
            <a:spLocks noChangeArrowheads="1"/>
          </p:cNvSpPr>
          <p:nvPr/>
        </p:nvSpPr>
        <p:spPr bwMode="auto">
          <a:xfrm>
            <a:off x="533400" y="2971800"/>
            <a:ext cx="6096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DIN</a:t>
            </a:r>
          </a:p>
        </p:txBody>
      </p:sp>
      <p:sp>
        <p:nvSpPr>
          <p:cNvPr id="881673" name="Rectangle 9"/>
          <p:cNvSpPr>
            <a:spLocks noChangeArrowheads="1"/>
          </p:cNvSpPr>
          <p:nvPr/>
        </p:nvSpPr>
        <p:spPr bwMode="auto">
          <a:xfrm>
            <a:off x="1600200" y="2971800"/>
            <a:ext cx="685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OrgN</a:t>
            </a:r>
          </a:p>
        </p:txBody>
      </p:sp>
      <p:sp>
        <p:nvSpPr>
          <p:cNvPr id="881674" name="Line 10"/>
          <p:cNvSpPr>
            <a:spLocks noChangeShapeType="1"/>
          </p:cNvSpPr>
          <p:nvPr/>
        </p:nvSpPr>
        <p:spPr bwMode="auto">
          <a:xfrm>
            <a:off x="2362200" y="3124200"/>
            <a:ext cx="304800" cy="0"/>
          </a:xfrm>
          <a:prstGeom prst="line">
            <a:avLst/>
          </a:prstGeom>
          <a:noFill/>
          <a:ln w="9525">
            <a:solidFill>
              <a:schemeClr val="tx1"/>
            </a:solidFill>
            <a:round/>
            <a:headEnd/>
            <a:tailEnd type="triangle" w="med" len="med"/>
          </a:ln>
          <a:effectLst/>
        </p:spPr>
        <p:txBody>
          <a:bodyPr/>
          <a:lstStyle/>
          <a:p>
            <a:endParaRPr lang="en-US"/>
          </a:p>
        </p:txBody>
      </p:sp>
      <p:sp>
        <p:nvSpPr>
          <p:cNvPr id="881675" name="Line 11"/>
          <p:cNvSpPr>
            <a:spLocks noChangeShapeType="1"/>
          </p:cNvSpPr>
          <p:nvPr/>
        </p:nvSpPr>
        <p:spPr bwMode="auto">
          <a:xfrm>
            <a:off x="2057400" y="33528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81676" name="Rectangle 12"/>
          <p:cNvSpPr>
            <a:spLocks noChangeArrowheads="1"/>
          </p:cNvSpPr>
          <p:nvPr/>
        </p:nvSpPr>
        <p:spPr bwMode="auto">
          <a:xfrm>
            <a:off x="2743200" y="2971800"/>
            <a:ext cx="1447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Labile OrgN</a:t>
            </a:r>
          </a:p>
        </p:txBody>
      </p:sp>
      <p:sp>
        <p:nvSpPr>
          <p:cNvPr id="881677" name="Rectangle 13"/>
          <p:cNvSpPr>
            <a:spLocks noChangeArrowheads="1"/>
          </p:cNvSpPr>
          <p:nvPr/>
        </p:nvSpPr>
        <p:spPr bwMode="auto">
          <a:xfrm>
            <a:off x="2362200" y="3581400"/>
            <a:ext cx="20574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Refractory OrgN</a:t>
            </a:r>
          </a:p>
        </p:txBody>
      </p:sp>
      <p:sp>
        <p:nvSpPr>
          <p:cNvPr id="881678" name="Rectangle 14"/>
          <p:cNvSpPr>
            <a:spLocks noChangeArrowheads="1"/>
          </p:cNvSpPr>
          <p:nvPr/>
        </p:nvSpPr>
        <p:spPr bwMode="auto">
          <a:xfrm>
            <a:off x="4876800" y="2971800"/>
            <a:ext cx="14478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Labile OrgP</a:t>
            </a:r>
          </a:p>
        </p:txBody>
      </p:sp>
      <p:sp>
        <p:nvSpPr>
          <p:cNvPr id="881679" name="Line 15"/>
          <p:cNvSpPr>
            <a:spLocks noChangeShapeType="1"/>
          </p:cNvSpPr>
          <p:nvPr/>
        </p:nvSpPr>
        <p:spPr bwMode="auto">
          <a:xfrm>
            <a:off x="4343400" y="3124200"/>
            <a:ext cx="304800" cy="0"/>
          </a:xfrm>
          <a:prstGeom prst="line">
            <a:avLst/>
          </a:prstGeom>
          <a:noFill/>
          <a:ln w="9525">
            <a:solidFill>
              <a:schemeClr val="tx1"/>
            </a:solidFill>
            <a:round/>
            <a:headEnd/>
            <a:tailEnd type="triangle" w="med" len="med"/>
          </a:ln>
          <a:effectLst/>
        </p:spPr>
        <p:txBody>
          <a:bodyPr/>
          <a:lstStyle/>
          <a:p>
            <a:endParaRPr lang="en-US"/>
          </a:p>
        </p:txBody>
      </p:sp>
      <p:sp>
        <p:nvSpPr>
          <p:cNvPr id="881680" name="Line 16"/>
          <p:cNvSpPr>
            <a:spLocks noChangeShapeType="1"/>
          </p:cNvSpPr>
          <p:nvPr/>
        </p:nvSpPr>
        <p:spPr bwMode="auto">
          <a:xfrm>
            <a:off x="4495800" y="3733800"/>
            <a:ext cx="304800" cy="0"/>
          </a:xfrm>
          <a:prstGeom prst="line">
            <a:avLst/>
          </a:prstGeom>
          <a:noFill/>
          <a:ln w="9525">
            <a:solidFill>
              <a:schemeClr val="tx1"/>
            </a:solidFill>
            <a:round/>
            <a:headEnd/>
            <a:tailEnd type="triangle" w="med" len="med"/>
          </a:ln>
          <a:effectLst/>
        </p:spPr>
        <p:txBody>
          <a:bodyPr/>
          <a:lstStyle/>
          <a:p>
            <a:endParaRPr lang="en-US"/>
          </a:p>
        </p:txBody>
      </p:sp>
      <p:sp>
        <p:nvSpPr>
          <p:cNvPr id="881681" name="Rectangle 17"/>
          <p:cNvSpPr>
            <a:spLocks noChangeArrowheads="1"/>
          </p:cNvSpPr>
          <p:nvPr/>
        </p:nvSpPr>
        <p:spPr bwMode="auto">
          <a:xfrm>
            <a:off x="4876800" y="3581400"/>
            <a:ext cx="20574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Refractory OrgP</a:t>
            </a:r>
          </a:p>
        </p:txBody>
      </p:sp>
      <p:sp>
        <p:nvSpPr>
          <p:cNvPr id="881682" name="Line 18"/>
          <p:cNvSpPr>
            <a:spLocks noChangeShapeType="1"/>
          </p:cNvSpPr>
          <p:nvPr/>
        </p:nvSpPr>
        <p:spPr bwMode="auto">
          <a:xfrm flipH="1">
            <a:off x="7239000" y="25908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81683" name="Line 19"/>
          <p:cNvSpPr>
            <a:spLocks noChangeShapeType="1"/>
          </p:cNvSpPr>
          <p:nvPr/>
        </p:nvSpPr>
        <p:spPr bwMode="auto">
          <a:xfrm>
            <a:off x="7543800" y="25908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81684" name="Rectangle 20"/>
          <p:cNvSpPr>
            <a:spLocks noChangeArrowheads="1"/>
          </p:cNvSpPr>
          <p:nvPr/>
        </p:nvSpPr>
        <p:spPr bwMode="auto">
          <a:xfrm>
            <a:off x="7772400" y="2971800"/>
            <a:ext cx="6096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DIP</a:t>
            </a:r>
          </a:p>
        </p:txBody>
      </p:sp>
      <p:sp>
        <p:nvSpPr>
          <p:cNvPr id="881685" name="Rectangle 21"/>
          <p:cNvSpPr>
            <a:spLocks noChangeArrowheads="1"/>
          </p:cNvSpPr>
          <p:nvPr/>
        </p:nvSpPr>
        <p:spPr bwMode="auto">
          <a:xfrm>
            <a:off x="6781800" y="2971800"/>
            <a:ext cx="6858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OrgP</a:t>
            </a:r>
          </a:p>
        </p:txBody>
      </p:sp>
      <p:sp>
        <p:nvSpPr>
          <p:cNvPr id="881686" name="Line 22"/>
          <p:cNvSpPr>
            <a:spLocks noChangeShapeType="1"/>
          </p:cNvSpPr>
          <p:nvPr/>
        </p:nvSpPr>
        <p:spPr bwMode="auto">
          <a:xfrm>
            <a:off x="6400800" y="3124200"/>
            <a:ext cx="304800" cy="0"/>
          </a:xfrm>
          <a:prstGeom prst="line">
            <a:avLst/>
          </a:prstGeom>
          <a:noFill/>
          <a:ln w="9525">
            <a:solidFill>
              <a:schemeClr val="tx1"/>
            </a:solidFill>
            <a:round/>
            <a:headEnd/>
            <a:tailEnd type="triangle" w="med" len="med"/>
          </a:ln>
          <a:effectLst/>
        </p:spPr>
        <p:txBody>
          <a:bodyPr/>
          <a:lstStyle/>
          <a:p>
            <a:endParaRPr lang="en-US"/>
          </a:p>
        </p:txBody>
      </p:sp>
      <p:sp>
        <p:nvSpPr>
          <p:cNvPr id="881687" name="Line 23"/>
          <p:cNvSpPr>
            <a:spLocks noChangeShapeType="1"/>
          </p:cNvSpPr>
          <p:nvPr/>
        </p:nvSpPr>
        <p:spPr bwMode="auto">
          <a:xfrm flipV="1">
            <a:off x="7010400" y="3429000"/>
            <a:ext cx="76200" cy="2286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6884E54-E77B-4C28-A848-D90E6A87B796}" type="slidenum">
              <a:rPr lang="en-US"/>
              <a:pPr/>
              <a:t>125</a:t>
            </a:fld>
            <a:endParaRPr lang="en-US"/>
          </a:p>
        </p:txBody>
      </p:sp>
      <p:sp>
        <p:nvSpPr>
          <p:cNvPr id="831490" name="Rectangle 2"/>
          <p:cNvSpPr>
            <a:spLocks noGrp="1" noChangeArrowheads="1"/>
          </p:cNvSpPr>
          <p:nvPr>
            <p:ph type="title"/>
          </p:nvPr>
        </p:nvSpPr>
        <p:spPr/>
        <p:txBody>
          <a:bodyPr/>
          <a:lstStyle/>
          <a:p>
            <a:r>
              <a:rPr lang="en-US"/>
              <a:t>AGCHEM and PQUAL</a:t>
            </a:r>
          </a:p>
        </p:txBody>
      </p:sp>
      <p:sp>
        <p:nvSpPr>
          <p:cNvPr id="831491" name="Rectangle 3"/>
          <p:cNvSpPr>
            <a:spLocks noGrp="1" noChangeArrowheads="1"/>
          </p:cNvSpPr>
          <p:nvPr>
            <p:ph type="body" idx="1"/>
          </p:nvPr>
        </p:nvSpPr>
        <p:spPr/>
        <p:txBody>
          <a:bodyPr/>
          <a:lstStyle/>
          <a:p>
            <a:r>
              <a:rPr lang="en-US"/>
              <a:t>AGCHEM – </a:t>
            </a:r>
          </a:p>
          <a:p>
            <a:pPr lvl="1"/>
            <a:r>
              <a:rPr lang="en-US"/>
              <a:t>Mass Balance / Reaction Rate Based Mechanistic Simulation</a:t>
            </a:r>
          </a:p>
          <a:p>
            <a:pPr lvl="1"/>
            <a:r>
              <a:rPr lang="en-US"/>
              <a:t>Responsive to inputs and uptake</a:t>
            </a:r>
          </a:p>
          <a:p>
            <a:r>
              <a:rPr lang="en-US"/>
              <a:t>PQUAL</a:t>
            </a:r>
          </a:p>
          <a:p>
            <a:pPr lvl="1"/>
            <a:r>
              <a:rPr lang="en-US"/>
              <a:t>Empirical, coefficient-based simulation</a:t>
            </a:r>
          </a:p>
          <a:p>
            <a:pPr lvl="1"/>
            <a:r>
              <a:rPr lang="en-US"/>
              <a:t>Sensitive to hydrology and sediment only</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4"/>
          <p:cNvSpPr>
            <a:spLocks noGrp="1"/>
          </p:cNvSpPr>
          <p:nvPr>
            <p:ph type="sldNum" sz="quarter" idx="12"/>
          </p:nvPr>
        </p:nvSpPr>
        <p:spPr/>
        <p:txBody>
          <a:bodyPr/>
          <a:lstStyle/>
          <a:p>
            <a:fld id="{0234EE28-9F8F-4409-92FC-738AB736E6C1}" type="slidenum">
              <a:rPr lang="en-US"/>
              <a:pPr/>
              <a:t>126</a:t>
            </a:fld>
            <a:endParaRPr lang="en-US"/>
          </a:p>
        </p:txBody>
      </p:sp>
      <p:sp>
        <p:nvSpPr>
          <p:cNvPr id="833538" name="Rectangle 2"/>
          <p:cNvSpPr>
            <a:spLocks noChangeArrowheads="1"/>
          </p:cNvSpPr>
          <p:nvPr/>
        </p:nvSpPr>
        <p:spPr bwMode="auto">
          <a:xfrm>
            <a:off x="3200400" y="6172200"/>
            <a:ext cx="2971800" cy="457200"/>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833539" name="Rectangle 3"/>
          <p:cNvSpPr>
            <a:spLocks noChangeArrowheads="1"/>
          </p:cNvSpPr>
          <p:nvPr/>
        </p:nvSpPr>
        <p:spPr bwMode="auto">
          <a:xfrm>
            <a:off x="3729038" y="552450"/>
            <a:ext cx="1292225" cy="862013"/>
          </a:xfrm>
          <a:prstGeom prst="rect">
            <a:avLst/>
          </a:prstGeom>
          <a:solidFill>
            <a:srgbClr val="FFFFFF"/>
          </a:solidFill>
          <a:ln w="9525">
            <a:solidFill>
              <a:schemeClr val="tx1"/>
            </a:solidFill>
            <a:miter lim="800000"/>
            <a:headEnd/>
            <a:tailEnd/>
          </a:ln>
        </p:spPr>
        <p:txBody>
          <a:bodyPr/>
          <a:lstStyle/>
          <a:p>
            <a:endParaRPr lang="en-US"/>
          </a:p>
        </p:txBody>
      </p:sp>
      <p:sp>
        <p:nvSpPr>
          <p:cNvPr id="833540" name="Rectangle 4"/>
          <p:cNvSpPr>
            <a:spLocks noChangeArrowheads="1"/>
          </p:cNvSpPr>
          <p:nvPr/>
        </p:nvSpPr>
        <p:spPr bwMode="auto">
          <a:xfrm>
            <a:off x="4017963" y="854075"/>
            <a:ext cx="5524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Trees</a:t>
            </a:r>
            <a:endParaRPr lang="en-US" sz="2400">
              <a:latin typeface="Times New Roman" pitchFamily="18" charset="0"/>
            </a:endParaRPr>
          </a:p>
        </p:txBody>
      </p:sp>
      <p:sp>
        <p:nvSpPr>
          <p:cNvPr id="833541" name="Rectangle 5"/>
          <p:cNvSpPr>
            <a:spLocks noChangeArrowheads="1"/>
          </p:cNvSpPr>
          <p:nvPr/>
        </p:nvSpPr>
        <p:spPr bwMode="auto">
          <a:xfrm>
            <a:off x="3729038" y="1628775"/>
            <a:ext cx="1292225" cy="862013"/>
          </a:xfrm>
          <a:prstGeom prst="rect">
            <a:avLst/>
          </a:prstGeom>
          <a:solidFill>
            <a:srgbClr val="FFFFFF"/>
          </a:solidFill>
          <a:ln w="9525">
            <a:solidFill>
              <a:schemeClr val="tx1"/>
            </a:solidFill>
            <a:miter lim="800000"/>
            <a:headEnd/>
            <a:tailEnd/>
          </a:ln>
        </p:spPr>
        <p:txBody>
          <a:bodyPr/>
          <a:lstStyle/>
          <a:p>
            <a:endParaRPr lang="en-US"/>
          </a:p>
        </p:txBody>
      </p:sp>
      <p:sp>
        <p:nvSpPr>
          <p:cNvPr id="833542" name="Rectangle 6"/>
          <p:cNvSpPr>
            <a:spLocks noChangeArrowheads="1"/>
          </p:cNvSpPr>
          <p:nvPr/>
        </p:nvSpPr>
        <p:spPr bwMode="auto">
          <a:xfrm>
            <a:off x="4114800" y="1905000"/>
            <a:ext cx="5651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Roots</a:t>
            </a:r>
            <a:endParaRPr lang="en-US" sz="2400">
              <a:latin typeface="Times New Roman" pitchFamily="18" charset="0"/>
            </a:endParaRPr>
          </a:p>
        </p:txBody>
      </p:sp>
      <p:sp>
        <p:nvSpPr>
          <p:cNvPr id="833543" name="Rectangle 7"/>
          <p:cNvSpPr>
            <a:spLocks noChangeArrowheads="1"/>
          </p:cNvSpPr>
          <p:nvPr/>
        </p:nvSpPr>
        <p:spPr bwMode="auto">
          <a:xfrm>
            <a:off x="6743700" y="1628775"/>
            <a:ext cx="1292225" cy="862013"/>
          </a:xfrm>
          <a:prstGeom prst="rect">
            <a:avLst/>
          </a:prstGeom>
          <a:solidFill>
            <a:srgbClr val="FFFFFF"/>
          </a:solidFill>
          <a:ln w="9525">
            <a:solidFill>
              <a:schemeClr val="tx1"/>
            </a:solidFill>
            <a:miter lim="800000"/>
            <a:headEnd/>
            <a:tailEnd/>
          </a:ln>
        </p:spPr>
        <p:txBody>
          <a:bodyPr/>
          <a:lstStyle/>
          <a:p>
            <a:endParaRPr lang="en-US"/>
          </a:p>
        </p:txBody>
      </p:sp>
      <p:sp>
        <p:nvSpPr>
          <p:cNvPr id="833544" name="Rectangle 8"/>
          <p:cNvSpPr>
            <a:spLocks noChangeArrowheads="1"/>
          </p:cNvSpPr>
          <p:nvPr/>
        </p:nvSpPr>
        <p:spPr bwMode="auto">
          <a:xfrm>
            <a:off x="7007225" y="1930400"/>
            <a:ext cx="69850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Leaves</a:t>
            </a:r>
            <a:endParaRPr lang="en-US" sz="2400">
              <a:latin typeface="Times New Roman" pitchFamily="18" charset="0"/>
            </a:endParaRPr>
          </a:p>
        </p:txBody>
      </p:sp>
      <p:sp>
        <p:nvSpPr>
          <p:cNvPr id="833545" name="Rectangle 9"/>
          <p:cNvSpPr>
            <a:spLocks noChangeArrowheads="1"/>
          </p:cNvSpPr>
          <p:nvPr/>
        </p:nvSpPr>
        <p:spPr bwMode="auto">
          <a:xfrm>
            <a:off x="6743700" y="3997325"/>
            <a:ext cx="1292225" cy="860425"/>
          </a:xfrm>
          <a:prstGeom prst="rect">
            <a:avLst/>
          </a:prstGeom>
          <a:solidFill>
            <a:srgbClr val="FFFFFF"/>
          </a:solidFill>
          <a:ln w="9525">
            <a:solidFill>
              <a:schemeClr val="tx1"/>
            </a:solidFill>
            <a:miter lim="800000"/>
            <a:headEnd/>
            <a:tailEnd/>
          </a:ln>
        </p:spPr>
        <p:txBody>
          <a:bodyPr/>
          <a:lstStyle/>
          <a:p>
            <a:endParaRPr lang="en-US"/>
          </a:p>
        </p:txBody>
      </p:sp>
      <p:sp>
        <p:nvSpPr>
          <p:cNvPr id="833546" name="Rectangle 10"/>
          <p:cNvSpPr>
            <a:spLocks noChangeArrowheads="1"/>
          </p:cNvSpPr>
          <p:nvPr/>
        </p:nvSpPr>
        <p:spPr bwMode="auto">
          <a:xfrm>
            <a:off x="6883400" y="4040188"/>
            <a:ext cx="1022350"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Particulate</a:t>
            </a:r>
            <a:endParaRPr lang="en-US" sz="2400">
              <a:latin typeface="Times New Roman" pitchFamily="18" charset="0"/>
            </a:endParaRPr>
          </a:p>
        </p:txBody>
      </p:sp>
      <p:sp>
        <p:nvSpPr>
          <p:cNvPr id="833547" name="Rectangle 11"/>
          <p:cNvSpPr>
            <a:spLocks noChangeArrowheads="1"/>
          </p:cNvSpPr>
          <p:nvPr/>
        </p:nvSpPr>
        <p:spPr bwMode="auto">
          <a:xfrm>
            <a:off x="6864350" y="4298950"/>
            <a:ext cx="9969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Refractory</a:t>
            </a:r>
            <a:endParaRPr lang="en-US" sz="2400">
              <a:latin typeface="Times New Roman" pitchFamily="18" charset="0"/>
            </a:endParaRPr>
          </a:p>
        </p:txBody>
      </p:sp>
      <p:sp>
        <p:nvSpPr>
          <p:cNvPr id="833548" name="Rectangle 12"/>
          <p:cNvSpPr>
            <a:spLocks noChangeArrowheads="1"/>
          </p:cNvSpPr>
          <p:nvPr/>
        </p:nvSpPr>
        <p:spPr bwMode="auto">
          <a:xfrm>
            <a:off x="6905625" y="455771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833549" name="Rectangle 13"/>
          <p:cNvSpPr>
            <a:spLocks noChangeArrowheads="1"/>
          </p:cNvSpPr>
          <p:nvPr/>
        </p:nvSpPr>
        <p:spPr bwMode="auto">
          <a:xfrm>
            <a:off x="4159250" y="3997325"/>
            <a:ext cx="1292225" cy="860425"/>
          </a:xfrm>
          <a:prstGeom prst="rect">
            <a:avLst/>
          </a:prstGeom>
          <a:solidFill>
            <a:srgbClr val="FFFFFF"/>
          </a:solidFill>
          <a:ln w="9525">
            <a:solidFill>
              <a:schemeClr val="tx1"/>
            </a:solidFill>
            <a:miter lim="800000"/>
            <a:headEnd/>
            <a:tailEnd/>
          </a:ln>
        </p:spPr>
        <p:txBody>
          <a:bodyPr/>
          <a:lstStyle/>
          <a:p>
            <a:endParaRPr lang="en-US"/>
          </a:p>
        </p:txBody>
      </p:sp>
      <p:sp>
        <p:nvSpPr>
          <p:cNvPr id="833550" name="Rectangle 14"/>
          <p:cNvSpPr>
            <a:spLocks noChangeArrowheads="1"/>
          </p:cNvSpPr>
          <p:nvPr/>
        </p:nvSpPr>
        <p:spPr bwMode="auto">
          <a:xfrm>
            <a:off x="4298950" y="4040188"/>
            <a:ext cx="1022350"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Particulate</a:t>
            </a:r>
            <a:endParaRPr lang="en-US" sz="2400">
              <a:latin typeface="Times New Roman" pitchFamily="18" charset="0"/>
            </a:endParaRPr>
          </a:p>
        </p:txBody>
      </p:sp>
      <p:sp>
        <p:nvSpPr>
          <p:cNvPr id="833551" name="Rectangle 15"/>
          <p:cNvSpPr>
            <a:spLocks noChangeArrowheads="1"/>
          </p:cNvSpPr>
          <p:nvPr/>
        </p:nvSpPr>
        <p:spPr bwMode="auto">
          <a:xfrm>
            <a:off x="4519613" y="4298950"/>
            <a:ext cx="5778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Labile</a:t>
            </a:r>
            <a:endParaRPr lang="en-US" sz="2400">
              <a:latin typeface="Times New Roman" pitchFamily="18" charset="0"/>
            </a:endParaRPr>
          </a:p>
        </p:txBody>
      </p:sp>
      <p:sp>
        <p:nvSpPr>
          <p:cNvPr id="833552" name="Rectangle 16"/>
          <p:cNvSpPr>
            <a:spLocks noChangeArrowheads="1"/>
          </p:cNvSpPr>
          <p:nvPr/>
        </p:nvSpPr>
        <p:spPr bwMode="auto">
          <a:xfrm>
            <a:off x="4298950" y="455771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833553" name="Rectangle 17"/>
          <p:cNvSpPr>
            <a:spLocks noChangeArrowheads="1"/>
          </p:cNvSpPr>
          <p:nvPr/>
        </p:nvSpPr>
        <p:spPr bwMode="auto">
          <a:xfrm>
            <a:off x="1146175" y="3997325"/>
            <a:ext cx="1290638" cy="860425"/>
          </a:xfrm>
          <a:prstGeom prst="rect">
            <a:avLst/>
          </a:prstGeom>
          <a:solidFill>
            <a:srgbClr val="FFFFFF"/>
          </a:solidFill>
          <a:ln w="9525">
            <a:solidFill>
              <a:schemeClr val="tx1"/>
            </a:solidFill>
            <a:miter lim="800000"/>
            <a:headEnd/>
            <a:tailEnd/>
          </a:ln>
        </p:spPr>
        <p:txBody>
          <a:bodyPr/>
          <a:lstStyle/>
          <a:p>
            <a:endParaRPr lang="en-US"/>
          </a:p>
        </p:txBody>
      </p:sp>
      <p:sp>
        <p:nvSpPr>
          <p:cNvPr id="833554" name="Rectangle 18"/>
          <p:cNvSpPr>
            <a:spLocks noChangeArrowheads="1"/>
          </p:cNvSpPr>
          <p:nvPr/>
        </p:nvSpPr>
        <p:spPr bwMode="auto">
          <a:xfrm>
            <a:off x="1403350" y="4170363"/>
            <a:ext cx="7826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Solution</a:t>
            </a:r>
            <a:endParaRPr lang="en-US" sz="2400">
              <a:latin typeface="Times New Roman" pitchFamily="18" charset="0"/>
            </a:endParaRPr>
          </a:p>
        </p:txBody>
      </p:sp>
      <p:sp>
        <p:nvSpPr>
          <p:cNvPr id="833555" name="Rectangle 19"/>
          <p:cNvSpPr>
            <a:spLocks noChangeArrowheads="1"/>
          </p:cNvSpPr>
          <p:nvPr/>
        </p:nvSpPr>
        <p:spPr bwMode="auto">
          <a:xfrm>
            <a:off x="1338263" y="4427538"/>
            <a:ext cx="912812"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Ammonia</a:t>
            </a:r>
            <a:endParaRPr lang="en-US" sz="2400">
              <a:latin typeface="Times New Roman" pitchFamily="18" charset="0"/>
            </a:endParaRPr>
          </a:p>
        </p:txBody>
      </p:sp>
      <p:sp>
        <p:nvSpPr>
          <p:cNvPr id="833556" name="Rectangle 20"/>
          <p:cNvSpPr>
            <a:spLocks noChangeArrowheads="1"/>
          </p:cNvSpPr>
          <p:nvPr/>
        </p:nvSpPr>
        <p:spPr bwMode="auto">
          <a:xfrm>
            <a:off x="1146175" y="2058988"/>
            <a:ext cx="1290638" cy="862012"/>
          </a:xfrm>
          <a:prstGeom prst="rect">
            <a:avLst/>
          </a:prstGeom>
          <a:solidFill>
            <a:srgbClr val="FFFFFF"/>
          </a:solidFill>
          <a:ln w="9525">
            <a:solidFill>
              <a:schemeClr val="tx1"/>
            </a:solidFill>
            <a:miter lim="800000"/>
            <a:headEnd/>
            <a:tailEnd/>
          </a:ln>
        </p:spPr>
        <p:txBody>
          <a:bodyPr/>
          <a:lstStyle/>
          <a:p>
            <a:endParaRPr lang="en-US"/>
          </a:p>
        </p:txBody>
      </p:sp>
      <p:sp>
        <p:nvSpPr>
          <p:cNvPr id="833557" name="Rectangle 21"/>
          <p:cNvSpPr>
            <a:spLocks noChangeArrowheads="1"/>
          </p:cNvSpPr>
          <p:nvPr/>
        </p:nvSpPr>
        <p:spPr bwMode="auto">
          <a:xfrm>
            <a:off x="1476375" y="2360613"/>
            <a:ext cx="63658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Nitrate</a:t>
            </a:r>
            <a:endParaRPr lang="en-US" sz="2400">
              <a:latin typeface="Times New Roman" pitchFamily="18" charset="0"/>
            </a:endParaRPr>
          </a:p>
        </p:txBody>
      </p:sp>
      <p:sp>
        <p:nvSpPr>
          <p:cNvPr id="833558" name="Line 22"/>
          <p:cNvSpPr>
            <a:spLocks noChangeShapeType="1"/>
          </p:cNvSpPr>
          <p:nvPr/>
        </p:nvSpPr>
        <p:spPr bwMode="auto">
          <a:xfrm>
            <a:off x="5451475" y="4265613"/>
            <a:ext cx="1225550" cy="1587"/>
          </a:xfrm>
          <a:prstGeom prst="line">
            <a:avLst/>
          </a:prstGeom>
          <a:noFill/>
          <a:ln w="9525">
            <a:solidFill>
              <a:schemeClr val="tx1"/>
            </a:solidFill>
            <a:round/>
            <a:headEnd/>
            <a:tailEnd/>
          </a:ln>
        </p:spPr>
        <p:txBody>
          <a:bodyPr/>
          <a:lstStyle/>
          <a:p>
            <a:endParaRPr lang="en-US"/>
          </a:p>
        </p:txBody>
      </p:sp>
      <p:sp>
        <p:nvSpPr>
          <p:cNvPr id="833559" name="Freeform 23"/>
          <p:cNvSpPr>
            <a:spLocks/>
          </p:cNvSpPr>
          <p:nvPr/>
        </p:nvSpPr>
        <p:spPr bwMode="auto">
          <a:xfrm>
            <a:off x="6665913" y="4227513"/>
            <a:ext cx="77787" cy="76200"/>
          </a:xfrm>
          <a:custGeom>
            <a:avLst/>
            <a:gdLst/>
            <a:ahLst/>
            <a:cxnLst>
              <a:cxn ang="0">
                <a:pos x="0" y="0"/>
              </a:cxn>
              <a:cxn ang="0">
                <a:pos x="97" y="49"/>
              </a:cxn>
              <a:cxn ang="0">
                <a:pos x="0" y="98"/>
              </a:cxn>
              <a:cxn ang="0">
                <a:pos x="0" y="0"/>
              </a:cxn>
            </a:cxnLst>
            <a:rect l="0" t="0" r="r" b="b"/>
            <a:pathLst>
              <a:path w="97" h="98">
                <a:moveTo>
                  <a:pt x="0" y="0"/>
                </a:moveTo>
                <a:lnTo>
                  <a:pt x="97" y="49"/>
                </a:lnTo>
                <a:lnTo>
                  <a:pt x="0" y="98"/>
                </a:lnTo>
                <a:lnTo>
                  <a:pt x="0" y="0"/>
                </a:lnTo>
                <a:close/>
              </a:path>
            </a:pathLst>
          </a:custGeom>
          <a:solidFill>
            <a:srgbClr val="000000"/>
          </a:solidFill>
          <a:ln w="9525">
            <a:solidFill>
              <a:schemeClr val="tx1"/>
            </a:solidFill>
            <a:round/>
            <a:headEnd/>
            <a:tailEnd/>
          </a:ln>
        </p:spPr>
        <p:txBody>
          <a:bodyPr/>
          <a:lstStyle/>
          <a:p>
            <a:endParaRPr lang="en-US"/>
          </a:p>
        </p:txBody>
      </p:sp>
      <p:sp>
        <p:nvSpPr>
          <p:cNvPr id="833560" name="Freeform 24"/>
          <p:cNvSpPr>
            <a:spLocks noEditPoints="1"/>
          </p:cNvSpPr>
          <p:nvPr/>
        </p:nvSpPr>
        <p:spPr bwMode="auto">
          <a:xfrm>
            <a:off x="7342188" y="4857750"/>
            <a:ext cx="95250" cy="1077913"/>
          </a:xfrm>
          <a:custGeom>
            <a:avLst/>
            <a:gdLst/>
            <a:ahLst/>
            <a:cxnLst>
              <a:cxn ang="0">
                <a:pos x="0" y="119"/>
              </a:cxn>
              <a:cxn ang="0">
                <a:pos x="60" y="0"/>
              </a:cxn>
              <a:cxn ang="0">
                <a:pos x="120" y="119"/>
              </a:cxn>
              <a:cxn ang="0">
                <a:pos x="0" y="119"/>
              </a:cxn>
              <a:cxn ang="0">
                <a:pos x="120" y="1237"/>
              </a:cxn>
              <a:cxn ang="0">
                <a:pos x="60" y="1356"/>
              </a:cxn>
              <a:cxn ang="0">
                <a:pos x="0" y="1237"/>
              </a:cxn>
              <a:cxn ang="0">
                <a:pos x="120" y="1237"/>
              </a:cxn>
            </a:cxnLst>
            <a:rect l="0" t="0" r="r" b="b"/>
            <a:pathLst>
              <a:path w="120" h="1356">
                <a:moveTo>
                  <a:pt x="0" y="119"/>
                </a:moveTo>
                <a:lnTo>
                  <a:pt x="60" y="0"/>
                </a:lnTo>
                <a:lnTo>
                  <a:pt x="120" y="119"/>
                </a:lnTo>
                <a:lnTo>
                  <a:pt x="0" y="119"/>
                </a:lnTo>
                <a:close/>
                <a:moveTo>
                  <a:pt x="120" y="1237"/>
                </a:moveTo>
                <a:lnTo>
                  <a:pt x="60" y="1356"/>
                </a:lnTo>
                <a:lnTo>
                  <a:pt x="0" y="1237"/>
                </a:lnTo>
                <a:lnTo>
                  <a:pt x="120" y="1237"/>
                </a:lnTo>
                <a:close/>
              </a:path>
            </a:pathLst>
          </a:custGeom>
          <a:solidFill>
            <a:srgbClr val="000000"/>
          </a:solidFill>
          <a:ln w="9525">
            <a:solidFill>
              <a:schemeClr val="tx1"/>
            </a:solidFill>
            <a:round/>
            <a:headEnd/>
            <a:tailEnd/>
          </a:ln>
        </p:spPr>
        <p:txBody>
          <a:bodyPr/>
          <a:lstStyle/>
          <a:p>
            <a:endParaRPr lang="en-US"/>
          </a:p>
        </p:txBody>
      </p:sp>
      <p:sp>
        <p:nvSpPr>
          <p:cNvPr id="833561" name="Line 25"/>
          <p:cNvSpPr>
            <a:spLocks noChangeShapeType="1"/>
          </p:cNvSpPr>
          <p:nvPr/>
        </p:nvSpPr>
        <p:spPr bwMode="auto">
          <a:xfrm>
            <a:off x="4805363" y="4941888"/>
            <a:ext cx="1587" cy="909637"/>
          </a:xfrm>
          <a:prstGeom prst="line">
            <a:avLst/>
          </a:prstGeom>
          <a:noFill/>
          <a:ln w="57150">
            <a:solidFill>
              <a:srgbClr val="FF3300"/>
            </a:solidFill>
            <a:round/>
            <a:headEnd/>
            <a:tailEnd/>
          </a:ln>
        </p:spPr>
        <p:txBody>
          <a:bodyPr/>
          <a:lstStyle/>
          <a:p>
            <a:endParaRPr lang="en-US"/>
          </a:p>
        </p:txBody>
      </p:sp>
      <p:sp>
        <p:nvSpPr>
          <p:cNvPr id="833562" name="Freeform 26"/>
          <p:cNvSpPr>
            <a:spLocks noEditPoints="1"/>
          </p:cNvSpPr>
          <p:nvPr/>
        </p:nvSpPr>
        <p:spPr bwMode="auto">
          <a:xfrm>
            <a:off x="4759325" y="4857750"/>
            <a:ext cx="93663" cy="1077913"/>
          </a:xfrm>
          <a:custGeom>
            <a:avLst/>
            <a:gdLst/>
            <a:ahLst/>
            <a:cxnLst>
              <a:cxn ang="0">
                <a:pos x="0" y="119"/>
              </a:cxn>
              <a:cxn ang="0">
                <a:pos x="60" y="0"/>
              </a:cxn>
              <a:cxn ang="0">
                <a:pos x="119" y="119"/>
              </a:cxn>
              <a:cxn ang="0">
                <a:pos x="0" y="119"/>
              </a:cxn>
              <a:cxn ang="0">
                <a:pos x="119" y="1237"/>
              </a:cxn>
              <a:cxn ang="0">
                <a:pos x="60" y="1356"/>
              </a:cxn>
              <a:cxn ang="0">
                <a:pos x="0" y="1237"/>
              </a:cxn>
              <a:cxn ang="0">
                <a:pos x="119" y="1237"/>
              </a:cxn>
            </a:cxnLst>
            <a:rect l="0" t="0" r="r" b="b"/>
            <a:pathLst>
              <a:path w="119" h="1356">
                <a:moveTo>
                  <a:pt x="0" y="119"/>
                </a:moveTo>
                <a:lnTo>
                  <a:pt x="60" y="0"/>
                </a:lnTo>
                <a:lnTo>
                  <a:pt x="119" y="119"/>
                </a:lnTo>
                <a:lnTo>
                  <a:pt x="0" y="119"/>
                </a:lnTo>
                <a:close/>
                <a:moveTo>
                  <a:pt x="119" y="1237"/>
                </a:moveTo>
                <a:lnTo>
                  <a:pt x="60" y="1356"/>
                </a:lnTo>
                <a:lnTo>
                  <a:pt x="0" y="1237"/>
                </a:lnTo>
                <a:lnTo>
                  <a:pt x="119" y="1237"/>
                </a:lnTo>
                <a:close/>
              </a:path>
            </a:pathLst>
          </a:custGeom>
          <a:solidFill>
            <a:schemeClr val="tx1"/>
          </a:solidFill>
          <a:ln w="9525">
            <a:solidFill>
              <a:schemeClr val="tx1"/>
            </a:solidFill>
            <a:round/>
            <a:headEnd/>
            <a:tailEnd/>
          </a:ln>
        </p:spPr>
        <p:txBody>
          <a:bodyPr/>
          <a:lstStyle/>
          <a:p>
            <a:endParaRPr lang="en-US"/>
          </a:p>
        </p:txBody>
      </p:sp>
      <p:sp>
        <p:nvSpPr>
          <p:cNvPr id="833563" name="Freeform 27"/>
          <p:cNvSpPr>
            <a:spLocks/>
          </p:cNvSpPr>
          <p:nvPr/>
        </p:nvSpPr>
        <p:spPr bwMode="auto">
          <a:xfrm>
            <a:off x="3048000" y="3581400"/>
            <a:ext cx="1044575" cy="846138"/>
          </a:xfrm>
          <a:custGeom>
            <a:avLst/>
            <a:gdLst/>
            <a:ahLst/>
            <a:cxnLst>
              <a:cxn ang="0">
                <a:pos x="0" y="0"/>
              </a:cxn>
              <a:cxn ang="0">
                <a:pos x="542" y="0"/>
              </a:cxn>
              <a:cxn ang="0">
                <a:pos x="542" y="1085"/>
              </a:cxn>
              <a:cxn ang="0">
                <a:pos x="1085" y="1085"/>
              </a:cxn>
              <a:cxn ang="0">
                <a:pos x="1271" y="1085"/>
              </a:cxn>
            </a:cxnLst>
            <a:rect l="0" t="0" r="r" b="b"/>
            <a:pathLst>
              <a:path w="1271" h="1085">
                <a:moveTo>
                  <a:pt x="0" y="0"/>
                </a:moveTo>
                <a:lnTo>
                  <a:pt x="542" y="0"/>
                </a:lnTo>
                <a:lnTo>
                  <a:pt x="542" y="1085"/>
                </a:lnTo>
                <a:lnTo>
                  <a:pt x="1085" y="1085"/>
                </a:lnTo>
                <a:lnTo>
                  <a:pt x="1271" y="1085"/>
                </a:lnTo>
              </a:path>
            </a:pathLst>
          </a:custGeom>
          <a:noFill/>
          <a:ln w="9525">
            <a:solidFill>
              <a:schemeClr val="tx1"/>
            </a:solidFill>
            <a:prstDash val="solid"/>
            <a:round/>
            <a:headEnd/>
            <a:tailEnd/>
          </a:ln>
        </p:spPr>
        <p:txBody>
          <a:bodyPr/>
          <a:lstStyle/>
          <a:p>
            <a:endParaRPr lang="en-US"/>
          </a:p>
        </p:txBody>
      </p:sp>
      <p:sp>
        <p:nvSpPr>
          <p:cNvPr id="833564" name="Freeform 28"/>
          <p:cNvSpPr>
            <a:spLocks/>
          </p:cNvSpPr>
          <p:nvPr/>
        </p:nvSpPr>
        <p:spPr bwMode="auto">
          <a:xfrm>
            <a:off x="4083050" y="4389438"/>
            <a:ext cx="76200" cy="77787"/>
          </a:xfrm>
          <a:custGeom>
            <a:avLst/>
            <a:gdLst/>
            <a:ahLst/>
            <a:cxnLst>
              <a:cxn ang="0">
                <a:pos x="0" y="0"/>
              </a:cxn>
              <a:cxn ang="0">
                <a:pos x="98" y="48"/>
              </a:cxn>
              <a:cxn ang="0">
                <a:pos x="0" y="97"/>
              </a:cxn>
              <a:cxn ang="0">
                <a:pos x="0" y="0"/>
              </a:cxn>
            </a:cxnLst>
            <a:rect l="0" t="0" r="r" b="b"/>
            <a:pathLst>
              <a:path w="98" h="97">
                <a:moveTo>
                  <a:pt x="0" y="0"/>
                </a:moveTo>
                <a:lnTo>
                  <a:pt x="98" y="48"/>
                </a:lnTo>
                <a:lnTo>
                  <a:pt x="0" y="97"/>
                </a:lnTo>
                <a:lnTo>
                  <a:pt x="0" y="0"/>
                </a:lnTo>
                <a:close/>
              </a:path>
            </a:pathLst>
          </a:custGeom>
          <a:solidFill>
            <a:srgbClr val="000000"/>
          </a:solidFill>
          <a:ln w="9525">
            <a:solidFill>
              <a:schemeClr val="tx1"/>
            </a:solidFill>
            <a:round/>
            <a:headEnd/>
            <a:tailEnd/>
          </a:ln>
        </p:spPr>
        <p:txBody>
          <a:bodyPr/>
          <a:lstStyle/>
          <a:p>
            <a:endParaRPr lang="en-US"/>
          </a:p>
        </p:txBody>
      </p:sp>
      <p:sp>
        <p:nvSpPr>
          <p:cNvPr id="833565" name="Line 29"/>
          <p:cNvSpPr>
            <a:spLocks noChangeShapeType="1"/>
          </p:cNvSpPr>
          <p:nvPr/>
        </p:nvSpPr>
        <p:spPr bwMode="auto">
          <a:xfrm flipH="1">
            <a:off x="2506663" y="4643438"/>
            <a:ext cx="1652587" cy="1587"/>
          </a:xfrm>
          <a:prstGeom prst="line">
            <a:avLst/>
          </a:prstGeom>
          <a:noFill/>
          <a:ln w="57150">
            <a:solidFill>
              <a:srgbClr val="FF3300"/>
            </a:solidFill>
            <a:round/>
            <a:headEnd/>
            <a:tailEnd/>
          </a:ln>
        </p:spPr>
        <p:txBody>
          <a:bodyPr/>
          <a:lstStyle/>
          <a:p>
            <a:endParaRPr lang="en-US"/>
          </a:p>
        </p:txBody>
      </p:sp>
      <p:sp>
        <p:nvSpPr>
          <p:cNvPr id="833566" name="Freeform 30"/>
          <p:cNvSpPr>
            <a:spLocks/>
          </p:cNvSpPr>
          <p:nvPr/>
        </p:nvSpPr>
        <p:spPr bwMode="auto">
          <a:xfrm>
            <a:off x="2436813" y="4603750"/>
            <a:ext cx="77787" cy="77788"/>
          </a:xfrm>
          <a:custGeom>
            <a:avLst/>
            <a:gdLst/>
            <a:ahLst/>
            <a:cxnLst>
              <a:cxn ang="0">
                <a:pos x="97" y="97"/>
              </a:cxn>
              <a:cxn ang="0">
                <a:pos x="0" y="49"/>
              </a:cxn>
              <a:cxn ang="0">
                <a:pos x="97" y="0"/>
              </a:cxn>
              <a:cxn ang="0">
                <a:pos x="97" y="97"/>
              </a:cxn>
            </a:cxnLst>
            <a:rect l="0" t="0" r="r" b="b"/>
            <a:pathLst>
              <a:path w="97" h="97">
                <a:moveTo>
                  <a:pt x="97" y="97"/>
                </a:moveTo>
                <a:lnTo>
                  <a:pt x="0" y="49"/>
                </a:lnTo>
                <a:lnTo>
                  <a:pt x="97" y="0"/>
                </a:lnTo>
                <a:lnTo>
                  <a:pt x="97" y="97"/>
                </a:lnTo>
                <a:close/>
              </a:path>
            </a:pathLst>
          </a:custGeom>
          <a:solidFill>
            <a:srgbClr val="000000"/>
          </a:solidFill>
          <a:ln w="9525">
            <a:solidFill>
              <a:schemeClr val="tx1"/>
            </a:solidFill>
            <a:round/>
            <a:headEnd/>
            <a:tailEnd/>
          </a:ln>
        </p:spPr>
        <p:txBody>
          <a:bodyPr/>
          <a:lstStyle/>
          <a:p>
            <a:endParaRPr lang="en-US"/>
          </a:p>
        </p:txBody>
      </p:sp>
      <p:sp>
        <p:nvSpPr>
          <p:cNvPr id="833567" name="Line 31"/>
          <p:cNvSpPr>
            <a:spLocks noChangeShapeType="1"/>
          </p:cNvSpPr>
          <p:nvPr/>
        </p:nvSpPr>
        <p:spPr bwMode="auto">
          <a:xfrm flipV="1">
            <a:off x="1790700" y="2987675"/>
            <a:ext cx="1588" cy="1009650"/>
          </a:xfrm>
          <a:prstGeom prst="line">
            <a:avLst/>
          </a:prstGeom>
          <a:noFill/>
          <a:ln w="9525">
            <a:solidFill>
              <a:schemeClr val="tx1"/>
            </a:solidFill>
            <a:round/>
            <a:headEnd/>
            <a:tailEnd/>
          </a:ln>
        </p:spPr>
        <p:txBody>
          <a:bodyPr/>
          <a:lstStyle/>
          <a:p>
            <a:endParaRPr lang="en-US"/>
          </a:p>
        </p:txBody>
      </p:sp>
      <p:sp>
        <p:nvSpPr>
          <p:cNvPr id="833568" name="Freeform 32"/>
          <p:cNvSpPr>
            <a:spLocks/>
          </p:cNvSpPr>
          <p:nvPr/>
        </p:nvSpPr>
        <p:spPr bwMode="auto">
          <a:xfrm>
            <a:off x="1752600" y="2921000"/>
            <a:ext cx="77788" cy="77788"/>
          </a:xfrm>
          <a:custGeom>
            <a:avLst/>
            <a:gdLst/>
            <a:ahLst/>
            <a:cxnLst>
              <a:cxn ang="0">
                <a:pos x="0" y="97"/>
              </a:cxn>
              <a:cxn ang="0">
                <a:pos x="49" y="0"/>
              </a:cxn>
              <a:cxn ang="0">
                <a:pos x="98" y="97"/>
              </a:cxn>
              <a:cxn ang="0">
                <a:pos x="0" y="97"/>
              </a:cxn>
            </a:cxnLst>
            <a:rect l="0" t="0" r="r" b="b"/>
            <a:pathLst>
              <a:path w="98" h="97">
                <a:moveTo>
                  <a:pt x="0" y="97"/>
                </a:moveTo>
                <a:lnTo>
                  <a:pt x="49" y="0"/>
                </a:lnTo>
                <a:lnTo>
                  <a:pt x="98" y="97"/>
                </a:lnTo>
                <a:lnTo>
                  <a:pt x="0" y="97"/>
                </a:lnTo>
                <a:close/>
              </a:path>
            </a:pathLst>
          </a:custGeom>
          <a:solidFill>
            <a:srgbClr val="000000"/>
          </a:solidFill>
          <a:ln w="9525">
            <a:solidFill>
              <a:schemeClr val="tx1"/>
            </a:solidFill>
            <a:round/>
            <a:headEnd/>
            <a:tailEnd/>
          </a:ln>
        </p:spPr>
        <p:txBody>
          <a:bodyPr/>
          <a:lstStyle/>
          <a:p>
            <a:endParaRPr lang="en-US"/>
          </a:p>
        </p:txBody>
      </p:sp>
      <p:sp>
        <p:nvSpPr>
          <p:cNvPr id="833569" name="Freeform 33"/>
          <p:cNvSpPr>
            <a:spLocks/>
          </p:cNvSpPr>
          <p:nvPr/>
        </p:nvSpPr>
        <p:spPr bwMode="auto">
          <a:xfrm>
            <a:off x="2868613" y="982663"/>
            <a:ext cx="860425" cy="1076325"/>
          </a:xfrm>
          <a:custGeom>
            <a:avLst/>
            <a:gdLst/>
            <a:ahLst/>
            <a:cxnLst>
              <a:cxn ang="0">
                <a:pos x="1085" y="0"/>
              </a:cxn>
              <a:cxn ang="0">
                <a:pos x="0" y="0"/>
              </a:cxn>
              <a:cxn ang="0">
                <a:pos x="0" y="1356"/>
              </a:cxn>
              <a:cxn ang="0">
                <a:pos x="1000" y="1356"/>
              </a:cxn>
            </a:cxnLst>
            <a:rect l="0" t="0" r="r" b="b"/>
            <a:pathLst>
              <a:path w="1085" h="1356">
                <a:moveTo>
                  <a:pt x="1085" y="0"/>
                </a:moveTo>
                <a:lnTo>
                  <a:pt x="0" y="0"/>
                </a:lnTo>
                <a:lnTo>
                  <a:pt x="0" y="1356"/>
                </a:lnTo>
                <a:lnTo>
                  <a:pt x="1000" y="1356"/>
                </a:lnTo>
              </a:path>
            </a:pathLst>
          </a:custGeom>
          <a:noFill/>
          <a:ln w="9525">
            <a:solidFill>
              <a:schemeClr val="tx1"/>
            </a:solidFill>
            <a:prstDash val="solid"/>
            <a:round/>
            <a:headEnd/>
            <a:tailEnd/>
          </a:ln>
        </p:spPr>
        <p:txBody>
          <a:bodyPr/>
          <a:lstStyle/>
          <a:p>
            <a:endParaRPr lang="en-US"/>
          </a:p>
        </p:txBody>
      </p:sp>
      <p:sp>
        <p:nvSpPr>
          <p:cNvPr id="833570" name="Freeform 34"/>
          <p:cNvSpPr>
            <a:spLocks/>
          </p:cNvSpPr>
          <p:nvPr/>
        </p:nvSpPr>
        <p:spPr bwMode="auto">
          <a:xfrm>
            <a:off x="3651250" y="2020888"/>
            <a:ext cx="77788" cy="77787"/>
          </a:xfrm>
          <a:custGeom>
            <a:avLst/>
            <a:gdLst/>
            <a:ahLst/>
            <a:cxnLst>
              <a:cxn ang="0">
                <a:pos x="0" y="0"/>
              </a:cxn>
              <a:cxn ang="0">
                <a:pos x="97" y="49"/>
              </a:cxn>
              <a:cxn ang="0">
                <a:pos x="0" y="98"/>
              </a:cxn>
              <a:cxn ang="0">
                <a:pos x="0" y="0"/>
              </a:cxn>
            </a:cxnLst>
            <a:rect l="0" t="0" r="r" b="b"/>
            <a:pathLst>
              <a:path w="97" h="98">
                <a:moveTo>
                  <a:pt x="0" y="0"/>
                </a:moveTo>
                <a:lnTo>
                  <a:pt x="97" y="49"/>
                </a:lnTo>
                <a:lnTo>
                  <a:pt x="0" y="98"/>
                </a:lnTo>
                <a:lnTo>
                  <a:pt x="0" y="0"/>
                </a:lnTo>
                <a:close/>
              </a:path>
            </a:pathLst>
          </a:custGeom>
          <a:solidFill>
            <a:srgbClr val="000000"/>
          </a:solidFill>
          <a:ln w="9525">
            <a:solidFill>
              <a:schemeClr val="tx1"/>
            </a:solidFill>
            <a:round/>
            <a:headEnd/>
            <a:tailEnd/>
          </a:ln>
        </p:spPr>
        <p:txBody>
          <a:bodyPr/>
          <a:lstStyle/>
          <a:p>
            <a:endParaRPr lang="en-US"/>
          </a:p>
        </p:txBody>
      </p:sp>
      <p:sp>
        <p:nvSpPr>
          <p:cNvPr id="833571" name="Line 35"/>
          <p:cNvSpPr>
            <a:spLocks noChangeShapeType="1"/>
          </p:cNvSpPr>
          <p:nvPr/>
        </p:nvSpPr>
        <p:spPr bwMode="auto">
          <a:xfrm>
            <a:off x="2868613" y="982663"/>
            <a:ext cx="860425" cy="1587"/>
          </a:xfrm>
          <a:prstGeom prst="line">
            <a:avLst/>
          </a:prstGeom>
          <a:noFill/>
          <a:ln w="15875">
            <a:solidFill>
              <a:schemeClr val="tx1"/>
            </a:solidFill>
            <a:round/>
            <a:headEnd/>
            <a:tailEnd/>
          </a:ln>
        </p:spPr>
        <p:txBody>
          <a:bodyPr/>
          <a:lstStyle/>
          <a:p>
            <a:endParaRPr lang="en-US"/>
          </a:p>
        </p:txBody>
      </p:sp>
      <p:sp>
        <p:nvSpPr>
          <p:cNvPr id="833572" name="Line 36"/>
          <p:cNvSpPr>
            <a:spLocks noChangeShapeType="1"/>
          </p:cNvSpPr>
          <p:nvPr/>
        </p:nvSpPr>
        <p:spPr bwMode="auto">
          <a:xfrm>
            <a:off x="2868613" y="982663"/>
            <a:ext cx="793750" cy="1587"/>
          </a:xfrm>
          <a:prstGeom prst="line">
            <a:avLst/>
          </a:prstGeom>
          <a:noFill/>
          <a:ln w="9525">
            <a:solidFill>
              <a:schemeClr val="tx1"/>
            </a:solidFill>
            <a:round/>
            <a:headEnd/>
            <a:tailEnd/>
          </a:ln>
        </p:spPr>
        <p:txBody>
          <a:bodyPr/>
          <a:lstStyle/>
          <a:p>
            <a:endParaRPr lang="en-US"/>
          </a:p>
        </p:txBody>
      </p:sp>
      <p:sp>
        <p:nvSpPr>
          <p:cNvPr id="833573" name="Freeform 37"/>
          <p:cNvSpPr>
            <a:spLocks/>
          </p:cNvSpPr>
          <p:nvPr/>
        </p:nvSpPr>
        <p:spPr bwMode="auto">
          <a:xfrm>
            <a:off x="3651250" y="944563"/>
            <a:ext cx="77788" cy="77787"/>
          </a:xfrm>
          <a:custGeom>
            <a:avLst/>
            <a:gdLst/>
            <a:ahLst/>
            <a:cxnLst>
              <a:cxn ang="0">
                <a:pos x="0" y="0"/>
              </a:cxn>
              <a:cxn ang="0">
                <a:pos x="97" y="49"/>
              </a:cxn>
              <a:cxn ang="0">
                <a:pos x="0" y="97"/>
              </a:cxn>
              <a:cxn ang="0">
                <a:pos x="0" y="0"/>
              </a:cxn>
            </a:cxnLst>
            <a:rect l="0" t="0" r="r" b="b"/>
            <a:pathLst>
              <a:path w="97" h="97">
                <a:moveTo>
                  <a:pt x="0" y="0"/>
                </a:moveTo>
                <a:lnTo>
                  <a:pt x="97" y="49"/>
                </a:lnTo>
                <a:lnTo>
                  <a:pt x="0" y="97"/>
                </a:lnTo>
                <a:lnTo>
                  <a:pt x="0" y="0"/>
                </a:lnTo>
                <a:close/>
              </a:path>
            </a:pathLst>
          </a:custGeom>
          <a:solidFill>
            <a:srgbClr val="000000"/>
          </a:solidFill>
          <a:ln w="9525">
            <a:solidFill>
              <a:schemeClr val="tx1"/>
            </a:solidFill>
            <a:round/>
            <a:headEnd/>
            <a:tailEnd/>
          </a:ln>
        </p:spPr>
        <p:txBody>
          <a:bodyPr/>
          <a:lstStyle/>
          <a:p>
            <a:endParaRPr lang="en-US"/>
          </a:p>
        </p:txBody>
      </p:sp>
      <p:sp>
        <p:nvSpPr>
          <p:cNvPr id="833574" name="Line 38"/>
          <p:cNvSpPr>
            <a:spLocks noChangeShapeType="1"/>
          </p:cNvSpPr>
          <p:nvPr/>
        </p:nvSpPr>
        <p:spPr bwMode="auto">
          <a:xfrm>
            <a:off x="1790700" y="1628775"/>
            <a:ext cx="1009650" cy="1588"/>
          </a:xfrm>
          <a:prstGeom prst="line">
            <a:avLst/>
          </a:prstGeom>
          <a:noFill/>
          <a:ln w="9525">
            <a:solidFill>
              <a:schemeClr val="tx1"/>
            </a:solidFill>
            <a:round/>
            <a:headEnd/>
            <a:tailEnd/>
          </a:ln>
        </p:spPr>
        <p:txBody>
          <a:bodyPr/>
          <a:lstStyle/>
          <a:p>
            <a:endParaRPr lang="en-US"/>
          </a:p>
        </p:txBody>
      </p:sp>
      <p:sp>
        <p:nvSpPr>
          <p:cNvPr id="833575" name="Freeform 39"/>
          <p:cNvSpPr>
            <a:spLocks/>
          </p:cNvSpPr>
          <p:nvPr/>
        </p:nvSpPr>
        <p:spPr bwMode="auto">
          <a:xfrm>
            <a:off x="2790825" y="1590675"/>
            <a:ext cx="77788" cy="77788"/>
          </a:xfrm>
          <a:custGeom>
            <a:avLst/>
            <a:gdLst/>
            <a:ahLst/>
            <a:cxnLst>
              <a:cxn ang="0">
                <a:pos x="0" y="0"/>
              </a:cxn>
              <a:cxn ang="0">
                <a:pos x="97" y="48"/>
              </a:cxn>
              <a:cxn ang="0">
                <a:pos x="0" y="97"/>
              </a:cxn>
              <a:cxn ang="0">
                <a:pos x="0" y="0"/>
              </a:cxn>
            </a:cxnLst>
            <a:rect l="0" t="0" r="r" b="b"/>
            <a:pathLst>
              <a:path w="97" h="97">
                <a:moveTo>
                  <a:pt x="0" y="0"/>
                </a:moveTo>
                <a:lnTo>
                  <a:pt x="97" y="48"/>
                </a:lnTo>
                <a:lnTo>
                  <a:pt x="0" y="97"/>
                </a:lnTo>
                <a:lnTo>
                  <a:pt x="0" y="0"/>
                </a:lnTo>
                <a:close/>
              </a:path>
            </a:pathLst>
          </a:custGeom>
          <a:solidFill>
            <a:srgbClr val="000000"/>
          </a:solidFill>
          <a:ln w="9525">
            <a:solidFill>
              <a:schemeClr val="tx1"/>
            </a:solidFill>
            <a:round/>
            <a:headEnd/>
            <a:tailEnd/>
          </a:ln>
        </p:spPr>
        <p:txBody>
          <a:bodyPr/>
          <a:lstStyle/>
          <a:p>
            <a:endParaRPr lang="en-US"/>
          </a:p>
        </p:txBody>
      </p:sp>
      <p:sp>
        <p:nvSpPr>
          <p:cNvPr id="833576" name="Line 40"/>
          <p:cNvSpPr>
            <a:spLocks noChangeShapeType="1"/>
          </p:cNvSpPr>
          <p:nvPr/>
        </p:nvSpPr>
        <p:spPr bwMode="auto">
          <a:xfrm flipV="1">
            <a:off x="1790700" y="1697038"/>
            <a:ext cx="1588" cy="361950"/>
          </a:xfrm>
          <a:prstGeom prst="line">
            <a:avLst/>
          </a:prstGeom>
          <a:noFill/>
          <a:ln w="9525">
            <a:solidFill>
              <a:schemeClr val="tx1"/>
            </a:solidFill>
            <a:round/>
            <a:headEnd/>
            <a:tailEnd/>
          </a:ln>
        </p:spPr>
        <p:txBody>
          <a:bodyPr/>
          <a:lstStyle/>
          <a:p>
            <a:endParaRPr lang="en-US"/>
          </a:p>
        </p:txBody>
      </p:sp>
      <p:sp>
        <p:nvSpPr>
          <p:cNvPr id="833577" name="Freeform 41"/>
          <p:cNvSpPr>
            <a:spLocks/>
          </p:cNvSpPr>
          <p:nvPr/>
        </p:nvSpPr>
        <p:spPr bwMode="auto">
          <a:xfrm>
            <a:off x="1752600" y="1628775"/>
            <a:ext cx="77788" cy="77788"/>
          </a:xfrm>
          <a:custGeom>
            <a:avLst/>
            <a:gdLst/>
            <a:ahLst/>
            <a:cxnLst>
              <a:cxn ang="0">
                <a:pos x="0" y="98"/>
              </a:cxn>
              <a:cxn ang="0">
                <a:pos x="49" y="0"/>
              </a:cxn>
              <a:cxn ang="0">
                <a:pos x="98" y="98"/>
              </a:cxn>
              <a:cxn ang="0">
                <a:pos x="0" y="98"/>
              </a:cxn>
            </a:cxnLst>
            <a:rect l="0" t="0" r="r" b="b"/>
            <a:pathLst>
              <a:path w="98" h="98">
                <a:moveTo>
                  <a:pt x="0" y="98"/>
                </a:moveTo>
                <a:lnTo>
                  <a:pt x="49" y="0"/>
                </a:lnTo>
                <a:lnTo>
                  <a:pt x="98" y="98"/>
                </a:lnTo>
                <a:lnTo>
                  <a:pt x="0" y="98"/>
                </a:lnTo>
                <a:close/>
              </a:path>
            </a:pathLst>
          </a:custGeom>
          <a:solidFill>
            <a:srgbClr val="000000"/>
          </a:solidFill>
          <a:ln w="9525">
            <a:solidFill>
              <a:schemeClr val="tx1"/>
            </a:solidFill>
            <a:round/>
            <a:headEnd/>
            <a:tailEnd/>
          </a:ln>
        </p:spPr>
        <p:txBody>
          <a:bodyPr/>
          <a:lstStyle/>
          <a:p>
            <a:endParaRPr lang="en-US"/>
          </a:p>
        </p:txBody>
      </p:sp>
      <p:sp>
        <p:nvSpPr>
          <p:cNvPr id="833578" name="Line 42"/>
          <p:cNvSpPr>
            <a:spLocks noChangeShapeType="1"/>
          </p:cNvSpPr>
          <p:nvPr/>
        </p:nvSpPr>
        <p:spPr bwMode="auto">
          <a:xfrm>
            <a:off x="4805363" y="3567113"/>
            <a:ext cx="1587" cy="361950"/>
          </a:xfrm>
          <a:prstGeom prst="line">
            <a:avLst/>
          </a:prstGeom>
          <a:noFill/>
          <a:ln w="9525">
            <a:solidFill>
              <a:schemeClr val="tx1"/>
            </a:solidFill>
            <a:round/>
            <a:headEnd/>
            <a:tailEnd/>
          </a:ln>
        </p:spPr>
        <p:txBody>
          <a:bodyPr/>
          <a:lstStyle/>
          <a:p>
            <a:endParaRPr lang="en-US"/>
          </a:p>
        </p:txBody>
      </p:sp>
      <p:sp>
        <p:nvSpPr>
          <p:cNvPr id="833579" name="Freeform 43"/>
          <p:cNvSpPr>
            <a:spLocks/>
          </p:cNvSpPr>
          <p:nvPr/>
        </p:nvSpPr>
        <p:spPr bwMode="auto">
          <a:xfrm>
            <a:off x="4767263" y="3919538"/>
            <a:ext cx="77787" cy="77787"/>
          </a:xfrm>
          <a:custGeom>
            <a:avLst/>
            <a:gdLst/>
            <a:ahLst/>
            <a:cxnLst>
              <a:cxn ang="0">
                <a:pos x="98" y="0"/>
              </a:cxn>
              <a:cxn ang="0">
                <a:pos x="49" y="98"/>
              </a:cxn>
              <a:cxn ang="0">
                <a:pos x="0" y="0"/>
              </a:cxn>
              <a:cxn ang="0">
                <a:pos x="98" y="0"/>
              </a:cxn>
            </a:cxnLst>
            <a:rect l="0" t="0" r="r" b="b"/>
            <a:pathLst>
              <a:path w="98" h="98">
                <a:moveTo>
                  <a:pt x="98" y="0"/>
                </a:moveTo>
                <a:lnTo>
                  <a:pt x="49" y="98"/>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33580" name="Line 44"/>
          <p:cNvSpPr>
            <a:spLocks noChangeShapeType="1"/>
          </p:cNvSpPr>
          <p:nvPr/>
        </p:nvSpPr>
        <p:spPr bwMode="auto">
          <a:xfrm>
            <a:off x="7389813" y="3567113"/>
            <a:ext cx="1587" cy="361950"/>
          </a:xfrm>
          <a:prstGeom prst="line">
            <a:avLst/>
          </a:prstGeom>
          <a:noFill/>
          <a:ln w="9525">
            <a:solidFill>
              <a:schemeClr val="tx1"/>
            </a:solidFill>
            <a:round/>
            <a:headEnd/>
            <a:tailEnd/>
          </a:ln>
        </p:spPr>
        <p:txBody>
          <a:bodyPr/>
          <a:lstStyle/>
          <a:p>
            <a:endParaRPr lang="en-US"/>
          </a:p>
        </p:txBody>
      </p:sp>
      <p:sp>
        <p:nvSpPr>
          <p:cNvPr id="833581" name="Freeform 45"/>
          <p:cNvSpPr>
            <a:spLocks/>
          </p:cNvSpPr>
          <p:nvPr/>
        </p:nvSpPr>
        <p:spPr bwMode="auto">
          <a:xfrm>
            <a:off x="7351713" y="3919538"/>
            <a:ext cx="76200" cy="77787"/>
          </a:xfrm>
          <a:custGeom>
            <a:avLst/>
            <a:gdLst/>
            <a:ahLst/>
            <a:cxnLst>
              <a:cxn ang="0">
                <a:pos x="98" y="0"/>
              </a:cxn>
              <a:cxn ang="0">
                <a:pos x="49" y="98"/>
              </a:cxn>
              <a:cxn ang="0">
                <a:pos x="0" y="0"/>
              </a:cxn>
              <a:cxn ang="0">
                <a:pos x="98" y="0"/>
              </a:cxn>
            </a:cxnLst>
            <a:rect l="0" t="0" r="r" b="b"/>
            <a:pathLst>
              <a:path w="98" h="98">
                <a:moveTo>
                  <a:pt x="98" y="0"/>
                </a:moveTo>
                <a:lnTo>
                  <a:pt x="49" y="98"/>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33582" name="Line 46"/>
          <p:cNvSpPr>
            <a:spLocks noChangeShapeType="1"/>
          </p:cNvSpPr>
          <p:nvPr/>
        </p:nvSpPr>
        <p:spPr bwMode="auto">
          <a:xfrm>
            <a:off x="4805363" y="3567113"/>
            <a:ext cx="2584450" cy="1587"/>
          </a:xfrm>
          <a:prstGeom prst="line">
            <a:avLst/>
          </a:prstGeom>
          <a:noFill/>
          <a:ln w="15875">
            <a:solidFill>
              <a:schemeClr val="tx1"/>
            </a:solidFill>
            <a:round/>
            <a:headEnd/>
            <a:tailEnd/>
          </a:ln>
        </p:spPr>
        <p:txBody>
          <a:bodyPr/>
          <a:lstStyle/>
          <a:p>
            <a:endParaRPr lang="en-US"/>
          </a:p>
        </p:txBody>
      </p:sp>
      <p:sp>
        <p:nvSpPr>
          <p:cNvPr id="833583" name="Freeform 47"/>
          <p:cNvSpPr>
            <a:spLocks/>
          </p:cNvSpPr>
          <p:nvPr/>
        </p:nvSpPr>
        <p:spPr bwMode="auto">
          <a:xfrm>
            <a:off x="6313488" y="2490788"/>
            <a:ext cx="1076325" cy="1008062"/>
          </a:xfrm>
          <a:custGeom>
            <a:avLst/>
            <a:gdLst/>
            <a:ahLst/>
            <a:cxnLst>
              <a:cxn ang="0">
                <a:pos x="1356" y="0"/>
              </a:cxn>
              <a:cxn ang="0">
                <a:pos x="1356" y="678"/>
              </a:cxn>
              <a:cxn ang="0">
                <a:pos x="0" y="678"/>
              </a:cxn>
              <a:cxn ang="0">
                <a:pos x="0" y="1271"/>
              </a:cxn>
            </a:cxnLst>
            <a:rect l="0" t="0" r="r" b="b"/>
            <a:pathLst>
              <a:path w="1356" h="1271">
                <a:moveTo>
                  <a:pt x="1356" y="0"/>
                </a:moveTo>
                <a:lnTo>
                  <a:pt x="1356" y="678"/>
                </a:lnTo>
                <a:lnTo>
                  <a:pt x="0" y="678"/>
                </a:lnTo>
                <a:lnTo>
                  <a:pt x="0" y="1271"/>
                </a:lnTo>
              </a:path>
            </a:pathLst>
          </a:custGeom>
          <a:noFill/>
          <a:ln w="9525">
            <a:solidFill>
              <a:schemeClr val="tx1"/>
            </a:solidFill>
            <a:prstDash val="solid"/>
            <a:round/>
            <a:headEnd/>
            <a:tailEnd/>
          </a:ln>
        </p:spPr>
        <p:txBody>
          <a:bodyPr/>
          <a:lstStyle/>
          <a:p>
            <a:endParaRPr lang="en-US"/>
          </a:p>
        </p:txBody>
      </p:sp>
      <p:sp>
        <p:nvSpPr>
          <p:cNvPr id="833584" name="Freeform 48"/>
          <p:cNvSpPr>
            <a:spLocks/>
          </p:cNvSpPr>
          <p:nvPr/>
        </p:nvSpPr>
        <p:spPr bwMode="auto">
          <a:xfrm>
            <a:off x="6273800" y="3489325"/>
            <a:ext cx="77788" cy="77788"/>
          </a:xfrm>
          <a:custGeom>
            <a:avLst/>
            <a:gdLst/>
            <a:ahLst/>
            <a:cxnLst>
              <a:cxn ang="0">
                <a:pos x="98" y="0"/>
              </a:cxn>
              <a:cxn ang="0">
                <a:pos x="49" y="97"/>
              </a:cxn>
              <a:cxn ang="0">
                <a:pos x="0" y="0"/>
              </a:cxn>
              <a:cxn ang="0">
                <a:pos x="98" y="0"/>
              </a:cxn>
            </a:cxnLst>
            <a:rect l="0" t="0" r="r" b="b"/>
            <a:pathLst>
              <a:path w="98" h="97">
                <a:moveTo>
                  <a:pt x="98" y="0"/>
                </a:moveTo>
                <a:lnTo>
                  <a:pt x="49" y="97"/>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33585" name="Freeform 49"/>
          <p:cNvSpPr>
            <a:spLocks/>
          </p:cNvSpPr>
          <p:nvPr/>
        </p:nvSpPr>
        <p:spPr bwMode="auto">
          <a:xfrm>
            <a:off x="4375150" y="2490788"/>
            <a:ext cx="1508125" cy="1008062"/>
          </a:xfrm>
          <a:custGeom>
            <a:avLst/>
            <a:gdLst/>
            <a:ahLst/>
            <a:cxnLst>
              <a:cxn ang="0">
                <a:pos x="0" y="0"/>
              </a:cxn>
              <a:cxn ang="0">
                <a:pos x="0" y="678"/>
              </a:cxn>
              <a:cxn ang="0">
                <a:pos x="1899" y="678"/>
              </a:cxn>
              <a:cxn ang="0">
                <a:pos x="1899" y="1271"/>
              </a:cxn>
            </a:cxnLst>
            <a:rect l="0" t="0" r="r" b="b"/>
            <a:pathLst>
              <a:path w="1899" h="1271">
                <a:moveTo>
                  <a:pt x="0" y="0"/>
                </a:moveTo>
                <a:lnTo>
                  <a:pt x="0" y="678"/>
                </a:lnTo>
                <a:lnTo>
                  <a:pt x="1899" y="678"/>
                </a:lnTo>
                <a:lnTo>
                  <a:pt x="1899" y="1271"/>
                </a:lnTo>
              </a:path>
            </a:pathLst>
          </a:custGeom>
          <a:noFill/>
          <a:ln w="9525">
            <a:solidFill>
              <a:schemeClr val="tx1"/>
            </a:solidFill>
            <a:prstDash val="solid"/>
            <a:round/>
            <a:headEnd/>
            <a:tailEnd/>
          </a:ln>
        </p:spPr>
        <p:txBody>
          <a:bodyPr/>
          <a:lstStyle/>
          <a:p>
            <a:endParaRPr lang="en-US"/>
          </a:p>
        </p:txBody>
      </p:sp>
      <p:sp>
        <p:nvSpPr>
          <p:cNvPr id="833586" name="Freeform 50"/>
          <p:cNvSpPr>
            <a:spLocks/>
          </p:cNvSpPr>
          <p:nvPr/>
        </p:nvSpPr>
        <p:spPr bwMode="auto">
          <a:xfrm>
            <a:off x="5843588" y="3489325"/>
            <a:ext cx="77787" cy="77788"/>
          </a:xfrm>
          <a:custGeom>
            <a:avLst/>
            <a:gdLst/>
            <a:ahLst/>
            <a:cxnLst>
              <a:cxn ang="0">
                <a:pos x="98" y="0"/>
              </a:cxn>
              <a:cxn ang="0">
                <a:pos x="49" y="97"/>
              </a:cxn>
              <a:cxn ang="0">
                <a:pos x="0" y="0"/>
              </a:cxn>
              <a:cxn ang="0">
                <a:pos x="98" y="0"/>
              </a:cxn>
            </a:cxnLst>
            <a:rect l="0" t="0" r="r" b="b"/>
            <a:pathLst>
              <a:path w="98" h="97">
                <a:moveTo>
                  <a:pt x="98" y="0"/>
                </a:moveTo>
                <a:lnTo>
                  <a:pt x="49" y="97"/>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33587" name="Freeform 51"/>
          <p:cNvSpPr>
            <a:spLocks/>
          </p:cNvSpPr>
          <p:nvPr/>
        </p:nvSpPr>
        <p:spPr bwMode="auto">
          <a:xfrm>
            <a:off x="5021263" y="982663"/>
            <a:ext cx="2368550" cy="579437"/>
          </a:xfrm>
          <a:custGeom>
            <a:avLst/>
            <a:gdLst/>
            <a:ahLst/>
            <a:cxnLst>
              <a:cxn ang="0">
                <a:pos x="0" y="0"/>
              </a:cxn>
              <a:cxn ang="0">
                <a:pos x="2984" y="0"/>
              </a:cxn>
              <a:cxn ang="0">
                <a:pos x="2984" y="728"/>
              </a:cxn>
            </a:cxnLst>
            <a:rect l="0" t="0" r="r" b="b"/>
            <a:pathLst>
              <a:path w="2984" h="728">
                <a:moveTo>
                  <a:pt x="0" y="0"/>
                </a:moveTo>
                <a:lnTo>
                  <a:pt x="2984" y="0"/>
                </a:lnTo>
                <a:lnTo>
                  <a:pt x="2984" y="728"/>
                </a:lnTo>
              </a:path>
            </a:pathLst>
          </a:custGeom>
          <a:noFill/>
          <a:ln w="9525">
            <a:solidFill>
              <a:schemeClr val="tx1"/>
            </a:solidFill>
            <a:prstDash val="solid"/>
            <a:round/>
            <a:headEnd/>
            <a:tailEnd/>
          </a:ln>
        </p:spPr>
        <p:txBody>
          <a:bodyPr/>
          <a:lstStyle/>
          <a:p>
            <a:endParaRPr lang="en-US"/>
          </a:p>
        </p:txBody>
      </p:sp>
      <p:sp>
        <p:nvSpPr>
          <p:cNvPr id="833588" name="Freeform 52"/>
          <p:cNvSpPr>
            <a:spLocks/>
          </p:cNvSpPr>
          <p:nvPr/>
        </p:nvSpPr>
        <p:spPr bwMode="auto">
          <a:xfrm>
            <a:off x="7351713" y="1550988"/>
            <a:ext cx="76200" cy="77787"/>
          </a:xfrm>
          <a:custGeom>
            <a:avLst/>
            <a:gdLst/>
            <a:ahLst/>
            <a:cxnLst>
              <a:cxn ang="0">
                <a:pos x="98" y="0"/>
              </a:cxn>
              <a:cxn ang="0">
                <a:pos x="49" y="97"/>
              </a:cxn>
              <a:cxn ang="0">
                <a:pos x="0" y="0"/>
              </a:cxn>
              <a:cxn ang="0">
                <a:pos x="98" y="0"/>
              </a:cxn>
            </a:cxnLst>
            <a:rect l="0" t="0" r="r" b="b"/>
            <a:pathLst>
              <a:path w="98" h="97">
                <a:moveTo>
                  <a:pt x="98" y="0"/>
                </a:moveTo>
                <a:lnTo>
                  <a:pt x="49" y="97"/>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33589" name="Rectangle 53"/>
          <p:cNvSpPr>
            <a:spLocks noChangeArrowheads="1"/>
          </p:cNvSpPr>
          <p:nvPr/>
        </p:nvSpPr>
        <p:spPr bwMode="auto">
          <a:xfrm>
            <a:off x="4159250" y="5935663"/>
            <a:ext cx="1292225" cy="860425"/>
          </a:xfrm>
          <a:prstGeom prst="rect">
            <a:avLst/>
          </a:prstGeom>
          <a:solidFill>
            <a:srgbClr val="FFFFFF"/>
          </a:solidFill>
          <a:ln w="9525">
            <a:solidFill>
              <a:srgbClr val="000000"/>
            </a:solidFill>
            <a:miter lim="800000"/>
            <a:headEnd/>
            <a:tailEnd/>
          </a:ln>
        </p:spPr>
        <p:txBody>
          <a:bodyPr/>
          <a:lstStyle/>
          <a:p>
            <a:endParaRPr lang="en-US"/>
          </a:p>
        </p:txBody>
      </p:sp>
      <p:sp>
        <p:nvSpPr>
          <p:cNvPr id="833590" name="Rectangle 54"/>
          <p:cNvSpPr>
            <a:spLocks noChangeArrowheads="1"/>
          </p:cNvSpPr>
          <p:nvPr/>
        </p:nvSpPr>
        <p:spPr bwMode="auto">
          <a:xfrm>
            <a:off x="4418013" y="5978525"/>
            <a:ext cx="782637"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Solution</a:t>
            </a:r>
            <a:endParaRPr lang="en-US" sz="2400">
              <a:latin typeface="Times New Roman" pitchFamily="18" charset="0"/>
            </a:endParaRPr>
          </a:p>
        </p:txBody>
      </p:sp>
      <p:sp>
        <p:nvSpPr>
          <p:cNvPr id="833591" name="Rectangle 55"/>
          <p:cNvSpPr>
            <a:spLocks noChangeArrowheads="1"/>
          </p:cNvSpPr>
          <p:nvPr/>
        </p:nvSpPr>
        <p:spPr bwMode="auto">
          <a:xfrm>
            <a:off x="4519613" y="6235700"/>
            <a:ext cx="5778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Labile</a:t>
            </a:r>
            <a:endParaRPr lang="en-US" sz="2400">
              <a:latin typeface="Times New Roman" pitchFamily="18" charset="0"/>
            </a:endParaRPr>
          </a:p>
        </p:txBody>
      </p:sp>
      <p:sp>
        <p:nvSpPr>
          <p:cNvPr id="833592" name="Rectangle 56"/>
          <p:cNvSpPr>
            <a:spLocks noChangeArrowheads="1"/>
          </p:cNvSpPr>
          <p:nvPr/>
        </p:nvSpPr>
        <p:spPr bwMode="auto">
          <a:xfrm>
            <a:off x="4298950" y="649446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833593" name="Rectangle 57"/>
          <p:cNvSpPr>
            <a:spLocks noChangeArrowheads="1"/>
          </p:cNvSpPr>
          <p:nvPr/>
        </p:nvSpPr>
        <p:spPr bwMode="auto">
          <a:xfrm>
            <a:off x="1146175" y="5935663"/>
            <a:ext cx="1290638" cy="860425"/>
          </a:xfrm>
          <a:prstGeom prst="rect">
            <a:avLst/>
          </a:prstGeom>
          <a:solidFill>
            <a:srgbClr val="FFFFFF"/>
          </a:solidFill>
          <a:ln w="9525">
            <a:solidFill>
              <a:srgbClr val="000000"/>
            </a:solidFill>
            <a:miter lim="800000"/>
            <a:headEnd/>
            <a:tailEnd/>
          </a:ln>
        </p:spPr>
        <p:txBody>
          <a:bodyPr/>
          <a:lstStyle/>
          <a:p>
            <a:endParaRPr lang="en-US"/>
          </a:p>
        </p:txBody>
      </p:sp>
      <p:sp>
        <p:nvSpPr>
          <p:cNvPr id="833594" name="Rectangle 58"/>
          <p:cNvSpPr>
            <a:spLocks noChangeArrowheads="1"/>
          </p:cNvSpPr>
          <p:nvPr/>
        </p:nvSpPr>
        <p:spPr bwMode="auto">
          <a:xfrm>
            <a:off x="1331913" y="6107113"/>
            <a:ext cx="927100"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Adsorbed</a:t>
            </a:r>
            <a:endParaRPr lang="en-US" sz="2400">
              <a:latin typeface="Times New Roman" pitchFamily="18" charset="0"/>
            </a:endParaRPr>
          </a:p>
        </p:txBody>
      </p:sp>
      <p:sp>
        <p:nvSpPr>
          <p:cNvPr id="833595" name="Rectangle 59"/>
          <p:cNvSpPr>
            <a:spLocks noChangeArrowheads="1"/>
          </p:cNvSpPr>
          <p:nvPr/>
        </p:nvSpPr>
        <p:spPr bwMode="auto">
          <a:xfrm>
            <a:off x="1338263" y="6365875"/>
            <a:ext cx="912812"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Ammonia</a:t>
            </a:r>
            <a:endParaRPr lang="en-US" sz="2400">
              <a:latin typeface="Times New Roman" pitchFamily="18" charset="0"/>
            </a:endParaRPr>
          </a:p>
        </p:txBody>
      </p:sp>
      <p:sp>
        <p:nvSpPr>
          <p:cNvPr id="833596" name="Rectangle 60"/>
          <p:cNvSpPr>
            <a:spLocks noChangeArrowheads="1"/>
          </p:cNvSpPr>
          <p:nvPr/>
        </p:nvSpPr>
        <p:spPr bwMode="auto">
          <a:xfrm>
            <a:off x="6743700" y="5935663"/>
            <a:ext cx="1292225" cy="860425"/>
          </a:xfrm>
          <a:prstGeom prst="rect">
            <a:avLst/>
          </a:prstGeom>
          <a:solidFill>
            <a:srgbClr val="FFFFFF"/>
          </a:solidFill>
          <a:ln w="9525">
            <a:solidFill>
              <a:srgbClr val="000000"/>
            </a:solidFill>
            <a:miter lim="800000"/>
            <a:headEnd/>
            <a:tailEnd/>
          </a:ln>
        </p:spPr>
        <p:txBody>
          <a:bodyPr/>
          <a:lstStyle/>
          <a:p>
            <a:endParaRPr lang="en-US"/>
          </a:p>
        </p:txBody>
      </p:sp>
      <p:sp>
        <p:nvSpPr>
          <p:cNvPr id="833597" name="Rectangle 61"/>
          <p:cNvSpPr>
            <a:spLocks noChangeArrowheads="1"/>
          </p:cNvSpPr>
          <p:nvPr/>
        </p:nvSpPr>
        <p:spPr bwMode="auto">
          <a:xfrm>
            <a:off x="7002463" y="5978525"/>
            <a:ext cx="782637"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Solution</a:t>
            </a:r>
            <a:endParaRPr lang="en-US" sz="2400">
              <a:latin typeface="Times New Roman" pitchFamily="18" charset="0"/>
            </a:endParaRPr>
          </a:p>
        </p:txBody>
      </p:sp>
      <p:sp>
        <p:nvSpPr>
          <p:cNvPr id="833598" name="Rectangle 62"/>
          <p:cNvSpPr>
            <a:spLocks noChangeArrowheads="1"/>
          </p:cNvSpPr>
          <p:nvPr/>
        </p:nvSpPr>
        <p:spPr bwMode="auto">
          <a:xfrm>
            <a:off x="6894513" y="6235700"/>
            <a:ext cx="9969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Refractory</a:t>
            </a:r>
            <a:endParaRPr lang="en-US" sz="2400">
              <a:latin typeface="Times New Roman" pitchFamily="18" charset="0"/>
            </a:endParaRPr>
          </a:p>
        </p:txBody>
      </p:sp>
      <p:sp>
        <p:nvSpPr>
          <p:cNvPr id="833599" name="Rectangle 63"/>
          <p:cNvSpPr>
            <a:spLocks noChangeArrowheads="1"/>
          </p:cNvSpPr>
          <p:nvPr/>
        </p:nvSpPr>
        <p:spPr bwMode="auto">
          <a:xfrm>
            <a:off x="6905625" y="649446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833600" name="Rectangle 64"/>
          <p:cNvSpPr>
            <a:spLocks noChangeArrowheads="1"/>
          </p:cNvSpPr>
          <p:nvPr/>
        </p:nvSpPr>
        <p:spPr bwMode="auto">
          <a:xfrm>
            <a:off x="1600200" y="152400"/>
            <a:ext cx="2797175" cy="365125"/>
          </a:xfrm>
          <a:prstGeom prst="rect">
            <a:avLst/>
          </a:prstGeom>
          <a:noFill/>
          <a:ln w="9525">
            <a:noFill/>
            <a:miter lim="800000"/>
            <a:headEnd/>
            <a:tailEnd/>
          </a:ln>
        </p:spPr>
        <p:txBody>
          <a:bodyPr wrap="none" lIns="0" tIns="0" rIns="0" bIns="0">
            <a:spAutoFit/>
          </a:bodyPr>
          <a:lstStyle/>
          <a:p>
            <a:pPr eaLnBrk="0" hangingPunct="0"/>
            <a:r>
              <a:rPr lang="en-US" sz="2400"/>
              <a:t>AGCHEM simulation</a:t>
            </a:r>
            <a:endParaRPr lang="en-US" sz="2000">
              <a:latin typeface="Times New Roman" pitchFamily="18" charset="0"/>
            </a:endParaRPr>
          </a:p>
        </p:txBody>
      </p:sp>
      <p:sp>
        <p:nvSpPr>
          <p:cNvPr id="833601" name="Line 65"/>
          <p:cNvSpPr>
            <a:spLocks noChangeShapeType="1"/>
          </p:cNvSpPr>
          <p:nvPr/>
        </p:nvSpPr>
        <p:spPr bwMode="auto">
          <a:xfrm>
            <a:off x="7391400" y="4953000"/>
            <a:ext cx="1588" cy="909638"/>
          </a:xfrm>
          <a:prstGeom prst="line">
            <a:avLst/>
          </a:prstGeom>
          <a:noFill/>
          <a:ln w="57150">
            <a:solidFill>
              <a:srgbClr val="FF3300"/>
            </a:solidFill>
            <a:round/>
            <a:headEnd/>
            <a:tailEnd/>
          </a:ln>
        </p:spPr>
        <p:txBody>
          <a:bodyPr/>
          <a:lstStyle/>
          <a:p>
            <a:endParaRPr lang="en-US"/>
          </a:p>
        </p:txBody>
      </p:sp>
      <p:sp>
        <p:nvSpPr>
          <p:cNvPr id="833602" name="Text Box 66"/>
          <p:cNvSpPr txBox="1">
            <a:spLocks noChangeArrowheads="1"/>
          </p:cNvSpPr>
          <p:nvPr/>
        </p:nvSpPr>
        <p:spPr bwMode="auto">
          <a:xfrm rot="10800000">
            <a:off x="-1588" y="2819400"/>
            <a:ext cx="396876" cy="1836738"/>
          </a:xfrm>
          <a:prstGeom prst="rect">
            <a:avLst/>
          </a:prstGeom>
          <a:noFill/>
          <a:ln w="9525">
            <a:noFill/>
            <a:miter lim="800000"/>
            <a:headEnd/>
            <a:tailEnd/>
          </a:ln>
          <a:effectLst/>
        </p:spPr>
        <p:txBody>
          <a:bodyPr vert="eaVert" wrap="none">
            <a:spAutoFit/>
          </a:bodyPr>
          <a:lstStyle/>
          <a:p>
            <a:pPr algn="ctr" eaLnBrk="0" hangingPunct="0"/>
            <a:r>
              <a:rPr lang="en-US" sz="1400">
                <a:latin typeface="Times New Roman" pitchFamily="18" charset="0"/>
              </a:rPr>
              <a:t>Atmospheric Deposition</a:t>
            </a:r>
          </a:p>
        </p:txBody>
      </p:sp>
      <p:sp>
        <p:nvSpPr>
          <p:cNvPr id="833603" name="Text Box 67"/>
          <p:cNvSpPr txBox="1">
            <a:spLocks noChangeArrowheads="1"/>
          </p:cNvSpPr>
          <p:nvPr/>
        </p:nvSpPr>
        <p:spPr bwMode="auto">
          <a:xfrm rot="10800000">
            <a:off x="0" y="1066800"/>
            <a:ext cx="396875" cy="1138238"/>
          </a:xfrm>
          <a:prstGeom prst="rect">
            <a:avLst/>
          </a:prstGeom>
          <a:noFill/>
          <a:ln w="9525">
            <a:noFill/>
            <a:miter lim="800000"/>
            <a:headEnd/>
            <a:tailEnd/>
          </a:ln>
          <a:effectLst/>
        </p:spPr>
        <p:txBody>
          <a:bodyPr vert="eaVert" wrap="none">
            <a:spAutoFit/>
          </a:bodyPr>
          <a:lstStyle/>
          <a:p>
            <a:pPr algn="ctr" eaLnBrk="0" hangingPunct="0"/>
            <a:r>
              <a:rPr lang="en-US" sz="1400">
                <a:latin typeface="Times New Roman" pitchFamily="18" charset="0"/>
              </a:rPr>
              <a:t>Denitrification</a:t>
            </a:r>
          </a:p>
        </p:txBody>
      </p:sp>
      <p:cxnSp>
        <p:nvCxnSpPr>
          <p:cNvPr id="833604" name="AutoShape 68"/>
          <p:cNvCxnSpPr>
            <a:cxnSpLocks noChangeShapeType="1"/>
            <a:stCxn id="833553" idx="2"/>
            <a:endCxn id="833593" idx="0"/>
          </p:cNvCxnSpPr>
          <p:nvPr/>
        </p:nvCxnSpPr>
        <p:spPr bwMode="auto">
          <a:xfrm>
            <a:off x="1792288" y="4857750"/>
            <a:ext cx="0" cy="1077913"/>
          </a:xfrm>
          <a:prstGeom prst="straightConnector1">
            <a:avLst/>
          </a:prstGeom>
          <a:noFill/>
          <a:ln w="57150">
            <a:solidFill>
              <a:srgbClr val="FF3300"/>
            </a:solidFill>
            <a:round/>
            <a:headEnd type="triangle" w="med" len="med"/>
            <a:tailEnd type="triangle" w="med" len="med"/>
          </a:ln>
          <a:effectLst/>
        </p:spPr>
      </p:cxnSp>
      <p:cxnSp>
        <p:nvCxnSpPr>
          <p:cNvPr id="833605" name="AutoShape 69"/>
          <p:cNvCxnSpPr>
            <a:cxnSpLocks noChangeShapeType="1"/>
            <a:stCxn id="833553" idx="1"/>
            <a:endCxn id="833569" idx="1"/>
          </p:cNvCxnSpPr>
          <p:nvPr/>
        </p:nvCxnSpPr>
        <p:spPr bwMode="auto">
          <a:xfrm rot="10800000" flipH="1">
            <a:off x="1146175" y="982663"/>
            <a:ext cx="1722438" cy="3444875"/>
          </a:xfrm>
          <a:prstGeom prst="bentConnector4">
            <a:avLst>
              <a:gd name="adj1" fmla="val -13273"/>
              <a:gd name="adj2" fmla="val 99815"/>
            </a:avLst>
          </a:prstGeom>
          <a:noFill/>
          <a:ln w="9525">
            <a:solidFill>
              <a:schemeClr val="tx1"/>
            </a:solidFill>
            <a:miter lim="800000"/>
            <a:headEnd/>
            <a:tailEnd type="triangle" w="med" len="med"/>
          </a:ln>
          <a:effectLst/>
        </p:spPr>
      </p:cxnSp>
      <p:sp>
        <p:nvSpPr>
          <p:cNvPr id="833606" name="AutoShape 70"/>
          <p:cNvSpPr>
            <a:spLocks noChangeArrowheads="1"/>
          </p:cNvSpPr>
          <p:nvPr/>
        </p:nvSpPr>
        <p:spPr bwMode="auto">
          <a:xfrm>
            <a:off x="152400" y="4648200"/>
            <a:ext cx="990600" cy="152400"/>
          </a:xfrm>
          <a:prstGeom prst="rightArrow">
            <a:avLst>
              <a:gd name="adj1" fmla="val 50000"/>
              <a:gd name="adj2" fmla="val 162500"/>
            </a:avLst>
          </a:prstGeom>
          <a:solidFill>
            <a:schemeClr val="hlink"/>
          </a:solidFill>
          <a:ln w="9525">
            <a:solidFill>
              <a:schemeClr val="tx1"/>
            </a:solidFill>
            <a:miter lim="800000"/>
            <a:headEnd/>
            <a:tailEnd/>
          </a:ln>
          <a:effectLst/>
        </p:spPr>
        <p:txBody>
          <a:bodyPr wrap="none" anchor="ctr"/>
          <a:lstStyle/>
          <a:p>
            <a:endParaRPr lang="en-US"/>
          </a:p>
        </p:txBody>
      </p:sp>
      <p:sp>
        <p:nvSpPr>
          <p:cNvPr id="833607" name="AutoShape 71"/>
          <p:cNvSpPr>
            <a:spLocks noChangeArrowheads="1"/>
          </p:cNvSpPr>
          <p:nvPr/>
        </p:nvSpPr>
        <p:spPr bwMode="auto">
          <a:xfrm>
            <a:off x="152400" y="2667000"/>
            <a:ext cx="990600" cy="152400"/>
          </a:xfrm>
          <a:prstGeom prst="rightArrow">
            <a:avLst>
              <a:gd name="adj1" fmla="val 50000"/>
              <a:gd name="adj2" fmla="val 162500"/>
            </a:avLst>
          </a:prstGeom>
          <a:solidFill>
            <a:schemeClr val="hlink"/>
          </a:solidFill>
          <a:ln w="9525">
            <a:solidFill>
              <a:schemeClr val="tx1"/>
            </a:solidFill>
            <a:miter lim="800000"/>
            <a:headEnd/>
            <a:tailEnd/>
          </a:ln>
          <a:effectLst/>
        </p:spPr>
        <p:txBody>
          <a:bodyPr wrap="none" anchor="ctr"/>
          <a:lstStyle/>
          <a:p>
            <a:endParaRPr lang="en-US"/>
          </a:p>
        </p:txBody>
      </p:sp>
      <p:sp>
        <p:nvSpPr>
          <p:cNvPr id="833608" name="AutoShape 72"/>
          <p:cNvSpPr>
            <a:spLocks noChangeArrowheads="1"/>
          </p:cNvSpPr>
          <p:nvPr/>
        </p:nvSpPr>
        <p:spPr bwMode="auto">
          <a:xfrm flipH="1">
            <a:off x="152400" y="2209800"/>
            <a:ext cx="990600" cy="152400"/>
          </a:xfrm>
          <a:prstGeom prst="rightArrow">
            <a:avLst>
              <a:gd name="adj1" fmla="val 50000"/>
              <a:gd name="adj2" fmla="val 162500"/>
            </a:avLst>
          </a:prstGeom>
          <a:solidFill>
            <a:srgbClr val="FF3300"/>
          </a:solidFill>
          <a:ln w="9525">
            <a:solidFill>
              <a:srgbClr val="FF3300"/>
            </a:solidFill>
            <a:miter lim="800000"/>
            <a:headEnd/>
            <a:tailEnd/>
          </a:ln>
          <a:effectLst/>
        </p:spPr>
        <p:txBody>
          <a:bodyPr wrap="none" anchor="ctr"/>
          <a:lstStyle/>
          <a:p>
            <a:endParaRPr lang="en-US"/>
          </a:p>
        </p:txBody>
      </p:sp>
      <p:grpSp>
        <p:nvGrpSpPr>
          <p:cNvPr id="833609" name="Group 73"/>
          <p:cNvGrpSpPr>
            <a:grpSpLocks/>
          </p:cNvGrpSpPr>
          <p:nvPr/>
        </p:nvGrpSpPr>
        <p:grpSpPr bwMode="auto">
          <a:xfrm>
            <a:off x="990600" y="2895600"/>
            <a:ext cx="738188" cy="641350"/>
            <a:chOff x="624" y="1824"/>
            <a:chExt cx="465" cy="404"/>
          </a:xfrm>
        </p:grpSpPr>
        <p:sp>
          <p:nvSpPr>
            <p:cNvPr id="833610" name="AutoShape 74"/>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33611" name="Text Box 75"/>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33612" name="Group 76"/>
          <p:cNvGrpSpPr>
            <a:grpSpLocks/>
          </p:cNvGrpSpPr>
          <p:nvPr/>
        </p:nvGrpSpPr>
        <p:grpSpPr bwMode="auto">
          <a:xfrm>
            <a:off x="1014413" y="4845050"/>
            <a:ext cx="738187" cy="641350"/>
            <a:chOff x="624" y="1824"/>
            <a:chExt cx="465" cy="404"/>
          </a:xfrm>
        </p:grpSpPr>
        <p:sp>
          <p:nvSpPr>
            <p:cNvPr id="833613" name="AutoShape 77"/>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33614" name="Text Box 78"/>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33615" name="Group 79"/>
          <p:cNvGrpSpPr>
            <a:grpSpLocks/>
          </p:cNvGrpSpPr>
          <p:nvPr/>
        </p:nvGrpSpPr>
        <p:grpSpPr bwMode="auto">
          <a:xfrm>
            <a:off x="4138613" y="4845050"/>
            <a:ext cx="738187" cy="641350"/>
            <a:chOff x="624" y="1824"/>
            <a:chExt cx="465" cy="404"/>
          </a:xfrm>
        </p:grpSpPr>
        <p:sp>
          <p:nvSpPr>
            <p:cNvPr id="833616" name="AutoShape 80"/>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33617" name="Text Box 81"/>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33618" name="Group 82"/>
          <p:cNvGrpSpPr>
            <a:grpSpLocks/>
          </p:cNvGrpSpPr>
          <p:nvPr/>
        </p:nvGrpSpPr>
        <p:grpSpPr bwMode="auto">
          <a:xfrm>
            <a:off x="6653213" y="4845050"/>
            <a:ext cx="738187" cy="641350"/>
            <a:chOff x="624" y="1824"/>
            <a:chExt cx="465" cy="404"/>
          </a:xfrm>
        </p:grpSpPr>
        <p:sp>
          <p:nvSpPr>
            <p:cNvPr id="833619" name="AutoShape 83"/>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33620" name="Text Box 84"/>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33621" name="Group 85"/>
          <p:cNvGrpSpPr>
            <a:grpSpLocks/>
          </p:cNvGrpSpPr>
          <p:nvPr/>
        </p:nvGrpSpPr>
        <p:grpSpPr bwMode="auto">
          <a:xfrm>
            <a:off x="2057400" y="5257800"/>
            <a:ext cx="738188" cy="685800"/>
            <a:chOff x="1680" y="2956"/>
            <a:chExt cx="465" cy="432"/>
          </a:xfrm>
        </p:grpSpPr>
        <p:sp>
          <p:nvSpPr>
            <p:cNvPr id="833622" name="AutoShape 86"/>
            <p:cNvSpPr>
              <a:spLocks noChangeArrowheads="1"/>
            </p:cNvSpPr>
            <p:nvPr/>
          </p:nvSpPr>
          <p:spPr bwMode="auto">
            <a:xfrm rot="5400000" flipH="1" flipV="1">
              <a:off x="1740" y="3184"/>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33623" name="Text Box 87"/>
            <p:cNvSpPr txBox="1">
              <a:spLocks noChangeArrowheads="1"/>
            </p:cNvSpPr>
            <p:nvPr/>
          </p:nvSpPr>
          <p:spPr bwMode="auto">
            <a:xfrm>
              <a:off x="1680" y="295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33624" name="Group 88"/>
          <p:cNvGrpSpPr>
            <a:grpSpLocks/>
          </p:cNvGrpSpPr>
          <p:nvPr/>
        </p:nvGrpSpPr>
        <p:grpSpPr bwMode="auto">
          <a:xfrm>
            <a:off x="4976813" y="5257800"/>
            <a:ext cx="738187" cy="685800"/>
            <a:chOff x="1680" y="2956"/>
            <a:chExt cx="465" cy="432"/>
          </a:xfrm>
        </p:grpSpPr>
        <p:sp>
          <p:nvSpPr>
            <p:cNvPr id="833625" name="AutoShape 89"/>
            <p:cNvSpPr>
              <a:spLocks noChangeArrowheads="1"/>
            </p:cNvSpPr>
            <p:nvPr/>
          </p:nvSpPr>
          <p:spPr bwMode="auto">
            <a:xfrm rot="5400000" flipH="1" flipV="1">
              <a:off x="1740" y="3184"/>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33626" name="Text Box 90"/>
            <p:cNvSpPr txBox="1">
              <a:spLocks noChangeArrowheads="1"/>
            </p:cNvSpPr>
            <p:nvPr/>
          </p:nvSpPr>
          <p:spPr bwMode="auto">
            <a:xfrm>
              <a:off x="1680" y="295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33627" name="Group 91"/>
          <p:cNvGrpSpPr>
            <a:grpSpLocks/>
          </p:cNvGrpSpPr>
          <p:nvPr/>
        </p:nvGrpSpPr>
        <p:grpSpPr bwMode="auto">
          <a:xfrm>
            <a:off x="7567613" y="5257800"/>
            <a:ext cx="738187" cy="685800"/>
            <a:chOff x="1680" y="2956"/>
            <a:chExt cx="465" cy="432"/>
          </a:xfrm>
        </p:grpSpPr>
        <p:sp>
          <p:nvSpPr>
            <p:cNvPr id="833628" name="AutoShape 92"/>
            <p:cNvSpPr>
              <a:spLocks noChangeArrowheads="1"/>
            </p:cNvSpPr>
            <p:nvPr/>
          </p:nvSpPr>
          <p:spPr bwMode="auto">
            <a:xfrm rot="5400000" flipH="1" flipV="1">
              <a:off x="1740" y="3184"/>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33629" name="Text Box 93"/>
            <p:cNvSpPr txBox="1">
              <a:spLocks noChangeArrowheads="1"/>
            </p:cNvSpPr>
            <p:nvPr/>
          </p:nvSpPr>
          <p:spPr bwMode="auto">
            <a:xfrm>
              <a:off x="1680" y="295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sp>
        <p:nvSpPr>
          <p:cNvPr id="833630" name="Line 94"/>
          <p:cNvSpPr>
            <a:spLocks noChangeShapeType="1"/>
          </p:cNvSpPr>
          <p:nvPr/>
        </p:nvSpPr>
        <p:spPr bwMode="auto">
          <a:xfrm>
            <a:off x="2438400" y="2438400"/>
            <a:ext cx="609600" cy="0"/>
          </a:xfrm>
          <a:prstGeom prst="line">
            <a:avLst/>
          </a:prstGeom>
          <a:noFill/>
          <a:ln w="9525">
            <a:solidFill>
              <a:schemeClr val="tx1"/>
            </a:solidFill>
            <a:round/>
            <a:headEnd/>
            <a:tailEnd/>
          </a:ln>
          <a:effectLst/>
        </p:spPr>
        <p:txBody>
          <a:bodyPr/>
          <a:lstStyle/>
          <a:p>
            <a:endParaRPr lang="en-US"/>
          </a:p>
        </p:txBody>
      </p:sp>
      <p:sp>
        <p:nvSpPr>
          <p:cNvPr id="833631" name="Line 95"/>
          <p:cNvSpPr>
            <a:spLocks noChangeShapeType="1"/>
          </p:cNvSpPr>
          <p:nvPr/>
        </p:nvSpPr>
        <p:spPr bwMode="auto">
          <a:xfrm>
            <a:off x="2438400" y="4343400"/>
            <a:ext cx="609600" cy="0"/>
          </a:xfrm>
          <a:prstGeom prst="line">
            <a:avLst/>
          </a:prstGeom>
          <a:noFill/>
          <a:ln w="9525">
            <a:solidFill>
              <a:schemeClr val="tx1"/>
            </a:solidFill>
            <a:round/>
            <a:headEnd/>
            <a:tailEnd/>
          </a:ln>
          <a:effectLst/>
        </p:spPr>
        <p:txBody>
          <a:bodyPr/>
          <a:lstStyle/>
          <a:p>
            <a:endParaRPr lang="en-US"/>
          </a:p>
        </p:txBody>
      </p:sp>
      <p:sp>
        <p:nvSpPr>
          <p:cNvPr id="833632" name="Line 96"/>
          <p:cNvSpPr>
            <a:spLocks noChangeShapeType="1"/>
          </p:cNvSpPr>
          <p:nvPr/>
        </p:nvSpPr>
        <p:spPr bwMode="auto">
          <a:xfrm>
            <a:off x="3048000" y="2438400"/>
            <a:ext cx="0" cy="1905000"/>
          </a:xfrm>
          <a:prstGeom prst="line">
            <a:avLst/>
          </a:prstGeom>
          <a:noFill/>
          <a:ln w="9525">
            <a:solidFill>
              <a:schemeClr val="tx1"/>
            </a:solidFill>
            <a:round/>
            <a:headEnd/>
            <a:tailEnd/>
          </a:ln>
          <a:effectLst/>
        </p:spPr>
        <p:txBody>
          <a:bodyPr/>
          <a:lstStyle/>
          <a:p>
            <a:endParaRPr lang="en-US"/>
          </a:p>
        </p:txBody>
      </p:sp>
      <p:sp>
        <p:nvSpPr>
          <p:cNvPr id="833633" name="Text Box 97"/>
          <p:cNvSpPr txBox="1">
            <a:spLocks noChangeArrowheads="1"/>
          </p:cNvSpPr>
          <p:nvPr/>
        </p:nvSpPr>
        <p:spPr bwMode="auto">
          <a:xfrm>
            <a:off x="6242050" y="533400"/>
            <a:ext cx="2901950" cy="366713"/>
          </a:xfrm>
          <a:prstGeom prst="rect">
            <a:avLst/>
          </a:prstGeom>
          <a:noFill/>
          <a:ln w="9525">
            <a:noFill/>
            <a:miter lim="800000"/>
            <a:headEnd/>
            <a:tailEnd/>
          </a:ln>
          <a:effectLst/>
        </p:spPr>
        <p:txBody>
          <a:bodyPr wrap="none">
            <a:spAutoFit/>
          </a:bodyPr>
          <a:lstStyle/>
          <a:p>
            <a:r>
              <a:rPr lang="en-US"/>
              <a:t>After HSPF documentation</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2"/>
          </p:nvPr>
        </p:nvSpPr>
        <p:spPr/>
        <p:txBody>
          <a:bodyPr/>
          <a:lstStyle/>
          <a:p>
            <a:fld id="{EEF7EE16-DCDA-4644-97F3-860E14B46783}" type="slidenum">
              <a:rPr lang="en-US"/>
              <a:pPr/>
              <a:t>127</a:t>
            </a:fld>
            <a:endParaRPr lang="en-US"/>
          </a:p>
        </p:txBody>
      </p:sp>
      <p:sp>
        <p:nvSpPr>
          <p:cNvPr id="835586" name="Rectangle 2"/>
          <p:cNvSpPr>
            <a:spLocks noGrp="1" noChangeArrowheads="1"/>
          </p:cNvSpPr>
          <p:nvPr>
            <p:ph type="title"/>
          </p:nvPr>
        </p:nvSpPr>
        <p:spPr>
          <a:xfrm>
            <a:off x="0" y="0"/>
            <a:ext cx="7620000" cy="1295400"/>
          </a:xfrm>
        </p:spPr>
        <p:txBody>
          <a:bodyPr/>
          <a:lstStyle/>
          <a:p>
            <a:pPr algn="l"/>
            <a:r>
              <a:rPr lang="en-US"/>
              <a:t>PQUAL / IQUAL Simulation</a:t>
            </a:r>
          </a:p>
        </p:txBody>
      </p:sp>
      <p:sp>
        <p:nvSpPr>
          <p:cNvPr id="835587" name="Rectangle 3"/>
          <p:cNvSpPr>
            <a:spLocks noChangeArrowheads="1"/>
          </p:cNvSpPr>
          <p:nvPr/>
        </p:nvSpPr>
        <p:spPr bwMode="auto">
          <a:xfrm>
            <a:off x="381000" y="2057400"/>
            <a:ext cx="3276600" cy="228600"/>
          </a:xfrm>
          <a:prstGeom prst="rect">
            <a:avLst/>
          </a:prstGeom>
          <a:solidFill>
            <a:srgbClr val="957D5D"/>
          </a:solidFill>
          <a:ln w="9525">
            <a:solidFill>
              <a:schemeClr val="tx1"/>
            </a:solidFill>
            <a:miter lim="800000"/>
            <a:headEnd/>
            <a:tailEnd/>
          </a:ln>
          <a:effectLst/>
        </p:spPr>
        <p:txBody>
          <a:bodyPr wrap="none" anchor="ctr"/>
          <a:lstStyle/>
          <a:p>
            <a:pPr algn="ctr"/>
            <a:r>
              <a:rPr lang="en-US"/>
              <a:t>SURFACE</a:t>
            </a:r>
          </a:p>
        </p:txBody>
      </p:sp>
      <p:sp>
        <p:nvSpPr>
          <p:cNvPr id="835588" name="Rectangle 4"/>
          <p:cNvSpPr>
            <a:spLocks noChangeArrowheads="1"/>
          </p:cNvSpPr>
          <p:nvPr/>
        </p:nvSpPr>
        <p:spPr bwMode="auto">
          <a:xfrm>
            <a:off x="381000" y="2362200"/>
            <a:ext cx="3276600" cy="609600"/>
          </a:xfrm>
          <a:prstGeom prst="rect">
            <a:avLst/>
          </a:prstGeom>
          <a:solidFill>
            <a:srgbClr val="957D5D"/>
          </a:solidFill>
          <a:ln w="9525">
            <a:solidFill>
              <a:schemeClr val="tx1"/>
            </a:solidFill>
            <a:miter lim="800000"/>
            <a:headEnd/>
            <a:tailEnd/>
          </a:ln>
          <a:effectLst/>
        </p:spPr>
        <p:txBody>
          <a:bodyPr wrap="none" anchor="ctr"/>
          <a:lstStyle/>
          <a:p>
            <a:pPr algn="ctr"/>
            <a:r>
              <a:rPr lang="en-US"/>
              <a:t>INTERFLOW</a:t>
            </a:r>
          </a:p>
        </p:txBody>
      </p:sp>
      <p:sp>
        <p:nvSpPr>
          <p:cNvPr id="835589" name="Rectangle 5"/>
          <p:cNvSpPr>
            <a:spLocks noChangeArrowheads="1"/>
          </p:cNvSpPr>
          <p:nvPr/>
        </p:nvSpPr>
        <p:spPr bwMode="auto">
          <a:xfrm>
            <a:off x="381000" y="4800600"/>
            <a:ext cx="3276600" cy="1524000"/>
          </a:xfrm>
          <a:prstGeom prst="rect">
            <a:avLst/>
          </a:prstGeom>
          <a:solidFill>
            <a:srgbClr val="957D5D"/>
          </a:solidFill>
          <a:ln w="9525">
            <a:solidFill>
              <a:schemeClr val="tx1"/>
            </a:solidFill>
            <a:miter lim="800000"/>
            <a:headEnd/>
            <a:tailEnd/>
          </a:ln>
          <a:effectLst/>
        </p:spPr>
        <p:txBody>
          <a:bodyPr wrap="none" anchor="ctr"/>
          <a:lstStyle/>
          <a:p>
            <a:pPr algn="ctr"/>
            <a:r>
              <a:rPr lang="en-US"/>
              <a:t>Groundwater</a:t>
            </a:r>
          </a:p>
        </p:txBody>
      </p:sp>
      <p:sp>
        <p:nvSpPr>
          <p:cNvPr id="835590" name="Rectangle 6"/>
          <p:cNvSpPr>
            <a:spLocks noChangeArrowheads="1"/>
          </p:cNvSpPr>
          <p:nvPr/>
        </p:nvSpPr>
        <p:spPr bwMode="auto">
          <a:xfrm>
            <a:off x="381000" y="3124200"/>
            <a:ext cx="3276600" cy="1524000"/>
          </a:xfrm>
          <a:prstGeom prst="rect">
            <a:avLst/>
          </a:prstGeom>
          <a:solidFill>
            <a:srgbClr val="B5A289"/>
          </a:solidFill>
          <a:ln w="9525">
            <a:solidFill>
              <a:schemeClr val="tx1"/>
            </a:solidFill>
            <a:miter lim="800000"/>
            <a:headEnd/>
            <a:tailEnd/>
          </a:ln>
          <a:effectLst/>
        </p:spPr>
        <p:txBody>
          <a:bodyPr wrap="none" anchor="ctr"/>
          <a:lstStyle/>
          <a:p>
            <a:endParaRPr lang="en-US"/>
          </a:p>
        </p:txBody>
      </p:sp>
      <p:sp>
        <p:nvSpPr>
          <p:cNvPr id="835591" name="AutoShape 7"/>
          <p:cNvSpPr>
            <a:spLocks noChangeArrowheads="1"/>
          </p:cNvSpPr>
          <p:nvPr/>
        </p:nvSpPr>
        <p:spPr bwMode="auto">
          <a:xfrm rot="-449683">
            <a:off x="3352800" y="1905000"/>
            <a:ext cx="1066800" cy="228600"/>
          </a:xfrm>
          <a:prstGeom prst="rightArrow">
            <a:avLst>
              <a:gd name="adj1" fmla="val 50000"/>
              <a:gd name="adj2" fmla="val 116667"/>
            </a:avLst>
          </a:prstGeom>
          <a:solidFill>
            <a:schemeClr val="accent1"/>
          </a:solidFill>
          <a:ln w="9525">
            <a:solidFill>
              <a:schemeClr val="tx1"/>
            </a:solidFill>
            <a:miter lim="800000"/>
            <a:headEnd/>
            <a:tailEnd/>
          </a:ln>
          <a:effectLst/>
        </p:spPr>
        <p:txBody>
          <a:bodyPr wrap="none" anchor="ctr"/>
          <a:lstStyle/>
          <a:p>
            <a:endParaRPr lang="en-US"/>
          </a:p>
        </p:txBody>
      </p:sp>
      <p:sp>
        <p:nvSpPr>
          <p:cNvPr id="835592" name="AutoShape 8"/>
          <p:cNvSpPr>
            <a:spLocks noChangeArrowheads="1"/>
          </p:cNvSpPr>
          <p:nvPr/>
        </p:nvSpPr>
        <p:spPr bwMode="auto">
          <a:xfrm rot="1154807">
            <a:off x="2971800" y="2514600"/>
            <a:ext cx="1066800" cy="990600"/>
          </a:xfrm>
          <a:prstGeom prst="rightArrow">
            <a:avLst>
              <a:gd name="adj1" fmla="val 50000"/>
              <a:gd name="adj2" fmla="val 26923"/>
            </a:avLst>
          </a:prstGeom>
          <a:solidFill>
            <a:schemeClr val="accent1"/>
          </a:solidFill>
          <a:ln w="9525">
            <a:solidFill>
              <a:schemeClr val="tx1"/>
            </a:solidFill>
            <a:miter lim="800000"/>
            <a:headEnd/>
            <a:tailEnd/>
          </a:ln>
          <a:effectLst/>
        </p:spPr>
        <p:txBody>
          <a:bodyPr wrap="none" anchor="ctr"/>
          <a:lstStyle/>
          <a:p>
            <a:endParaRPr lang="en-US"/>
          </a:p>
        </p:txBody>
      </p:sp>
      <p:sp>
        <p:nvSpPr>
          <p:cNvPr id="835593" name="AutoShape 9"/>
          <p:cNvSpPr>
            <a:spLocks noChangeArrowheads="1"/>
          </p:cNvSpPr>
          <p:nvPr/>
        </p:nvSpPr>
        <p:spPr bwMode="auto">
          <a:xfrm>
            <a:off x="2971800" y="4648200"/>
            <a:ext cx="1066800" cy="1828800"/>
          </a:xfrm>
          <a:prstGeom prst="rightArrow">
            <a:avLst>
              <a:gd name="adj1" fmla="val 70065"/>
              <a:gd name="adj2" fmla="val 25000"/>
            </a:avLst>
          </a:prstGeom>
          <a:solidFill>
            <a:schemeClr val="accent1"/>
          </a:solidFill>
          <a:ln w="9525">
            <a:solidFill>
              <a:schemeClr val="tx1"/>
            </a:solidFill>
            <a:miter lim="800000"/>
            <a:headEnd/>
            <a:tailEnd/>
          </a:ln>
          <a:effectLst/>
        </p:spPr>
        <p:txBody>
          <a:bodyPr wrap="none" anchor="ctr"/>
          <a:lstStyle/>
          <a:p>
            <a:endParaRPr lang="en-US"/>
          </a:p>
        </p:txBody>
      </p:sp>
      <p:sp>
        <p:nvSpPr>
          <p:cNvPr id="835594" name="Text Box 10"/>
          <p:cNvSpPr txBox="1">
            <a:spLocks noChangeArrowheads="1"/>
          </p:cNvSpPr>
          <p:nvPr/>
        </p:nvSpPr>
        <p:spPr bwMode="auto">
          <a:xfrm>
            <a:off x="4572000" y="1371600"/>
            <a:ext cx="3897313" cy="1076325"/>
          </a:xfrm>
          <a:prstGeom prst="rect">
            <a:avLst/>
          </a:prstGeom>
          <a:noFill/>
          <a:ln w="9525">
            <a:solidFill>
              <a:schemeClr val="tx1"/>
            </a:solidFill>
            <a:miter lim="800000"/>
            <a:headEnd/>
            <a:tailEnd/>
          </a:ln>
          <a:effectLst/>
        </p:spPr>
        <p:txBody>
          <a:bodyPr wrap="none">
            <a:spAutoFit/>
          </a:bodyPr>
          <a:lstStyle/>
          <a:p>
            <a:r>
              <a:rPr lang="en-US" sz="3200"/>
              <a:t>NH3 = flow * conc + </a:t>
            </a:r>
          </a:p>
          <a:p>
            <a:r>
              <a:rPr lang="en-US" sz="3200"/>
              <a:t>	   sed * factor</a:t>
            </a:r>
          </a:p>
        </p:txBody>
      </p:sp>
      <p:sp>
        <p:nvSpPr>
          <p:cNvPr id="835595" name="Text Box 11"/>
          <p:cNvSpPr txBox="1">
            <a:spLocks noChangeArrowheads="1"/>
          </p:cNvSpPr>
          <p:nvPr/>
        </p:nvSpPr>
        <p:spPr bwMode="auto">
          <a:xfrm>
            <a:off x="4267200" y="5029200"/>
            <a:ext cx="3433763" cy="588963"/>
          </a:xfrm>
          <a:prstGeom prst="rect">
            <a:avLst/>
          </a:prstGeom>
          <a:noFill/>
          <a:ln w="9525">
            <a:solidFill>
              <a:schemeClr val="tx1"/>
            </a:solidFill>
            <a:miter lim="800000"/>
            <a:headEnd/>
            <a:tailEnd/>
          </a:ln>
          <a:effectLst/>
        </p:spPr>
        <p:txBody>
          <a:bodyPr wrap="none">
            <a:spAutoFit/>
          </a:bodyPr>
          <a:lstStyle/>
          <a:p>
            <a:r>
              <a:rPr lang="en-US" sz="3200"/>
              <a:t>NH3 = flow * conc</a:t>
            </a:r>
          </a:p>
        </p:txBody>
      </p:sp>
      <p:sp>
        <p:nvSpPr>
          <p:cNvPr id="835596" name="Text Box 12"/>
          <p:cNvSpPr txBox="1">
            <a:spLocks noChangeArrowheads="1"/>
          </p:cNvSpPr>
          <p:nvPr/>
        </p:nvSpPr>
        <p:spPr bwMode="auto">
          <a:xfrm>
            <a:off x="4114800" y="2819400"/>
            <a:ext cx="3433763" cy="588963"/>
          </a:xfrm>
          <a:prstGeom prst="rect">
            <a:avLst/>
          </a:prstGeom>
          <a:noFill/>
          <a:ln w="9525">
            <a:solidFill>
              <a:schemeClr val="tx1"/>
            </a:solidFill>
            <a:miter lim="800000"/>
            <a:headEnd/>
            <a:tailEnd/>
          </a:ln>
          <a:effectLst/>
        </p:spPr>
        <p:txBody>
          <a:bodyPr wrap="none">
            <a:spAutoFit/>
          </a:bodyPr>
          <a:lstStyle/>
          <a:p>
            <a:r>
              <a:rPr lang="en-US" sz="3200"/>
              <a:t>NH3 = flow * conc</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DEC09E81-4B0C-42C2-BBC2-19E0E96D479F}" type="slidenum">
              <a:rPr lang="en-US"/>
              <a:pPr/>
              <a:t>128</a:t>
            </a:fld>
            <a:endParaRPr lang="en-US"/>
          </a:p>
        </p:txBody>
      </p:sp>
      <p:pic>
        <p:nvPicPr>
          <p:cNvPr id="92160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05343DB-3A9A-43BA-9A20-41FF80649620}" type="slidenum">
              <a:rPr lang="en-US"/>
              <a:pPr/>
              <a:t>129</a:t>
            </a:fld>
            <a:endParaRPr lang="en-US"/>
          </a:p>
        </p:txBody>
      </p:sp>
      <p:sp>
        <p:nvSpPr>
          <p:cNvPr id="874498" name="Rectangle 2"/>
          <p:cNvSpPr>
            <a:spLocks noGrp="1" noChangeArrowheads="1"/>
          </p:cNvSpPr>
          <p:nvPr>
            <p:ph type="title"/>
          </p:nvPr>
        </p:nvSpPr>
        <p:spPr/>
        <p:txBody>
          <a:bodyPr/>
          <a:lstStyle/>
          <a:p>
            <a:r>
              <a:rPr lang="en-US" sz="4000"/>
              <a:t>PQUAL simulation for PO4</a:t>
            </a:r>
            <a:br>
              <a:rPr lang="en-US" sz="4000"/>
            </a:br>
            <a:r>
              <a:rPr lang="en-US" sz="4000"/>
              <a:t>in forest and urban</a:t>
            </a:r>
          </a:p>
        </p:txBody>
      </p:sp>
      <p:sp>
        <p:nvSpPr>
          <p:cNvPr id="874499" name="Rectangle 3"/>
          <p:cNvSpPr>
            <a:spLocks noGrp="1" noChangeArrowheads="1"/>
          </p:cNvSpPr>
          <p:nvPr>
            <p:ph type="body" idx="1"/>
          </p:nvPr>
        </p:nvSpPr>
        <p:spPr>
          <a:xfrm>
            <a:off x="457200" y="1600200"/>
            <a:ext cx="8229600" cy="4953000"/>
          </a:xfrm>
        </p:spPr>
        <p:txBody>
          <a:bodyPr/>
          <a:lstStyle/>
          <a:p>
            <a:pPr>
              <a:lnSpc>
                <a:spcPct val="90000"/>
              </a:lnSpc>
            </a:pPr>
            <a:r>
              <a:rPr lang="en-US" sz="2000"/>
              <a:t>P simulation in forest and urban unable to calibrate effectively in AGCHEM mass-balance routine</a:t>
            </a:r>
          </a:p>
          <a:p>
            <a:pPr>
              <a:lnSpc>
                <a:spcPct val="90000"/>
              </a:lnSpc>
            </a:pPr>
            <a:r>
              <a:rPr lang="en-US" sz="2000"/>
              <a:t>P in forests comes from change in storage or natural weathering, If we are trying to create a dynamic mass balance we will always run out of P. </a:t>
            </a:r>
          </a:p>
          <a:p>
            <a:pPr>
              <a:lnSpc>
                <a:spcPct val="90000"/>
              </a:lnSpc>
            </a:pPr>
            <a:r>
              <a:rPr lang="en-US" sz="2000"/>
              <a:t>P in urban comes from river channels downstream of the land use.  Again a violation of mass balance on the land.</a:t>
            </a:r>
          </a:p>
          <a:p>
            <a:pPr>
              <a:lnSpc>
                <a:spcPct val="90000"/>
              </a:lnSpc>
            </a:pPr>
            <a:r>
              <a:rPr lang="en-US" sz="2000"/>
              <a:t>Both land uses are not sensitive to inputs on the P side.  They are sensitive primarily to hydrology.  </a:t>
            </a:r>
          </a:p>
          <a:p>
            <a:pPr>
              <a:lnSpc>
                <a:spcPct val="90000"/>
              </a:lnSpc>
            </a:pPr>
            <a:endParaRPr lang="en-US" sz="2000"/>
          </a:p>
          <a:p>
            <a:pPr>
              <a:lnSpc>
                <a:spcPct val="90000"/>
              </a:lnSpc>
            </a:pPr>
            <a:r>
              <a:rPr lang="en-US" sz="2000"/>
              <a:t>PQUAL has sensitivity to hydrology and is easier to calibrate than AGCHEM</a:t>
            </a:r>
          </a:p>
          <a:p>
            <a:pPr>
              <a:lnSpc>
                <a:spcPct val="90000"/>
              </a:lnSpc>
            </a:pPr>
            <a:endParaRPr lang="en-US" sz="2000"/>
          </a:p>
          <a:p>
            <a:pPr lvl="1">
              <a:lnSpc>
                <a:spcPct val="90000"/>
              </a:lnSpc>
            </a:pPr>
            <a:r>
              <a:rPr lang="en-US" sz="1800"/>
              <a:t>Note: typically storages are reset each Jan 1 in HSPF applications.  In phase 5, they are not reset so that the effect of dry/wet years can be modeled</a:t>
            </a:r>
            <a:endParaRPr 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57E5A02E-BF0E-49CC-B955-B1BCE3B7209B}" type="slidenum">
              <a:rPr lang="en-US"/>
              <a:pPr/>
              <a:t>13</a:t>
            </a:fld>
            <a:endParaRPr lang="en-US"/>
          </a:p>
        </p:txBody>
      </p:sp>
      <p:pic>
        <p:nvPicPr>
          <p:cNvPr id="558082" name="Picture 2"/>
          <p:cNvPicPr>
            <a:picLocks noChangeAspect="1" noChangeArrowheads="1"/>
          </p:cNvPicPr>
          <p:nvPr/>
        </p:nvPicPr>
        <p:blipFill>
          <a:blip r:embed="rId3" cstate="print"/>
          <a:srcRect/>
          <a:stretch>
            <a:fillRect/>
          </a:stretch>
        </p:blipFill>
        <p:spPr bwMode="auto">
          <a:xfrm>
            <a:off x="1676400" y="9525"/>
            <a:ext cx="7467600" cy="6848475"/>
          </a:xfrm>
          <a:prstGeom prst="rect">
            <a:avLst/>
          </a:prstGeom>
          <a:noFill/>
          <a:ln w="9525">
            <a:noFill/>
            <a:miter lim="800000"/>
            <a:headEnd/>
            <a:tailEnd/>
          </a:ln>
          <a:effectLst/>
        </p:spPr>
      </p:pic>
      <p:sp>
        <p:nvSpPr>
          <p:cNvPr id="558083" name="Rectangle 3"/>
          <p:cNvSpPr>
            <a:spLocks noChangeArrowheads="1"/>
          </p:cNvSpPr>
          <p:nvPr/>
        </p:nvSpPr>
        <p:spPr bwMode="auto">
          <a:xfrm>
            <a:off x="2667000" y="2438400"/>
            <a:ext cx="2819400" cy="990600"/>
          </a:xfrm>
          <a:prstGeom prst="rect">
            <a:avLst/>
          </a:prstGeom>
          <a:noFill/>
          <a:ln w="9525">
            <a:noFill/>
            <a:miter lim="800000"/>
            <a:headEnd/>
            <a:tailEnd/>
          </a:ln>
          <a:effectLst/>
        </p:spPr>
        <p:txBody>
          <a:bodyPr anchor="ctr"/>
          <a:lstStyle/>
          <a:p>
            <a:pPr algn="ctr"/>
            <a:r>
              <a:rPr lang="en-US" sz="4400">
                <a:solidFill>
                  <a:schemeClr val="tx2"/>
                </a:solidFill>
              </a:rPr>
              <a:t>Phase 4</a:t>
            </a:r>
            <a:endParaRPr lang="en-US" sz="4400" b="1">
              <a:solidFill>
                <a:schemeClr val="tx2"/>
              </a:solidFill>
            </a:endParaRPr>
          </a:p>
        </p:txBody>
      </p:sp>
      <p:sp>
        <p:nvSpPr>
          <p:cNvPr id="558084" name="AutoShape 4"/>
          <p:cNvSpPr>
            <a:spLocks noChangeArrowheads="1"/>
          </p:cNvSpPr>
          <p:nvPr/>
        </p:nvSpPr>
        <p:spPr bwMode="auto">
          <a:xfrm>
            <a:off x="3581400" y="3200400"/>
            <a:ext cx="2209800" cy="762000"/>
          </a:xfrm>
          <a:prstGeom prst="rightArrow">
            <a:avLst>
              <a:gd name="adj1" fmla="val 50000"/>
              <a:gd name="adj2" fmla="val 72500"/>
            </a:avLst>
          </a:prstGeom>
          <a:solidFill>
            <a:srgbClr val="FF9966"/>
          </a:solidFill>
          <a:ln w="9525" algn="ctr">
            <a:solidFill>
              <a:schemeClr val="tx1"/>
            </a:solidFill>
            <a:miter lim="800000"/>
            <a:headEnd/>
            <a:tailEnd/>
          </a:ln>
          <a:effectLst/>
        </p:spPr>
        <p:txBody>
          <a:bodyPr wrap="none" anchor="ctr">
            <a:spAutoFit/>
          </a:bodyPr>
          <a:lstStyle/>
          <a:p>
            <a:endParaRPr lang="en-US"/>
          </a:p>
        </p:txBody>
      </p:sp>
      <p:sp>
        <p:nvSpPr>
          <p:cNvPr id="558085" name="Rectangle 5"/>
          <p:cNvSpPr>
            <a:spLocks noChangeArrowheads="1"/>
          </p:cNvSpPr>
          <p:nvPr/>
        </p:nvSpPr>
        <p:spPr bwMode="auto">
          <a:xfrm>
            <a:off x="0" y="0"/>
            <a:ext cx="6096000" cy="1143000"/>
          </a:xfrm>
          <a:prstGeom prst="rect">
            <a:avLst/>
          </a:prstGeom>
          <a:solidFill>
            <a:srgbClr val="FF9966"/>
          </a:solidFill>
          <a:ln w="9525">
            <a:noFill/>
            <a:miter lim="800000"/>
            <a:headEnd/>
            <a:tailEnd/>
          </a:ln>
          <a:effectLst/>
        </p:spPr>
        <p:txBody>
          <a:bodyPr anchor="ctr"/>
          <a:lstStyle/>
          <a:p>
            <a:pPr algn="ctr"/>
            <a:r>
              <a:rPr lang="en-US" sz="4400">
                <a:solidFill>
                  <a:schemeClr val="tx2"/>
                </a:solidFill>
              </a:rPr>
              <a:t>Phase 5 Development</a:t>
            </a:r>
          </a:p>
        </p:txBody>
      </p:sp>
      <p:sp>
        <p:nvSpPr>
          <p:cNvPr id="558086" name="Rectangle 6"/>
          <p:cNvSpPr>
            <a:spLocks noChangeArrowheads="1"/>
          </p:cNvSpPr>
          <p:nvPr/>
        </p:nvSpPr>
        <p:spPr bwMode="auto">
          <a:xfrm>
            <a:off x="3352800" y="3733800"/>
            <a:ext cx="2819400" cy="990600"/>
          </a:xfrm>
          <a:prstGeom prst="rect">
            <a:avLst/>
          </a:prstGeom>
          <a:noFill/>
          <a:ln w="9525">
            <a:noFill/>
            <a:miter lim="800000"/>
            <a:headEnd/>
            <a:tailEnd/>
          </a:ln>
          <a:effectLst/>
        </p:spPr>
        <p:txBody>
          <a:bodyPr anchor="ctr"/>
          <a:lstStyle/>
          <a:p>
            <a:pPr algn="ctr"/>
            <a:r>
              <a:rPr lang="en-US" sz="4400">
                <a:solidFill>
                  <a:schemeClr val="tx2"/>
                </a:solidFill>
              </a:rPr>
              <a:t>Phase 5</a:t>
            </a:r>
            <a:endParaRPr lang="en-US" sz="4400" b="1">
              <a:solidFill>
                <a:schemeClr val="tx2"/>
              </a:solidFill>
            </a:endParaRPr>
          </a:p>
        </p:txBody>
      </p:sp>
      <p:pic>
        <p:nvPicPr>
          <p:cNvPr id="558087" name="Picture 7"/>
          <p:cNvPicPr>
            <a:picLocks noChangeAspect="1" noChangeArrowheads="1"/>
          </p:cNvPicPr>
          <p:nvPr/>
        </p:nvPicPr>
        <p:blipFill>
          <a:blip r:embed="rId4" cstate="print"/>
          <a:srcRect/>
          <a:stretch>
            <a:fillRect/>
          </a:stretch>
        </p:blipFill>
        <p:spPr bwMode="auto">
          <a:xfrm>
            <a:off x="0" y="114300"/>
            <a:ext cx="3695700" cy="6743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531034DD-1500-484D-A6A8-F72A68004E22}" type="slidenum">
              <a:rPr lang="en-US"/>
              <a:pPr/>
              <a:t>130</a:t>
            </a:fld>
            <a:endParaRPr lang="en-US"/>
          </a:p>
        </p:txBody>
      </p:sp>
      <p:pic>
        <p:nvPicPr>
          <p:cNvPr id="349186" name="Picture 2"/>
          <p:cNvPicPr>
            <a:picLocks noChangeAspect="1" noChangeArrowheads="1"/>
          </p:cNvPicPr>
          <p:nvPr/>
        </p:nvPicPr>
        <p:blipFill>
          <a:blip r:embed="rId3" cstate="print"/>
          <a:srcRect/>
          <a:stretch>
            <a:fillRect/>
          </a:stretch>
        </p:blipFill>
        <p:spPr bwMode="auto">
          <a:xfrm>
            <a:off x="3505200" y="2209800"/>
            <a:ext cx="3678238" cy="4356100"/>
          </a:xfrm>
          <a:prstGeom prst="rect">
            <a:avLst/>
          </a:prstGeom>
          <a:noFill/>
          <a:ln w="9525">
            <a:noFill/>
            <a:miter lim="800000"/>
            <a:headEnd/>
            <a:tailEnd/>
          </a:ln>
          <a:effectLst/>
        </p:spPr>
      </p:pic>
      <p:pic>
        <p:nvPicPr>
          <p:cNvPr id="349187" name="Picture 3"/>
          <p:cNvPicPr>
            <a:picLocks noChangeAspect="1" noChangeArrowheads="1"/>
          </p:cNvPicPr>
          <p:nvPr/>
        </p:nvPicPr>
        <p:blipFill>
          <a:blip r:embed="rId4" cstate="print"/>
          <a:srcRect/>
          <a:stretch>
            <a:fillRect/>
          </a:stretch>
        </p:blipFill>
        <p:spPr bwMode="auto">
          <a:xfrm>
            <a:off x="2362200" y="434975"/>
            <a:ext cx="4343400" cy="1847850"/>
          </a:xfrm>
          <a:prstGeom prst="rect">
            <a:avLst/>
          </a:prstGeom>
          <a:noFill/>
          <a:ln w="9525">
            <a:noFill/>
            <a:miter lim="800000"/>
            <a:headEnd/>
            <a:tailEnd/>
          </a:ln>
          <a:effectLst/>
        </p:spPr>
      </p:pic>
      <p:sp>
        <p:nvSpPr>
          <p:cNvPr id="349188" name="Text Box 4"/>
          <p:cNvSpPr txBox="1">
            <a:spLocks noChangeArrowheads="1"/>
          </p:cNvSpPr>
          <p:nvPr/>
        </p:nvSpPr>
        <p:spPr bwMode="auto">
          <a:xfrm>
            <a:off x="77788" y="55563"/>
            <a:ext cx="4252912" cy="466725"/>
          </a:xfrm>
          <a:prstGeom prst="rect">
            <a:avLst/>
          </a:prstGeom>
          <a:noFill/>
          <a:ln w="9525">
            <a:solidFill>
              <a:schemeClr val="tx1"/>
            </a:solidFill>
            <a:miter lim="800000"/>
            <a:headEnd/>
            <a:tailEnd/>
          </a:ln>
          <a:effectLst/>
        </p:spPr>
        <p:txBody>
          <a:bodyPr wrap="none">
            <a:spAutoFit/>
          </a:bodyPr>
          <a:lstStyle/>
          <a:p>
            <a:r>
              <a:rPr lang="en-US" sz="2400" b="1"/>
              <a:t>Calibration of land nutrients</a:t>
            </a:r>
          </a:p>
        </p:txBody>
      </p:sp>
      <p:sp>
        <p:nvSpPr>
          <p:cNvPr id="349189" name="Freeform 5"/>
          <p:cNvSpPr>
            <a:spLocks/>
          </p:cNvSpPr>
          <p:nvPr/>
        </p:nvSpPr>
        <p:spPr bwMode="auto">
          <a:xfrm>
            <a:off x="2647950" y="5438775"/>
            <a:ext cx="2241550" cy="1035050"/>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
        <p:nvSpPr>
          <p:cNvPr id="349190" name="Rectangle 6"/>
          <p:cNvSpPr>
            <a:spLocks noChangeArrowheads="1"/>
          </p:cNvSpPr>
          <p:nvPr/>
        </p:nvSpPr>
        <p:spPr bwMode="auto">
          <a:xfrm>
            <a:off x="1317625" y="4419600"/>
            <a:ext cx="1752600" cy="838200"/>
          </a:xfrm>
          <a:prstGeom prst="rect">
            <a:avLst/>
          </a:prstGeom>
          <a:solidFill>
            <a:schemeClr val="accent1"/>
          </a:solidFill>
          <a:ln w="9525">
            <a:solidFill>
              <a:schemeClr val="tx1"/>
            </a:solidFill>
            <a:miter lim="800000"/>
            <a:headEnd/>
            <a:tailEnd/>
          </a:ln>
          <a:effectLst/>
        </p:spPr>
        <p:txBody>
          <a:bodyPr wrap="none" anchor="ctr"/>
          <a:lstStyle/>
          <a:p>
            <a:pPr algn="ctr"/>
            <a:r>
              <a:rPr lang="en-US"/>
              <a:t>Optimization</a:t>
            </a:r>
          </a:p>
          <a:p>
            <a:pPr algn="ctr"/>
            <a:r>
              <a:rPr lang="en-US"/>
              <a:t>Routine</a:t>
            </a:r>
          </a:p>
        </p:txBody>
      </p:sp>
      <p:sp>
        <p:nvSpPr>
          <p:cNvPr id="349191" name="Freeform 7"/>
          <p:cNvSpPr>
            <a:spLocks/>
          </p:cNvSpPr>
          <p:nvPr/>
        </p:nvSpPr>
        <p:spPr bwMode="auto">
          <a:xfrm rot="5128040">
            <a:off x="342107" y="2296318"/>
            <a:ext cx="2705100" cy="1008063"/>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
        <p:nvSpPr>
          <p:cNvPr id="349192" name="Text Box 8"/>
          <p:cNvSpPr txBox="1">
            <a:spLocks noChangeArrowheads="1"/>
          </p:cNvSpPr>
          <p:nvPr/>
        </p:nvSpPr>
        <p:spPr bwMode="auto">
          <a:xfrm>
            <a:off x="6705600" y="3581400"/>
            <a:ext cx="2057400" cy="2292350"/>
          </a:xfrm>
          <a:prstGeom prst="rect">
            <a:avLst/>
          </a:prstGeom>
          <a:noFill/>
          <a:ln w="9525">
            <a:noFill/>
            <a:miter lim="800000"/>
            <a:headEnd/>
            <a:tailEnd/>
          </a:ln>
          <a:effectLst/>
        </p:spPr>
        <p:txBody>
          <a:bodyPr>
            <a:spAutoFit/>
          </a:bodyPr>
          <a:lstStyle/>
          <a:p>
            <a:pPr>
              <a:spcBef>
                <a:spcPct val="50000"/>
              </a:spcBef>
            </a:pPr>
            <a:r>
              <a:rPr lang="en-US"/>
              <a:t>System of Rules that balances</a:t>
            </a:r>
          </a:p>
          <a:p>
            <a:pPr>
              <a:spcBef>
                <a:spcPct val="50000"/>
              </a:spcBef>
            </a:pPr>
            <a:r>
              <a:rPr lang="en-US"/>
              <a:t>Export Targets</a:t>
            </a:r>
          </a:p>
          <a:p>
            <a:pPr>
              <a:spcBef>
                <a:spcPct val="50000"/>
              </a:spcBef>
            </a:pPr>
            <a:r>
              <a:rPr lang="en-US"/>
              <a:t>Uptake Targets</a:t>
            </a:r>
          </a:p>
          <a:p>
            <a:pPr>
              <a:spcBef>
                <a:spcPct val="50000"/>
              </a:spcBef>
            </a:pPr>
            <a:r>
              <a:rPr lang="en-US"/>
              <a:t>Stable Storages</a:t>
            </a:r>
          </a:p>
          <a:p>
            <a:pPr>
              <a:spcBef>
                <a:spcPct val="50000"/>
              </a:spcBef>
            </a:pPr>
            <a:r>
              <a:rPr lang="en-US"/>
              <a:t>Parameter limits</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F822358-AD32-4F46-85F3-C490CCEC92C7}" type="slidenum">
              <a:rPr lang="en-US"/>
              <a:pPr/>
              <a:t>131</a:t>
            </a:fld>
            <a:endParaRPr lang="en-US"/>
          </a:p>
        </p:txBody>
      </p:sp>
      <p:sp>
        <p:nvSpPr>
          <p:cNvPr id="375810" name="Rectangle 2"/>
          <p:cNvSpPr>
            <a:spLocks noGrp="1" noChangeArrowheads="1"/>
          </p:cNvSpPr>
          <p:nvPr>
            <p:ph type="title"/>
          </p:nvPr>
        </p:nvSpPr>
        <p:spPr>
          <a:xfrm>
            <a:off x="457200" y="304800"/>
            <a:ext cx="8229600" cy="1143000"/>
          </a:xfrm>
        </p:spPr>
        <p:txBody>
          <a:bodyPr/>
          <a:lstStyle/>
          <a:p>
            <a:r>
              <a:rPr lang="en-US" sz="4000">
                <a:solidFill>
                  <a:srgbClr val="0000FF"/>
                </a:solidFill>
                <a:latin typeface="Times New Roman" pitchFamily="18" charset="0"/>
              </a:rPr>
              <a:t>Goals of the Land Calibration</a:t>
            </a:r>
          </a:p>
        </p:txBody>
      </p:sp>
      <p:sp>
        <p:nvSpPr>
          <p:cNvPr id="375811" name="Rectangle 3"/>
          <p:cNvSpPr>
            <a:spLocks noGrp="1" noChangeArrowheads="1"/>
          </p:cNvSpPr>
          <p:nvPr>
            <p:ph type="body" idx="1"/>
          </p:nvPr>
        </p:nvSpPr>
        <p:spPr>
          <a:xfrm>
            <a:off x="685800" y="1447800"/>
            <a:ext cx="7924800" cy="4800600"/>
          </a:xfrm>
        </p:spPr>
        <p:txBody>
          <a:bodyPr/>
          <a:lstStyle/>
          <a:p>
            <a:pPr marL="609600" indent="-609600"/>
            <a:r>
              <a:rPr lang="en-US">
                <a:latin typeface="Times New Roman" pitchFamily="18" charset="0"/>
              </a:rPr>
              <a:t>Nitrogen and phosphorus loads match targets reasonably well</a:t>
            </a:r>
          </a:p>
          <a:p>
            <a:pPr marL="609600" indent="-609600">
              <a:buFontTx/>
              <a:buNone/>
            </a:pPr>
            <a:endParaRPr lang="en-US" sz="1400">
              <a:latin typeface="Times New Roman" pitchFamily="18" charset="0"/>
            </a:endParaRPr>
          </a:p>
          <a:p>
            <a:pPr marL="609600" indent="-609600"/>
            <a:r>
              <a:rPr lang="en-US">
                <a:latin typeface="Times New Roman" pitchFamily="18" charset="0"/>
              </a:rPr>
              <a:t>Plant uptake matches field data reasonably well</a:t>
            </a:r>
          </a:p>
          <a:p>
            <a:pPr marL="609600" indent="-609600"/>
            <a:endParaRPr lang="en-US" sz="1400">
              <a:latin typeface="Times New Roman" pitchFamily="18" charset="0"/>
            </a:endParaRPr>
          </a:p>
          <a:p>
            <a:pPr marL="609600" indent="-609600"/>
            <a:r>
              <a:rPr lang="en-US">
                <a:latin typeface="Times New Roman" pitchFamily="18" charset="0"/>
              </a:rPr>
              <a:t>Calibrated model parameters within a fairly constrained range</a:t>
            </a:r>
          </a:p>
          <a:p>
            <a:pPr marL="609600" indent="-609600"/>
            <a:endParaRPr lang="en-US" sz="1400">
              <a:latin typeface="Times New Roman" pitchFamily="18" charset="0"/>
            </a:endParaRPr>
          </a:p>
          <a:p>
            <a:pPr marL="609600" indent="-609600"/>
            <a:r>
              <a:rPr lang="en-US">
                <a:latin typeface="Times New Roman" pitchFamily="18" charset="0"/>
              </a:rPr>
              <a:t>Model sensitive to management actions</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4"/>
          <p:cNvSpPr>
            <a:spLocks noGrp="1"/>
          </p:cNvSpPr>
          <p:nvPr>
            <p:ph type="sldNum" sz="quarter" idx="12"/>
          </p:nvPr>
        </p:nvSpPr>
        <p:spPr/>
        <p:txBody>
          <a:bodyPr/>
          <a:lstStyle/>
          <a:p>
            <a:fld id="{8316CC95-3FD1-422D-9EB5-CE1ECBFB4D47}" type="slidenum">
              <a:rPr lang="en-US"/>
              <a:pPr/>
              <a:t>132</a:t>
            </a:fld>
            <a:endParaRPr lang="en-US"/>
          </a:p>
        </p:txBody>
      </p:sp>
      <p:sp>
        <p:nvSpPr>
          <p:cNvPr id="811011" name="Text Box 3"/>
          <p:cNvSpPr txBox="1">
            <a:spLocks noChangeArrowheads="1"/>
          </p:cNvSpPr>
          <p:nvPr/>
        </p:nvSpPr>
        <p:spPr bwMode="auto">
          <a:xfrm>
            <a:off x="4038600" y="4419600"/>
            <a:ext cx="831850" cy="366713"/>
          </a:xfrm>
          <a:prstGeom prst="rect">
            <a:avLst/>
          </a:prstGeom>
          <a:noFill/>
          <a:ln w="9525">
            <a:noFill/>
            <a:miter lim="800000"/>
            <a:headEnd/>
            <a:tailEnd/>
          </a:ln>
          <a:effectLst/>
        </p:spPr>
        <p:txBody>
          <a:bodyPr wrap="none">
            <a:spAutoFit/>
          </a:bodyPr>
          <a:lstStyle/>
          <a:p>
            <a:r>
              <a:rPr lang="en-US"/>
              <a:t>28.3%</a:t>
            </a:r>
          </a:p>
        </p:txBody>
      </p:sp>
      <p:sp>
        <p:nvSpPr>
          <p:cNvPr id="811012" name="Text Box 4"/>
          <p:cNvSpPr txBox="1">
            <a:spLocks noChangeArrowheads="1"/>
          </p:cNvSpPr>
          <p:nvPr/>
        </p:nvSpPr>
        <p:spPr bwMode="auto">
          <a:xfrm>
            <a:off x="3429000" y="5486400"/>
            <a:ext cx="831850" cy="366713"/>
          </a:xfrm>
          <a:prstGeom prst="rect">
            <a:avLst/>
          </a:prstGeom>
          <a:noFill/>
          <a:ln w="9525">
            <a:noFill/>
            <a:miter lim="800000"/>
            <a:headEnd/>
            <a:tailEnd/>
          </a:ln>
          <a:effectLst/>
        </p:spPr>
        <p:txBody>
          <a:bodyPr wrap="none">
            <a:spAutoFit/>
          </a:bodyPr>
          <a:lstStyle/>
          <a:p>
            <a:r>
              <a:rPr lang="en-US"/>
              <a:t>38.8%</a:t>
            </a:r>
          </a:p>
        </p:txBody>
      </p:sp>
      <p:sp>
        <p:nvSpPr>
          <p:cNvPr id="811013" name="Rectangle 5"/>
          <p:cNvSpPr>
            <a:spLocks noChangeArrowheads="1"/>
          </p:cNvSpPr>
          <p:nvPr/>
        </p:nvSpPr>
        <p:spPr bwMode="auto">
          <a:xfrm>
            <a:off x="457200" y="3657600"/>
            <a:ext cx="2743200" cy="366713"/>
          </a:xfrm>
          <a:prstGeom prst="rect">
            <a:avLst/>
          </a:prstGeom>
          <a:noFill/>
          <a:ln w="9525">
            <a:noFill/>
            <a:miter lim="800000"/>
            <a:headEnd/>
            <a:tailEnd/>
          </a:ln>
          <a:effectLst/>
        </p:spPr>
        <p:txBody>
          <a:bodyPr>
            <a:spAutoFit/>
          </a:bodyPr>
          <a:lstStyle/>
          <a:p>
            <a:r>
              <a:rPr lang="en-US">
                <a:solidFill>
                  <a:srgbClr val="0000FF"/>
                </a:solidFill>
              </a:rPr>
              <a:t>Percent of total TN loads</a:t>
            </a:r>
          </a:p>
        </p:txBody>
      </p:sp>
      <p:sp>
        <p:nvSpPr>
          <p:cNvPr id="811015" name="Text Box 7"/>
          <p:cNvSpPr txBox="1">
            <a:spLocks noChangeArrowheads="1"/>
          </p:cNvSpPr>
          <p:nvPr/>
        </p:nvSpPr>
        <p:spPr bwMode="auto">
          <a:xfrm>
            <a:off x="2667000" y="2209800"/>
            <a:ext cx="704850" cy="366713"/>
          </a:xfrm>
          <a:prstGeom prst="rect">
            <a:avLst/>
          </a:prstGeom>
          <a:noFill/>
          <a:ln w="9525">
            <a:noFill/>
            <a:miter lim="800000"/>
            <a:headEnd/>
            <a:tailEnd/>
          </a:ln>
          <a:effectLst/>
        </p:spPr>
        <p:txBody>
          <a:bodyPr wrap="none">
            <a:spAutoFit/>
          </a:bodyPr>
          <a:lstStyle/>
          <a:p>
            <a:r>
              <a:rPr lang="en-US"/>
              <a:t>7.8%</a:t>
            </a:r>
          </a:p>
        </p:txBody>
      </p:sp>
      <p:sp>
        <p:nvSpPr>
          <p:cNvPr id="811016" name="Text Box 8"/>
          <p:cNvSpPr txBox="1">
            <a:spLocks noChangeArrowheads="1"/>
          </p:cNvSpPr>
          <p:nvPr/>
        </p:nvSpPr>
        <p:spPr bwMode="auto">
          <a:xfrm>
            <a:off x="3886200" y="2057400"/>
            <a:ext cx="831850" cy="366713"/>
          </a:xfrm>
          <a:prstGeom prst="rect">
            <a:avLst/>
          </a:prstGeom>
          <a:noFill/>
          <a:ln w="9525">
            <a:noFill/>
            <a:miter lim="800000"/>
            <a:headEnd/>
            <a:tailEnd/>
          </a:ln>
          <a:effectLst/>
        </p:spPr>
        <p:txBody>
          <a:bodyPr>
            <a:spAutoFit/>
          </a:bodyPr>
          <a:lstStyle/>
          <a:p>
            <a:r>
              <a:rPr lang="en-US"/>
              <a:t>64.3%</a:t>
            </a:r>
          </a:p>
        </p:txBody>
      </p:sp>
      <p:sp>
        <p:nvSpPr>
          <p:cNvPr id="811017" name="Rectangle 9"/>
          <p:cNvSpPr>
            <a:spLocks noChangeArrowheads="1"/>
          </p:cNvSpPr>
          <p:nvPr/>
        </p:nvSpPr>
        <p:spPr bwMode="auto">
          <a:xfrm>
            <a:off x="533400" y="457200"/>
            <a:ext cx="2667000" cy="366713"/>
          </a:xfrm>
          <a:prstGeom prst="rect">
            <a:avLst/>
          </a:prstGeom>
          <a:noFill/>
          <a:ln w="9525">
            <a:noFill/>
            <a:miter lim="800000"/>
            <a:headEnd/>
            <a:tailEnd/>
          </a:ln>
          <a:effectLst/>
        </p:spPr>
        <p:txBody>
          <a:bodyPr>
            <a:spAutoFit/>
          </a:bodyPr>
          <a:lstStyle/>
          <a:p>
            <a:r>
              <a:rPr lang="en-US">
                <a:solidFill>
                  <a:srgbClr val="0000FF"/>
                </a:solidFill>
              </a:rPr>
              <a:t>Percent of total acreage</a:t>
            </a:r>
          </a:p>
        </p:txBody>
      </p:sp>
      <p:pic>
        <p:nvPicPr>
          <p:cNvPr id="811019" name="Picture 11"/>
          <p:cNvPicPr>
            <a:picLocks noChangeAspect="1" noChangeArrowheads="1"/>
          </p:cNvPicPr>
          <p:nvPr/>
        </p:nvPicPr>
        <p:blipFill>
          <a:blip r:embed="rId2" cstate="print"/>
          <a:srcRect/>
          <a:stretch>
            <a:fillRect/>
          </a:stretch>
        </p:blipFill>
        <p:spPr bwMode="auto">
          <a:xfrm>
            <a:off x="533400" y="1143000"/>
            <a:ext cx="5486400" cy="2578100"/>
          </a:xfrm>
          <a:prstGeom prst="rect">
            <a:avLst/>
          </a:prstGeom>
          <a:noFill/>
          <a:ln w="9525">
            <a:noFill/>
            <a:miter lim="800000"/>
            <a:headEnd/>
            <a:tailEnd/>
          </a:ln>
          <a:effectLst/>
        </p:spPr>
      </p:pic>
      <p:pic>
        <p:nvPicPr>
          <p:cNvPr id="811021" name="Picture 13"/>
          <p:cNvPicPr>
            <a:picLocks noChangeAspect="1" noChangeArrowheads="1"/>
          </p:cNvPicPr>
          <p:nvPr/>
        </p:nvPicPr>
        <p:blipFill>
          <a:blip r:embed="rId3" cstate="print"/>
          <a:srcRect/>
          <a:stretch>
            <a:fillRect/>
          </a:stretch>
        </p:blipFill>
        <p:spPr bwMode="auto">
          <a:xfrm>
            <a:off x="304800" y="3886200"/>
            <a:ext cx="792480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B541E41-C29E-4504-815C-534F2291810A}" type="slidenum">
              <a:rPr lang="en-US"/>
              <a:pPr/>
              <a:t>133</a:t>
            </a:fld>
            <a:endParaRPr lang="en-US"/>
          </a:p>
        </p:txBody>
      </p:sp>
      <p:sp>
        <p:nvSpPr>
          <p:cNvPr id="813058" name="Rectangle 2"/>
          <p:cNvSpPr>
            <a:spLocks noGrp="1" noChangeArrowheads="1"/>
          </p:cNvSpPr>
          <p:nvPr>
            <p:ph type="title"/>
          </p:nvPr>
        </p:nvSpPr>
        <p:spPr>
          <a:xfrm>
            <a:off x="685800" y="304800"/>
            <a:ext cx="7620000" cy="990600"/>
          </a:xfrm>
        </p:spPr>
        <p:txBody>
          <a:bodyPr/>
          <a:lstStyle/>
          <a:p>
            <a:r>
              <a:rPr lang="en-US" sz="3600">
                <a:solidFill>
                  <a:srgbClr val="0000FF"/>
                </a:solidFill>
              </a:rPr>
              <a:t>Crops with uptake targets</a:t>
            </a:r>
          </a:p>
        </p:txBody>
      </p:sp>
      <p:sp>
        <p:nvSpPr>
          <p:cNvPr id="813059" name="Rectangle 3"/>
          <p:cNvSpPr>
            <a:spLocks noGrp="1" noChangeArrowheads="1"/>
          </p:cNvSpPr>
          <p:nvPr>
            <p:ph type="body" idx="1"/>
          </p:nvPr>
        </p:nvSpPr>
        <p:spPr>
          <a:xfrm>
            <a:off x="609600" y="1295400"/>
            <a:ext cx="8305800" cy="4525963"/>
          </a:xfrm>
        </p:spPr>
        <p:txBody>
          <a:bodyPr/>
          <a:lstStyle/>
          <a:p>
            <a:r>
              <a:rPr lang="en-US" sz="2800">
                <a:solidFill>
                  <a:srgbClr val="0000FF"/>
                </a:solidFill>
                <a:latin typeface="Times New Roman" pitchFamily="18" charset="0"/>
              </a:rPr>
              <a:t>Land use in this category:</a:t>
            </a:r>
          </a:p>
          <a:p>
            <a:pPr>
              <a:buFontTx/>
              <a:buNone/>
            </a:pPr>
            <a:r>
              <a:rPr lang="en-US">
                <a:latin typeface="Times New Roman" pitchFamily="18" charset="0"/>
              </a:rPr>
              <a:t>     </a:t>
            </a:r>
            <a:r>
              <a:rPr lang="en-US" sz="2800">
                <a:latin typeface="Times New Roman" pitchFamily="18" charset="0"/>
              </a:rPr>
              <a:t>High till corn/soy/grain</a:t>
            </a:r>
          </a:p>
          <a:p>
            <a:pPr>
              <a:buFontTx/>
              <a:buNone/>
            </a:pPr>
            <a:r>
              <a:rPr lang="en-US" sz="2800">
                <a:latin typeface="Times New Roman" pitchFamily="18" charset="0"/>
              </a:rPr>
              <a:t>      High till without manure </a:t>
            </a:r>
          </a:p>
          <a:p>
            <a:pPr>
              <a:buFontTx/>
              <a:buNone/>
            </a:pPr>
            <a:r>
              <a:rPr lang="en-US" sz="2800">
                <a:latin typeface="Times New Roman" pitchFamily="18" charset="0"/>
              </a:rPr>
              <a:t>      Low till corn/soy/grain        </a:t>
            </a:r>
            <a:r>
              <a:rPr lang="en-US" sz="2400" b="1">
                <a:solidFill>
                  <a:srgbClr val="FF3300"/>
                </a:solidFill>
                <a:latin typeface="Times New Roman" pitchFamily="18" charset="0"/>
              </a:rPr>
              <a:t>Yield-based uptake method</a:t>
            </a:r>
          </a:p>
          <a:p>
            <a:pPr>
              <a:buFontTx/>
              <a:buNone/>
            </a:pPr>
            <a:r>
              <a:rPr lang="en-US" sz="2800">
                <a:latin typeface="Times New Roman" pitchFamily="18" charset="0"/>
              </a:rPr>
              <a:t>      Hay with manure</a:t>
            </a:r>
          </a:p>
          <a:p>
            <a:pPr>
              <a:buFontTx/>
              <a:buNone/>
            </a:pPr>
            <a:r>
              <a:rPr lang="en-US" sz="2800">
                <a:latin typeface="Times New Roman" pitchFamily="18" charset="0"/>
              </a:rPr>
              <a:t>      Alfalfa</a:t>
            </a:r>
          </a:p>
          <a:p>
            <a:pPr>
              <a:buFontTx/>
              <a:buNone/>
            </a:pPr>
            <a:r>
              <a:rPr lang="en-US" sz="2800">
                <a:latin typeface="Times New Roman" pitchFamily="18" charset="0"/>
              </a:rPr>
              <a:t>      Pasture                                 </a:t>
            </a:r>
            <a:r>
              <a:rPr lang="en-US" sz="2400" b="1">
                <a:solidFill>
                  <a:srgbClr val="FF3300"/>
                </a:solidFill>
                <a:latin typeface="Times New Roman" pitchFamily="18" charset="0"/>
              </a:rPr>
              <a:t>First-order uptake method</a:t>
            </a:r>
          </a:p>
          <a:p>
            <a:pPr>
              <a:buFontTx/>
              <a:buNone/>
            </a:pPr>
            <a:r>
              <a:rPr lang="en-US" sz="1400">
                <a:latin typeface="Times New Roman" pitchFamily="18" charset="0"/>
              </a:rPr>
              <a:t>   </a:t>
            </a:r>
            <a:endParaRPr lang="en-US" sz="1400">
              <a:solidFill>
                <a:srgbClr val="FF3300"/>
              </a:solidFill>
              <a:latin typeface="Times New Roman" pitchFamily="18" charset="0"/>
            </a:endParaRPr>
          </a:p>
          <a:p>
            <a:r>
              <a:rPr lang="en-US" sz="2800">
                <a:solidFill>
                  <a:srgbClr val="0000FF"/>
                </a:solidFill>
                <a:latin typeface="Times New Roman" pitchFamily="18" charset="0"/>
              </a:rPr>
              <a:t>Both EoF targets and crop uptake need to be reached</a:t>
            </a:r>
          </a:p>
        </p:txBody>
      </p:sp>
      <p:sp>
        <p:nvSpPr>
          <p:cNvPr id="813060" name="AutoShape 4"/>
          <p:cNvSpPr>
            <a:spLocks/>
          </p:cNvSpPr>
          <p:nvPr/>
        </p:nvSpPr>
        <p:spPr bwMode="auto">
          <a:xfrm>
            <a:off x="4648200" y="2057400"/>
            <a:ext cx="381000" cy="2362200"/>
          </a:xfrm>
          <a:prstGeom prst="rightBrace">
            <a:avLst>
              <a:gd name="adj1" fmla="val 51667"/>
              <a:gd name="adj2" fmla="val 50000"/>
            </a:avLst>
          </a:prstGeom>
          <a:noFill/>
          <a:ln w="25400">
            <a:solidFill>
              <a:schemeClr val="tx1"/>
            </a:solidFill>
            <a:round/>
            <a:headEnd/>
            <a:tailEnd/>
          </a:ln>
          <a:effectLst/>
        </p:spPr>
        <p:txBody>
          <a:bodyPr wrap="none" anchor="ctr"/>
          <a:lstStyle/>
          <a:p>
            <a:endParaRPr lang="en-US"/>
          </a:p>
        </p:txBody>
      </p:sp>
      <p:sp>
        <p:nvSpPr>
          <p:cNvPr id="813061" name="AutoShape 5"/>
          <p:cNvSpPr>
            <a:spLocks/>
          </p:cNvSpPr>
          <p:nvPr/>
        </p:nvSpPr>
        <p:spPr bwMode="auto">
          <a:xfrm>
            <a:off x="4724400" y="4495800"/>
            <a:ext cx="76200" cy="381000"/>
          </a:xfrm>
          <a:prstGeom prst="rightBrace">
            <a:avLst>
              <a:gd name="adj1" fmla="val 41667"/>
              <a:gd name="adj2" fmla="val 50000"/>
            </a:avLst>
          </a:prstGeom>
          <a:noFill/>
          <a:ln w="25400">
            <a:solidFill>
              <a:schemeClr val="tx1"/>
            </a:solidFill>
            <a:round/>
            <a:headEnd/>
            <a:tailEnd/>
          </a:ln>
          <a:effectLst/>
        </p:spPr>
        <p:txBody>
          <a:bodyPr wrap="none" anchor="ctr"/>
          <a:lstStyle/>
          <a:p>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lide Number Placeholder 4"/>
          <p:cNvSpPr>
            <a:spLocks noGrp="1"/>
          </p:cNvSpPr>
          <p:nvPr>
            <p:ph type="sldNum" sz="quarter" idx="12"/>
          </p:nvPr>
        </p:nvSpPr>
        <p:spPr/>
        <p:txBody>
          <a:bodyPr/>
          <a:lstStyle/>
          <a:p>
            <a:fld id="{CEB09A36-27D1-45CC-BD51-37E1392550DB}" type="slidenum">
              <a:rPr lang="en-US"/>
              <a:pPr/>
              <a:t>134</a:t>
            </a:fld>
            <a:endParaRPr lang="en-US"/>
          </a:p>
        </p:txBody>
      </p:sp>
      <p:sp>
        <p:nvSpPr>
          <p:cNvPr id="814082" name="Rectangle 2"/>
          <p:cNvSpPr>
            <a:spLocks noChangeArrowheads="1"/>
          </p:cNvSpPr>
          <p:nvPr/>
        </p:nvSpPr>
        <p:spPr bwMode="auto">
          <a:xfrm>
            <a:off x="3729038" y="552450"/>
            <a:ext cx="1292225" cy="862013"/>
          </a:xfrm>
          <a:prstGeom prst="rect">
            <a:avLst/>
          </a:prstGeom>
          <a:solidFill>
            <a:srgbClr val="FFFFFF"/>
          </a:solidFill>
          <a:ln w="9525">
            <a:solidFill>
              <a:schemeClr val="tx1"/>
            </a:solidFill>
            <a:miter lim="800000"/>
            <a:headEnd/>
            <a:tailEnd/>
          </a:ln>
        </p:spPr>
        <p:txBody>
          <a:bodyPr/>
          <a:lstStyle/>
          <a:p>
            <a:endParaRPr lang="en-US"/>
          </a:p>
        </p:txBody>
      </p:sp>
      <p:sp>
        <p:nvSpPr>
          <p:cNvPr id="814083" name="Rectangle 3"/>
          <p:cNvSpPr>
            <a:spLocks noChangeArrowheads="1"/>
          </p:cNvSpPr>
          <p:nvPr/>
        </p:nvSpPr>
        <p:spPr bwMode="auto">
          <a:xfrm>
            <a:off x="4017963" y="854075"/>
            <a:ext cx="5524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Trees</a:t>
            </a:r>
            <a:endParaRPr lang="en-US" sz="2400">
              <a:latin typeface="Times New Roman" pitchFamily="18" charset="0"/>
            </a:endParaRPr>
          </a:p>
        </p:txBody>
      </p:sp>
      <p:sp>
        <p:nvSpPr>
          <p:cNvPr id="814084" name="Rectangle 4"/>
          <p:cNvSpPr>
            <a:spLocks noChangeArrowheads="1"/>
          </p:cNvSpPr>
          <p:nvPr/>
        </p:nvSpPr>
        <p:spPr bwMode="auto">
          <a:xfrm>
            <a:off x="3729038" y="1628775"/>
            <a:ext cx="1292225" cy="862013"/>
          </a:xfrm>
          <a:prstGeom prst="rect">
            <a:avLst/>
          </a:prstGeom>
          <a:solidFill>
            <a:srgbClr val="FFFFFF"/>
          </a:solidFill>
          <a:ln w="9525">
            <a:solidFill>
              <a:schemeClr val="tx1"/>
            </a:solidFill>
            <a:miter lim="800000"/>
            <a:headEnd/>
            <a:tailEnd/>
          </a:ln>
        </p:spPr>
        <p:txBody>
          <a:bodyPr/>
          <a:lstStyle/>
          <a:p>
            <a:endParaRPr lang="en-US"/>
          </a:p>
        </p:txBody>
      </p:sp>
      <p:sp>
        <p:nvSpPr>
          <p:cNvPr id="814085" name="Rectangle 5"/>
          <p:cNvSpPr>
            <a:spLocks noChangeArrowheads="1"/>
          </p:cNvSpPr>
          <p:nvPr/>
        </p:nvSpPr>
        <p:spPr bwMode="auto">
          <a:xfrm>
            <a:off x="4114800" y="1905000"/>
            <a:ext cx="5651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Roots</a:t>
            </a:r>
            <a:endParaRPr lang="en-US" sz="2400">
              <a:latin typeface="Times New Roman" pitchFamily="18" charset="0"/>
            </a:endParaRPr>
          </a:p>
        </p:txBody>
      </p:sp>
      <p:sp>
        <p:nvSpPr>
          <p:cNvPr id="814086" name="Rectangle 6"/>
          <p:cNvSpPr>
            <a:spLocks noChangeArrowheads="1"/>
          </p:cNvSpPr>
          <p:nvPr/>
        </p:nvSpPr>
        <p:spPr bwMode="auto">
          <a:xfrm>
            <a:off x="6743700" y="1628775"/>
            <a:ext cx="1292225" cy="862013"/>
          </a:xfrm>
          <a:prstGeom prst="rect">
            <a:avLst/>
          </a:prstGeom>
          <a:solidFill>
            <a:srgbClr val="FFFFFF"/>
          </a:solidFill>
          <a:ln w="9525">
            <a:solidFill>
              <a:schemeClr val="tx1"/>
            </a:solidFill>
            <a:miter lim="800000"/>
            <a:headEnd/>
            <a:tailEnd/>
          </a:ln>
        </p:spPr>
        <p:txBody>
          <a:bodyPr/>
          <a:lstStyle/>
          <a:p>
            <a:endParaRPr lang="en-US"/>
          </a:p>
        </p:txBody>
      </p:sp>
      <p:sp>
        <p:nvSpPr>
          <p:cNvPr id="814087" name="Rectangle 7"/>
          <p:cNvSpPr>
            <a:spLocks noChangeArrowheads="1"/>
          </p:cNvSpPr>
          <p:nvPr/>
        </p:nvSpPr>
        <p:spPr bwMode="auto">
          <a:xfrm>
            <a:off x="7007225" y="1930400"/>
            <a:ext cx="69850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Leaves</a:t>
            </a:r>
            <a:endParaRPr lang="en-US" sz="2400">
              <a:latin typeface="Times New Roman" pitchFamily="18" charset="0"/>
            </a:endParaRPr>
          </a:p>
        </p:txBody>
      </p:sp>
      <p:sp>
        <p:nvSpPr>
          <p:cNvPr id="814088" name="Rectangle 8"/>
          <p:cNvSpPr>
            <a:spLocks noChangeArrowheads="1"/>
          </p:cNvSpPr>
          <p:nvPr/>
        </p:nvSpPr>
        <p:spPr bwMode="auto">
          <a:xfrm>
            <a:off x="6743700" y="3997325"/>
            <a:ext cx="1292225" cy="860425"/>
          </a:xfrm>
          <a:prstGeom prst="rect">
            <a:avLst/>
          </a:prstGeom>
          <a:solidFill>
            <a:srgbClr val="FFFFFF"/>
          </a:solidFill>
          <a:ln w="28575">
            <a:solidFill>
              <a:srgbClr val="FF3300"/>
            </a:solidFill>
            <a:miter lim="800000"/>
            <a:headEnd/>
            <a:tailEnd/>
          </a:ln>
        </p:spPr>
        <p:txBody>
          <a:bodyPr/>
          <a:lstStyle/>
          <a:p>
            <a:endParaRPr lang="en-US"/>
          </a:p>
        </p:txBody>
      </p:sp>
      <p:sp>
        <p:nvSpPr>
          <p:cNvPr id="814089" name="Rectangle 9"/>
          <p:cNvSpPr>
            <a:spLocks noChangeArrowheads="1"/>
          </p:cNvSpPr>
          <p:nvPr/>
        </p:nvSpPr>
        <p:spPr bwMode="auto">
          <a:xfrm>
            <a:off x="6883400" y="4040188"/>
            <a:ext cx="1022350"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Particulate</a:t>
            </a:r>
            <a:endParaRPr lang="en-US" sz="2400">
              <a:latin typeface="Times New Roman" pitchFamily="18" charset="0"/>
            </a:endParaRPr>
          </a:p>
        </p:txBody>
      </p:sp>
      <p:sp>
        <p:nvSpPr>
          <p:cNvPr id="814090" name="Rectangle 10"/>
          <p:cNvSpPr>
            <a:spLocks noChangeArrowheads="1"/>
          </p:cNvSpPr>
          <p:nvPr/>
        </p:nvSpPr>
        <p:spPr bwMode="auto">
          <a:xfrm>
            <a:off x="6864350" y="4298950"/>
            <a:ext cx="9969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Refractory</a:t>
            </a:r>
            <a:endParaRPr lang="en-US" sz="2400">
              <a:latin typeface="Times New Roman" pitchFamily="18" charset="0"/>
            </a:endParaRPr>
          </a:p>
        </p:txBody>
      </p:sp>
      <p:sp>
        <p:nvSpPr>
          <p:cNvPr id="814091" name="Rectangle 11"/>
          <p:cNvSpPr>
            <a:spLocks noChangeArrowheads="1"/>
          </p:cNvSpPr>
          <p:nvPr/>
        </p:nvSpPr>
        <p:spPr bwMode="auto">
          <a:xfrm>
            <a:off x="6905625" y="455771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814092" name="Rectangle 12"/>
          <p:cNvSpPr>
            <a:spLocks noChangeArrowheads="1"/>
          </p:cNvSpPr>
          <p:nvPr/>
        </p:nvSpPr>
        <p:spPr bwMode="auto">
          <a:xfrm>
            <a:off x="4159250" y="3997325"/>
            <a:ext cx="1292225" cy="860425"/>
          </a:xfrm>
          <a:prstGeom prst="rect">
            <a:avLst/>
          </a:prstGeom>
          <a:solidFill>
            <a:srgbClr val="FFFFFF"/>
          </a:solidFill>
          <a:ln w="28575">
            <a:solidFill>
              <a:srgbClr val="FF3300"/>
            </a:solidFill>
            <a:miter lim="800000"/>
            <a:headEnd/>
            <a:tailEnd/>
          </a:ln>
        </p:spPr>
        <p:txBody>
          <a:bodyPr/>
          <a:lstStyle/>
          <a:p>
            <a:endParaRPr lang="en-US"/>
          </a:p>
        </p:txBody>
      </p:sp>
      <p:sp>
        <p:nvSpPr>
          <p:cNvPr id="814093" name="Rectangle 13"/>
          <p:cNvSpPr>
            <a:spLocks noChangeArrowheads="1"/>
          </p:cNvSpPr>
          <p:nvPr/>
        </p:nvSpPr>
        <p:spPr bwMode="auto">
          <a:xfrm>
            <a:off x="4298950" y="4040188"/>
            <a:ext cx="1022350"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Particulate</a:t>
            </a:r>
            <a:endParaRPr lang="en-US" sz="2400">
              <a:latin typeface="Times New Roman" pitchFamily="18" charset="0"/>
            </a:endParaRPr>
          </a:p>
        </p:txBody>
      </p:sp>
      <p:sp>
        <p:nvSpPr>
          <p:cNvPr id="814094" name="Rectangle 14"/>
          <p:cNvSpPr>
            <a:spLocks noChangeArrowheads="1"/>
          </p:cNvSpPr>
          <p:nvPr/>
        </p:nvSpPr>
        <p:spPr bwMode="auto">
          <a:xfrm>
            <a:off x="4519613" y="4298950"/>
            <a:ext cx="5778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Labile</a:t>
            </a:r>
            <a:endParaRPr lang="en-US" sz="2400">
              <a:latin typeface="Times New Roman" pitchFamily="18" charset="0"/>
            </a:endParaRPr>
          </a:p>
        </p:txBody>
      </p:sp>
      <p:sp>
        <p:nvSpPr>
          <p:cNvPr id="814095" name="Rectangle 15"/>
          <p:cNvSpPr>
            <a:spLocks noChangeArrowheads="1"/>
          </p:cNvSpPr>
          <p:nvPr/>
        </p:nvSpPr>
        <p:spPr bwMode="auto">
          <a:xfrm>
            <a:off x="4298950" y="455771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814096" name="Rectangle 16"/>
          <p:cNvSpPr>
            <a:spLocks noChangeArrowheads="1"/>
          </p:cNvSpPr>
          <p:nvPr/>
        </p:nvSpPr>
        <p:spPr bwMode="auto">
          <a:xfrm>
            <a:off x="1146175" y="3997325"/>
            <a:ext cx="1290638" cy="860425"/>
          </a:xfrm>
          <a:prstGeom prst="rect">
            <a:avLst/>
          </a:prstGeom>
          <a:solidFill>
            <a:srgbClr val="FFFFFF"/>
          </a:solidFill>
          <a:ln w="9525">
            <a:solidFill>
              <a:schemeClr val="tx1"/>
            </a:solidFill>
            <a:miter lim="800000"/>
            <a:headEnd/>
            <a:tailEnd/>
          </a:ln>
        </p:spPr>
        <p:txBody>
          <a:bodyPr/>
          <a:lstStyle/>
          <a:p>
            <a:endParaRPr lang="en-US"/>
          </a:p>
        </p:txBody>
      </p:sp>
      <p:sp>
        <p:nvSpPr>
          <p:cNvPr id="814097" name="Rectangle 17"/>
          <p:cNvSpPr>
            <a:spLocks noChangeArrowheads="1"/>
          </p:cNvSpPr>
          <p:nvPr/>
        </p:nvSpPr>
        <p:spPr bwMode="auto">
          <a:xfrm>
            <a:off x="1403350" y="4170363"/>
            <a:ext cx="7826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Solution</a:t>
            </a:r>
            <a:endParaRPr lang="en-US" sz="2400">
              <a:latin typeface="Times New Roman" pitchFamily="18" charset="0"/>
            </a:endParaRPr>
          </a:p>
        </p:txBody>
      </p:sp>
      <p:sp>
        <p:nvSpPr>
          <p:cNvPr id="814098" name="Rectangle 18"/>
          <p:cNvSpPr>
            <a:spLocks noChangeArrowheads="1"/>
          </p:cNvSpPr>
          <p:nvPr/>
        </p:nvSpPr>
        <p:spPr bwMode="auto">
          <a:xfrm>
            <a:off x="1338263" y="4427538"/>
            <a:ext cx="912812"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Ammonia</a:t>
            </a:r>
            <a:endParaRPr lang="en-US" sz="2400">
              <a:latin typeface="Times New Roman" pitchFamily="18" charset="0"/>
            </a:endParaRPr>
          </a:p>
        </p:txBody>
      </p:sp>
      <p:sp>
        <p:nvSpPr>
          <p:cNvPr id="814099" name="Rectangle 19"/>
          <p:cNvSpPr>
            <a:spLocks noChangeArrowheads="1"/>
          </p:cNvSpPr>
          <p:nvPr/>
        </p:nvSpPr>
        <p:spPr bwMode="auto">
          <a:xfrm>
            <a:off x="1146175" y="2058988"/>
            <a:ext cx="1290638" cy="862012"/>
          </a:xfrm>
          <a:prstGeom prst="rect">
            <a:avLst/>
          </a:prstGeom>
          <a:solidFill>
            <a:srgbClr val="FFFFFF"/>
          </a:solidFill>
          <a:ln w="9525">
            <a:solidFill>
              <a:schemeClr val="tx1"/>
            </a:solidFill>
            <a:miter lim="800000"/>
            <a:headEnd/>
            <a:tailEnd/>
          </a:ln>
        </p:spPr>
        <p:txBody>
          <a:bodyPr/>
          <a:lstStyle/>
          <a:p>
            <a:endParaRPr lang="en-US"/>
          </a:p>
        </p:txBody>
      </p:sp>
      <p:sp>
        <p:nvSpPr>
          <p:cNvPr id="814100" name="Rectangle 20"/>
          <p:cNvSpPr>
            <a:spLocks noChangeArrowheads="1"/>
          </p:cNvSpPr>
          <p:nvPr/>
        </p:nvSpPr>
        <p:spPr bwMode="auto">
          <a:xfrm>
            <a:off x="1476375" y="2360613"/>
            <a:ext cx="63658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Nitrate</a:t>
            </a:r>
            <a:endParaRPr lang="en-US" sz="2400">
              <a:latin typeface="Times New Roman" pitchFamily="18" charset="0"/>
            </a:endParaRPr>
          </a:p>
        </p:txBody>
      </p:sp>
      <p:sp>
        <p:nvSpPr>
          <p:cNvPr id="814101" name="Line 21"/>
          <p:cNvSpPr>
            <a:spLocks noChangeShapeType="1"/>
          </p:cNvSpPr>
          <p:nvPr/>
        </p:nvSpPr>
        <p:spPr bwMode="auto">
          <a:xfrm>
            <a:off x="5486400" y="4419600"/>
            <a:ext cx="1225550" cy="1588"/>
          </a:xfrm>
          <a:prstGeom prst="line">
            <a:avLst/>
          </a:prstGeom>
          <a:noFill/>
          <a:ln w="9525">
            <a:solidFill>
              <a:schemeClr val="tx1"/>
            </a:solidFill>
            <a:round/>
            <a:headEnd/>
            <a:tailEnd/>
          </a:ln>
        </p:spPr>
        <p:txBody>
          <a:bodyPr/>
          <a:lstStyle/>
          <a:p>
            <a:endParaRPr lang="en-US"/>
          </a:p>
        </p:txBody>
      </p:sp>
      <p:sp>
        <p:nvSpPr>
          <p:cNvPr id="814102" name="Freeform 22"/>
          <p:cNvSpPr>
            <a:spLocks/>
          </p:cNvSpPr>
          <p:nvPr/>
        </p:nvSpPr>
        <p:spPr bwMode="auto">
          <a:xfrm>
            <a:off x="6665913" y="4227513"/>
            <a:ext cx="77787" cy="76200"/>
          </a:xfrm>
          <a:custGeom>
            <a:avLst/>
            <a:gdLst/>
            <a:ahLst/>
            <a:cxnLst>
              <a:cxn ang="0">
                <a:pos x="0" y="0"/>
              </a:cxn>
              <a:cxn ang="0">
                <a:pos x="97" y="49"/>
              </a:cxn>
              <a:cxn ang="0">
                <a:pos x="0" y="98"/>
              </a:cxn>
              <a:cxn ang="0">
                <a:pos x="0" y="0"/>
              </a:cxn>
            </a:cxnLst>
            <a:rect l="0" t="0" r="r" b="b"/>
            <a:pathLst>
              <a:path w="97" h="98">
                <a:moveTo>
                  <a:pt x="0" y="0"/>
                </a:moveTo>
                <a:lnTo>
                  <a:pt x="97" y="49"/>
                </a:lnTo>
                <a:lnTo>
                  <a:pt x="0" y="98"/>
                </a:lnTo>
                <a:lnTo>
                  <a:pt x="0" y="0"/>
                </a:lnTo>
                <a:close/>
              </a:path>
            </a:pathLst>
          </a:custGeom>
          <a:solidFill>
            <a:srgbClr val="000000"/>
          </a:solidFill>
          <a:ln w="9525">
            <a:solidFill>
              <a:schemeClr val="tx1"/>
            </a:solidFill>
            <a:round/>
            <a:headEnd/>
            <a:tailEnd/>
          </a:ln>
        </p:spPr>
        <p:txBody>
          <a:bodyPr/>
          <a:lstStyle/>
          <a:p>
            <a:endParaRPr lang="en-US"/>
          </a:p>
        </p:txBody>
      </p:sp>
      <p:sp>
        <p:nvSpPr>
          <p:cNvPr id="814103" name="Line 23"/>
          <p:cNvSpPr>
            <a:spLocks noChangeShapeType="1"/>
          </p:cNvSpPr>
          <p:nvPr/>
        </p:nvSpPr>
        <p:spPr bwMode="auto">
          <a:xfrm flipH="1">
            <a:off x="2438400" y="4572000"/>
            <a:ext cx="1728788" cy="0"/>
          </a:xfrm>
          <a:prstGeom prst="line">
            <a:avLst/>
          </a:prstGeom>
          <a:noFill/>
          <a:ln w="57150">
            <a:solidFill>
              <a:srgbClr val="FF3300"/>
            </a:solidFill>
            <a:round/>
            <a:headEnd/>
            <a:tailEnd type="triangle" w="med" len="med"/>
          </a:ln>
        </p:spPr>
        <p:txBody>
          <a:bodyPr/>
          <a:lstStyle/>
          <a:p>
            <a:endParaRPr lang="en-US"/>
          </a:p>
        </p:txBody>
      </p:sp>
      <p:sp>
        <p:nvSpPr>
          <p:cNvPr id="814104" name="Line 24"/>
          <p:cNvSpPr>
            <a:spLocks noChangeShapeType="1"/>
          </p:cNvSpPr>
          <p:nvPr/>
        </p:nvSpPr>
        <p:spPr bwMode="auto">
          <a:xfrm flipV="1">
            <a:off x="1790700" y="2987675"/>
            <a:ext cx="1588" cy="1009650"/>
          </a:xfrm>
          <a:prstGeom prst="line">
            <a:avLst/>
          </a:prstGeom>
          <a:noFill/>
          <a:ln w="57150">
            <a:solidFill>
              <a:srgbClr val="FF3300"/>
            </a:solidFill>
            <a:round/>
            <a:headEnd/>
            <a:tailEnd/>
          </a:ln>
        </p:spPr>
        <p:txBody>
          <a:bodyPr/>
          <a:lstStyle/>
          <a:p>
            <a:endParaRPr lang="en-US"/>
          </a:p>
        </p:txBody>
      </p:sp>
      <p:sp>
        <p:nvSpPr>
          <p:cNvPr id="814105" name="Freeform 25"/>
          <p:cNvSpPr>
            <a:spLocks/>
          </p:cNvSpPr>
          <p:nvPr/>
        </p:nvSpPr>
        <p:spPr bwMode="auto">
          <a:xfrm>
            <a:off x="1752600" y="2921000"/>
            <a:ext cx="77788" cy="77788"/>
          </a:xfrm>
          <a:custGeom>
            <a:avLst/>
            <a:gdLst/>
            <a:ahLst/>
            <a:cxnLst>
              <a:cxn ang="0">
                <a:pos x="0" y="97"/>
              </a:cxn>
              <a:cxn ang="0">
                <a:pos x="49" y="0"/>
              </a:cxn>
              <a:cxn ang="0">
                <a:pos x="98" y="97"/>
              </a:cxn>
              <a:cxn ang="0">
                <a:pos x="0" y="97"/>
              </a:cxn>
            </a:cxnLst>
            <a:rect l="0" t="0" r="r" b="b"/>
            <a:pathLst>
              <a:path w="98" h="97">
                <a:moveTo>
                  <a:pt x="0" y="97"/>
                </a:moveTo>
                <a:lnTo>
                  <a:pt x="49" y="0"/>
                </a:lnTo>
                <a:lnTo>
                  <a:pt x="98" y="97"/>
                </a:lnTo>
                <a:lnTo>
                  <a:pt x="0" y="97"/>
                </a:lnTo>
                <a:close/>
              </a:path>
            </a:pathLst>
          </a:custGeom>
          <a:solidFill>
            <a:srgbClr val="FF3300"/>
          </a:solidFill>
          <a:ln w="9525">
            <a:solidFill>
              <a:srgbClr val="FF3300"/>
            </a:solidFill>
            <a:round/>
            <a:headEnd/>
            <a:tailEnd/>
          </a:ln>
        </p:spPr>
        <p:txBody>
          <a:bodyPr/>
          <a:lstStyle/>
          <a:p>
            <a:endParaRPr lang="en-US"/>
          </a:p>
        </p:txBody>
      </p:sp>
      <p:sp>
        <p:nvSpPr>
          <p:cNvPr id="814106" name="Freeform 26"/>
          <p:cNvSpPr>
            <a:spLocks/>
          </p:cNvSpPr>
          <p:nvPr/>
        </p:nvSpPr>
        <p:spPr bwMode="auto">
          <a:xfrm>
            <a:off x="2868613" y="982663"/>
            <a:ext cx="860425" cy="1076325"/>
          </a:xfrm>
          <a:custGeom>
            <a:avLst/>
            <a:gdLst/>
            <a:ahLst/>
            <a:cxnLst>
              <a:cxn ang="0">
                <a:pos x="1085" y="0"/>
              </a:cxn>
              <a:cxn ang="0">
                <a:pos x="0" y="0"/>
              </a:cxn>
              <a:cxn ang="0">
                <a:pos x="0" y="1356"/>
              </a:cxn>
              <a:cxn ang="0">
                <a:pos x="1000" y="1356"/>
              </a:cxn>
            </a:cxnLst>
            <a:rect l="0" t="0" r="r" b="b"/>
            <a:pathLst>
              <a:path w="1085" h="1356">
                <a:moveTo>
                  <a:pt x="1085" y="0"/>
                </a:moveTo>
                <a:lnTo>
                  <a:pt x="0" y="0"/>
                </a:lnTo>
                <a:lnTo>
                  <a:pt x="0" y="1356"/>
                </a:lnTo>
                <a:lnTo>
                  <a:pt x="1000" y="1356"/>
                </a:lnTo>
              </a:path>
            </a:pathLst>
          </a:custGeom>
          <a:noFill/>
          <a:ln w="9525">
            <a:solidFill>
              <a:schemeClr val="tx1"/>
            </a:solidFill>
            <a:prstDash val="solid"/>
            <a:round/>
            <a:headEnd/>
            <a:tailEnd/>
          </a:ln>
        </p:spPr>
        <p:txBody>
          <a:bodyPr/>
          <a:lstStyle/>
          <a:p>
            <a:endParaRPr lang="en-US"/>
          </a:p>
        </p:txBody>
      </p:sp>
      <p:sp>
        <p:nvSpPr>
          <p:cNvPr id="814107" name="Freeform 27"/>
          <p:cNvSpPr>
            <a:spLocks/>
          </p:cNvSpPr>
          <p:nvPr/>
        </p:nvSpPr>
        <p:spPr bwMode="auto">
          <a:xfrm>
            <a:off x="3651250" y="2020888"/>
            <a:ext cx="77788" cy="77787"/>
          </a:xfrm>
          <a:custGeom>
            <a:avLst/>
            <a:gdLst/>
            <a:ahLst/>
            <a:cxnLst>
              <a:cxn ang="0">
                <a:pos x="0" y="0"/>
              </a:cxn>
              <a:cxn ang="0">
                <a:pos x="97" y="49"/>
              </a:cxn>
              <a:cxn ang="0">
                <a:pos x="0" y="98"/>
              </a:cxn>
              <a:cxn ang="0">
                <a:pos x="0" y="0"/>
              </a:cxn>
            </a:cxnLst>
            <a:rect l="0" t="0" r="r" b="b"/>
            <a:pathLst>
              <a:path w="97" h="98">
                <a:moveTo>
                  <a:pt x="0" y="0"/>
                </a:moveTo>
                <a:lnTo>
                  <a:pt x="97" y="49"/>
                </a:lnTo>
                <a:lnTo>
                  <a:pt x="0" y="98"/>
                </a:lnTo>
                <a:lnTo>
                  <a:pt x="0" y="0"/>
                </a:lnTo>
                <a:close/>
              </a:path>
            </a:pathLst>
          </a:custGeom>
          <a:solidFill>
            <a:srgbClr val="000000"/>
          </a:solidFill>
          <a:ln w="9525">
            <a:solidFill>
              <a:schemeClr val="tx1"/>
            </a:solidFill>
            <a:round/>
            <a:headEnd/>
            <a:tailEnd/>
          </a:ln>
        </p:spPr>
        <p:txBody>
          <a:bodyPr/>
          <a:lstStyle/>
          <a:p>
            <a:endParaRPr lang="en-US"/>
          </a:p>
        </p:txBody>
      </p:sp>
      <p:sp>
        <p:nvSpPr>
          <p:cNvPr id="814108" name="Line 28"/>
          <p:cNvSpPr>
            <a:spLocks noChangeShapeType="1"/>
          </p:cNvSpPr>
          <p:nvPr/>
        </p:nvSpPr>
        <p:spPr bwMode="auto">
          <a:xfrm>
            <a:off x="2868613" y="982663"/>
            <a:ext cx="860425" cy="1587"/>
          </a:xfrm>
          <a:prstGeom prst="line">
            <a:avLst/>
          </a:prstGeom>
          <a:noFill/>
          <a:ln w="15875">
            <a:solidFill>
              <a:schemeClr val="tx1"/>
            </a:solidFill>
            <a:round/>
            <a:headEnd/>
            <a:tailEnd/>
          </a:ln>
        </p:spPr>
        <p:txBody>
          <a:bodyPr/>
          <a:lstStyle/>
          <a:p>
            <a:endParaRPr lang="en-US"/>
          </a:p>
        </p:txBody>
      </p:sp>
      <p:sp>
        <p:nvSpPr>
          <p:cNvPr id="814109" name="Line 29"/>
          <p:cNvSpPr>
            <a:spLocks noChangeShapeType="1"/>
          </p:cNvSpPr>
          <p:nvPr/>
        </p:nvSpPr>
        <p:spPr bwMode="auto">
          <a:xfrm>
            <a:off x="2868613" y="982663"/>
            <a:ext cx="793750" cy="1587"/>
          </a:xfrm>
          <a:prstGeom prst="line">
            <a:avLst/>
          </a:prstGeom>
          <a:noFill/>
          <a:ln w="9525">
            <a:solidFill>
              <a:schemeClr val="tx1"/>
            </a:solidFill>
            <a:round/>
            <a:headEnd/>
            <a:tailEnd/>
          </a:ln>
        </p:spPr>
        <p:txBody>
          <a:bodyPr/>
          <a:lstStyle/>
          <a:p>
            <a:endParaRPr lang="en-US"/>
          </a:p>
        </p:txBody>
      </p:sp>
      <p:sp>
        <p:nvSpPr>
          <p:cNvPr id="814110" name="Freeform 30"/>
          <p:cNvSpPr>
            <a:spLocks/>
          </p:cNvSpPr>
          <p:nvPr/>
        </p:nvSpPr>
        <p:spPr bwMode="auto">
          <a:xfrm>
            <a:off x="3651250" y="944563"/>
            <a:ext cx="77788" cy="77787"/>
          </a:xfrm>
          <a:custGeom>
            <a:avLst/>
            <a:gdLst/>
            <a:ahLst/>
            <a:cxnLst>
              <a:cxn ang="0">
                <a:pos x="0" y="0"/>
              </a:cxn>
              <a:cxn ang="0">
                <a:pos x="97" y="49"/>
              </a:cxn>
              <a:cxn ang="0">
                <a:pos x="0" y="97"/>
              </a:cxn>
              <a:cxn ang="0">
                <a:pos x="0" y="0"/>
              </a:cxn>
            </a:cxnLst>
            <a:rect l="0" t="0" r="r" b="b"/>
            <a:pathLst>
              <a:path w="97" h="97">
                <a:moveTo>
                  <a:pt x="0" y="0"/>
                </a:moveTo>
                <a:lnTo>
                  <a:pt x="97" y="49"/>
                </a:lnTo>
                <a:lnTo>
                  <a:pt x="0" y="97"/>
                </a:lnTo>
                <a:lnTo>
                  <a:pt x="0" y="0"/>
                </a:lnTo>
                <a:close/>
              </a:path>
            </a:pathLst>
          </a:custGeom>
          <a:solidFill>
            <a:srgbClr val="000000"/>
          </a:solidFill>
          <a:ln w="9525">
            <a:solidFill>
              <a:schemeClr val="tx1"/>
            </a:solidFill>
            <a:round/>
            <a:headEnd/>
            <a:tailEnd/>
          </a:ln>
        </p:spPr>
        <p:txBody>
          <a:bodyPr/>
          <a:lstStyle/>
          <a:p>
            <a:endParaRPr lang="en-US"/>
          </a:p>
        </p:txBody>
      </p:sp>
      <p:sp>
        <p:nvSpPr>
          <p:cNvPr id="814111" name="Line 31"/>
          <p:cNvSpPr>
            <a:spLocks noChangeShapeType="1"/>
          </p:cNvSpPr>
          <p:nvPr/>
        </p:nvSpPr>
        <p:spPr bwMode="auto">
          <a:xfrm>
            <a:off x="1790700" y="1628775"/>
            <a:ext cx="1009650" cy="1588"/>
          </a:xfrm>
          <a:prstGeom prst="line">
            <a:avLst/>
          </a:prstGeom>
          <a:noFill/>
          <a:ln w="9525">
            <a:solidFill>
              <a:schemeClr val="tx1"/>
            </a:solidFill>
            <a:round/>
            <a:headEnd/>
            <a:tailEnd/>
          </a:ln>
        </p:spPr>
        <p:txBody>
          <a:bodyPr/>
          <a:lstStyle/>
          <a:p>
            <a:endParaRPr lang="en-US"/>
          </a:p>
        </p:txBody>
      </p:sp>
      <p:sp>
        <p:nvSpPr>
          <p:cNvPr id="814112" name="Freeform 32"/>
          <p:cNvSpPr>
            <a:spLocks/>
          </p:cNvSpPr>
          <p:nvPr/>
        </p:nvSpPr>
        <p:spPr bwMode="auto">
          <a:xfrm>
            <a:off x="2790825" y="1590675"/>
            <a:ext cx="77788" cy="77788"/>
          </a:xfrm>
          <a:custGeom>
            <a:avLst/>
            <a:gdLst/>
            <a:ahLst/>
            <a:cxnLst>
              <a:cxn ang="0">
                <a:pos x="0" y="0"/>
              </a:cxn>
              <a:cxn ang="0">
                <a:pos x="97" y="48"/>
              </a:cxn>
              <a:cxn ang="0">
                <a:pos x="0" y="97"/>
              </a:cxn>
              <a:cxn ang="0">
                <a:pos x="0" y="0"/>
              </a:cxn>
            </a:cxnLst>
            <a:rect l="0" t="0" r="r" b="b"/>
            <a:pathLst>
              <a:path w="97" h="97">
                <a:moveTo>
                  <a:pt x="0" y="0"/>
                </a:moveTo>
                <a:lnTo>
                  <a:pt x="97" y="48"/>
                </a:lnTo>
                <a:lnTo>
                  <a:pt x="0" y="97"/>
                </a:lnTo>
                <a:lnTo>
                  <a:pt x="0" y="0"/>
                </a:lnTo>
                <a:close/>
              </a:path>
            </a:pathLst>
          </a:custGeom>
          <a:solidFill>
            <a:srgbClr val="000000"/>
          </a:solidFill>
          <a:ln w="9525">
            <a:solidFill>
              <a:schemeClr val="tx1"/>
            </a:solidFill>
            <a:round/>
            <a:headEnd/>
            <a:tailEnd/>
          </a:ln>
        </p:spPr>
        <p:txBody>
          <a:bodyPr/>
          <a:lstStyle/>
          <a:p>
            <a:endParaRPr lang="en-US"/>
          </a:p>
        </p:txBody>
      </p:sp>
      <p:sp>
        <p:nvSpPr>
          <p:cNvPr id="814113" name="Line 33"/>
          <p:cNvSpPr>
            <a:spLocks noChangeShapeType="1"/>
          </p:cNvSpPr>
          <p:nvPr/>
        </p:nvSpPr>
        <p:spPr bwMode="auto">
          <a:xfrm flipV="1">
            <a:off x="1790700" y="1697038"/>
            <a:ext cx="1588" cy="361950"/>
          </a:xfrm>
          <a:prstGeom prst="line">
            <a:avLst/>
          </a:prstGeom>
          <a:noFill/>
          <a:ln w="9525">
            <a:solidFill>
              <a:schemeClr val="tx1"/>
            </a:solidFill>
            <a:round/>
            <a:headEnd/>
            <a:tailEnd/>
          </a:ln>
        </p:spPr>
        <p:txBody>
          <a:bodyPr/>
          <a:lstStyle/>
          <a:p>
            <a:endParaRPr lang="en-US"/>
          </a:p>
        </p:txBody>
      </p:sp>
      <p:sp>
        <p:nvSpPr>
          <p:cNvPr id="814114" name="Freeform 34"/>
          <p:cNvSpPr>
            <a:spLocks/>
          </p:cNvSpPr>
          <p:nvPr/>
        </p:nvSpPr>
        <p:spPr bwMode="auto">
          <a:xfrm>
            <a:off x="1752600" y="1628775"/>
            <a:ext cx="77788" cy="77788"/>
          </a:xfrm>
          <a:custGeom>
            <a:avLst/>
            <a:gdLst/>
            <a:ahLst/>
            <a:cxnLst>
              <a:cxn ang="0">
                <a:pos x="0" y="98"/>
              </a:cxn>
              <a:cxn ang="0">
                <a:pos x="49" y="0"/>
              </a:cxn>
              <a:cxn ang="0">
                <a:pos x="98" y="98"/>
              </a:cxn>
              <a:cxn ang="0">
                <a:pos x="0" y="98"/>
              </a:cxn>
            </a:cxnLst>
            <a:rect l="0" t="0" r="r" b="b"/>
            <a:pathLst>
              <a:path w="98" h="98">
                <a:moveTo>
                  <a:pt x="0" y="98"/>
                </a:moveTo>
                <a:lnTo>
                  <a:pt x="49" y="0"/>
                </a:lnTo>
                <a:lnTo>
                  <a:pt x="98" y="98"/>
                </a:lnTo>
                <a:lnTo>
                  <a:pt x="0" y="98"/>
                </a:lnTo>
                <a:close/>
              </a:path>
            </a:pathLst>
          </a:custGeom>
          <a:solidFill>
            <a:srgbClr val="000000"/>
          </a:solidFill>
          <a:ln w="9525">
            <a:solidFill>
              <a:schemeClr val="tx1"/>
            </a:solidFill>
            <a:round/>
            <a:headEnd/>
            <a:tailEnd/>
          </a:ln>
        </p:spPr>
        <p:txBody>
          <a:bodyPr/>
          <a:lstStyle/>
          <a:p>
            <a:endParaRPr lang="en-US"/>
          </a:p>
        </p:txBody>
      </p:sp>
      <p:sp>
        <p:nvSpPr>
          <p:cNvPr id="814115" name="Line 35"/>
          <p:cNvSpPr>
            <a:spLocks noChangeShapeType="1"/>
          </p:cNvSpPr>
          <p:nvPr/>
        </p:nvSpPr>
        <p:spPr bwMode="auto">
          <a:xfrm>
            <a:off x="4805363" y="3567113"/>
            <a:ext cx="1587" cy="361950"/>
          </a:xfrm>
          <a:prstGeom prst="line">
            <a:avLst/>
          </a:prstGeom>
          <a:noFill/>
          <a:ln w="9525">
            <a:solidFill>
              <a:schemeClr val="tx1"/>
            </a:solidFill>
            <a:round/>
            <a:headEnd/>
            <a:tailEnd/>
          </a:ln>
        </p:spPr>
        <p:txBody>
          <a:bodyPr/>
          <a:lstStyle/>
          <a:p>
            <a:endParaRPr lang="en-US"/>
          </a:p>
        </p:txBody>
      </p:sp>
      <p:sp>
        <p:nvSpPr>
          <p:cNvPr id="814116" name="Freeform 36"/>
          <p:cNvSpPr>
            <a:spLocks/>
          </p:cNvSpPr>
          <p:nvPr/>
        </p:nvSpPr>
        <p:spPr bwMode="auto">
          <a:xfrm>
            <a:off x="4767263" y="3919538"/>
            <a:ext cx="77787" cy="77787"/>
          </a:xfrm>
          <a:custGeom>
            <a:avLst/>
            <a:gdLst/>
            <a:ahLst/>
            <a:cxnLst>
              <a:cxn ang="0">
                <a:pos x="98" y="0"/>
              </a:cxn>
              <a:cxn ang="0">
                <a:pos x="49" y="98"/>
              </a:cxn>
              <a:cxn ang="0">
                <a:pos x="0" y="0"/>
              </a:cxn>
              <a:cxn ang="0">
                <a:pos x="98" y="0"/>
              </a:cxn>
            </a:cxnLst>
            <a:rect l="0" t="0" r="r" b="b"/>
            <a:pathLst>
              <a:path w="98" h="98">
                <a:moveTo>
                  <a:pt x="98" y="0"/>
                </a:moveTo>
                <a:lnTo>
                  <a:pt x="49" y="98"/>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14117" name="Line 37"/>
          <p:cNvSpPr>
            <a:spLocks noChangeShapeType="1"/>
          </p:cNvSpPr>
          <p:nvPr/>
        </p:nvSpPr>
        <p:spPr bwMode="auto">
          <a:xfrm>
            <a:off x="7389813" y="3567113"/>
            <a:ext cx="1587" cy="361950"/>
          </a:xfrm>
          <a:prstGeom prst="line">
            <a:avLst/>
          </a:prstGeom>
          <a:noFill/>
          <a:ln w="9525">
            <a:solidFill>
              <a:schemeClr val="tx1"/>
            </a:solidFill>
            <a:round/>
            <a:headEnd/>
            <a:tailEnd/>
          </a:ln>
        </p:spPr>
        <p:txBody>
          <a:bodyPr/>
          <a:lstStyle/>
          <a:p>
            <a:endParaRPr lang="en-US"/>
          </a:p>
        </p:txBody>
      </p:sp>
      <p:sp>
        <p:nvSpPr>
          <p:cNvPr id="814118" name="Freeform 38"/>
          <p:cNvSpPr>
            <a:spLocks/>
          </p:cNvSpPr>
          <p:nvPr/>
        </p:nvSpPr>
        <p:spPr bwMode="auto">
          <a:xfrm>
            <a:off x="7351713" y="3919538"/>
            <a:ext cx="76200" cy="77787"/>
          </a:xfrm>
          <a:custGeom>
            <a:avLst/>
            <a:gdLst/>
            <a:ahLst/>
            <a:cxnLst>
              <a:cxn ang="0">
                <a:pos x="98" y="0"/>
              </a:cxn>
              <a:cxn ang="0">
                <a:pos x="49" y="98"/>
              </a:cxn>
              <a:cxn ang="0">
                <a:pos x="0" y="0"/>
              </a:cxn>
              <a:cxn ang="0">
                <a:pos x="98" y="0"/>
              </a:cxn>
            </a:cxnLst>
            <a:rect l="0" t="0" r="r" b="b"/>
            <a:pathLst>
              <a:path w="98" h="98">
                <a:moveTo>
                  <a:pt x="98" y="0"/>
                </a:moveTo>
                <a:lnTo>
                  <a:pt x="49" y="98"/>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14119" name="Line 39"/>
          <p:cNvSpPr>
            <a:spLocks noChangeShapeType="1"/>
          </p:cNvSpPr>
          <p:nvPr/>
        </p:nvSpPr>
        <p:spPr bwMode="auto">
          <a:xfrm>
            <a:off x="4805363" y="3567113"/>
            <a:ext cx="2584450" cy="1587"/>
          </a:xfrm>
          <a:prstGeom prst="line">
            <a:avLst/>
          </a:prstGeom>
          <a:noFill/>
          <a:ln w="15875">
            <a:solidFill>
              <a:schemeClr val="tx1"/>
            </a:solidFill>
            <a:round/>
            <a:headEnd/>
            <a:tailEnd/>
          </a:ln>
        </p:spPr>
        <p:txBody>
          <a:bodyPr/>
          <a:lstStyle/>
          <a:p>
            <a:endParaRPr lang="en-US"/>
          </a:p>
        </p:txBody>
      </p:sp>
      <p:sp>
        <p:nvSpPr>
          <p:cNvPr id="814120" name="Freeform 40"/>
          <p:cNvSpPr>
            <a:spLocks/>
          </p:cNvSpPr>
          <p:nvPr/>
        </p:nvSpPr>
        <p:spPr bwMode="auto">
          <a:xfrm>
            <a:off x="6313488" y="2490788"/>
            <a:ext cx="1076325" cy="1008062"/>
          </a:xfrm>
          <a:custGeom>
            <a:avLst/>
            <a:gdLst/>
            <a:ahLst/>
            <a:cxnLst>
              <a:cxn ang="0">
                <a:pos x="1356" y="0"/>
              </a:cxn>
              <a:cxn ang="0">
                <a:pos x="1356" y="678"/>
              </a:cxn>
              <a:cxn ang="0">
                <a:pos x="0" y="678"/>
              </a:cxn>
              <a:cxn ang="0">
                <a:pos x="0" y="1271"/>
              </a:cxn>
            </a:cxnLst>
            <a:rect l="0" t="0" r="r" b="b"/>
            <a:pathLst>
              <a:path w="1356" h="1271">
                <a:moveTo>
                  <a:pt x="1356" y="0"/>
                </a:moveTo>
                <a:lnTo>
                  <a:pt x="1356" y="678"/>
                </a:lnTo>
                <a:lnTo>
                  <a:pt x="0" y="678"/>
                </a:lnTo>
                <a:lnTo>
                  <a:pt x="0" y="1271"/>
                </a:lnTo>
              </a:path>
            </a:pathLst>
          </a:custGeom>
          <a:noFill/>
          <a:ln w="9525">
            <a:solidFill>
              <a:schemeClr val="tx1"/>
            </a:solidFill>
            <a:prstDash val="solid"/>
            <a:round/>
            <a:headEnd/>
            <a:tailEnd/>
          </a:ln>
        </p:spPr>
        <p:txBody>
          <a:bodyPr/>
          <a:lstStyle/>
          <a:p>
            <a:endParaRPr lang="en-US"/>
          </a:p>
        </p:txBody>
      </p:sp>
      <p:sp>
        <p:nvSpPr>
          <p:cNvPr id="814121" name="Freeform 41"/>
          <p:cNvSpPr>
            <a:spLocks/>
          </p:cNvSpPr>
          <p:nvPr/>
        </p:nvSpPr>
        <p:spPr bwMode="auto">
          <a:xfrm>
            <a:off x="6273800" y="3489325"/>
            <a:ext cx="77788" cy="77788"/>
          </a:xfrm>
          <a:custGeom>
            <a:avLst/>
            <a:gdLst/>
            <a:ahLst/>
            <a:cxnLst>
              <a:cxn ang="0">
                <a:pos x="98" y="0"/>
              </a:cxn>
              <a:cxn ang="0">
                <a:pos x="49" y="97"/>
              </a:cxn>
              <a:cxn ang="0">
                <a:pos x="0" y="0"/>
              </a:cxn>
              <a:cxn ang="0">
                <a:pos x="98" y="0"/>
              </a:cxn>
            </a:cxnLst>
            <a:rect l="0" t="0" r="r" b="b"/>
            <a:pathLst>
              <a:path w="98" h="97">
                <a:moveTo>
                  <a:pt x="98" y="0"/>
                </a:moveTo>
                <a:lnTo>
                  <a:pt x="49" y="97"/>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14122" name="Freeform 42"/>
          <p:cNvSpPr>
            <a:spLocks/>
          </p:cNvSpPr>
          <p:nvPr/>
        </p:nvSpPr>
        <p:spPr bwMode="auto">
          <a:xfrm>
            <a:off x="4375150" y="2490788"/>
            <a:ext cx="1508125" cy="1008062"/>
          </a:xfrm>
          <a:custGeom>
            <a:avLst/>
            <a:gdLst/>
            <a:ahLst/>
            <a:cxnLst>
              <a:cxn ang="0">
                <a:pos x="0" y="0"/>
              </a:cxn>
              <a:cxn ang="0">
                <a:pos x="0" y="678"/>
              </a:cxn>
              <a:cxn ang="0">
                <a:pos x="1899" y="678"/>
              </a:cxn>
              <a:cxn ang="0">
                <a:pos x="1899" y="1271"/>
              </a:cxn>
            </a:cxnLst>
            <a:rect l="0" t="0" r="r" b="b"/>
            <a:pathLst>
              <a:path w="1899" h="1271">
                <a:moveTo>
                  <a:pt x="0" y="0"/>
                </a:moveTo>
                <a:lnTo>
                  <a:pt x="0" y="678"/>
                </a:lnTo>
                <a:lnTo>
                  <a:pt x="1899" y="678"/>
                </a:lnTo>
                <a:lnTo>
                  <a:pt x="1899" y="1271"/>
                </a:lnTo>
              </a:path>
            </a:pathLst>
          </a:custGeom>
          <a:noFill/>
          <a:ln w="9525">
            <a:solidFill>
              <a:schemeClr val="tx1"/>
            </a:solidFill>
            <a:prstDash val="solid"/>
            <a:round/>
            <a:headEnd/>
            <a:tailEnd/>
          </a:ln>
        </p:spPr>
        <p:txBody>
          <a:bodyPr/>
          <a:lstStyle/>
          <a:p>
            <a:endParaRPr lang="en-US"/>
          </a:p>
        </p:txBody>
      </p:sp>
      <p:sp>
        <p:nvSpPr>
          <p:cNvPr id="814123" name="Freeform 43"/>
          <p:cNvSpPr>
            <a:spLocks/>
          </p:cNvSpPr>
          <p:nvPr/>
        </p:nvSpPr>
        <p:spPr bwMode="auto">
          <a:xfrm>
            <a:off x="5843588" y="3489325"/>
            <a:ext cx="77787" cy="77788"/>
          </a:xfrm>
          <a:custGeom>
            <a:avLst/>
            <a:gdLst/>
            <a:ahLst/>
            <a:cxnLst>
              <a:cxn ang="0">
                <a:pos x="98" y="0"/>
              </a:cxn>
              <a:cxn ang="0">
                <a:pos x="49" y="97"/>
              </a:cxn>
              <a:cxn ang="0">
                <a:pos x="0" y="0"/>
              </a:cxn>
              <a:cxn ang="0">
                <a:pos x="98" y="0"/>
              </a:cxn>
            </a:cxnLst>
            <a:rect l="0" t="0" r="r" b="b"/>
            <a:pathLst>
              <a:path w="98" h="97">
                <a:moveTo>
                  <a:pt x="98" y="0"/>
                </a:moveTo>
                <a:lnTo>
                  <a:pt x="49" y="97"/>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14124" name="Freeform 44"/>
          <p:cNvSpPr>
            <a:spLocks/>
          </p:cNvSpPr>
          <p:nvPr/>
        </p:nvSpPr>
        <p:spPr bwMode="auto">
          <a:xfrm>
            <a:off x="5021263" y="982663"/>
            <a:ext cx="2368550" cy="579437"/>
          </a:xfrm>
          <a:custGeom>
            <a:avLst/>
            <a:gdLst/>
            <a:ahLst/>
            <a:cxnLst>
              <a:cxn ang="0">
                <a:pos x="0" y="0"/>
              </a:cxn>
              <a:cxn ang="0">
                <a:pos x="2984" y="0"/>
              </a:cxn>
              <a:cxn ang="0">
                <a:pos x="2984" y="728"/>
              </a:cxn>
            </a:cxnLst>
            <a:rect l="0" t="0" r="r" b="b"/>
            <a:pathLst>
              <a:path w="2984" h="728">
                <a:moveTo>
                  <a:pt x="0" y="0"/>
                </a:moveTo>
                <a:lnTo>
                  <a:pt x="2984" y="0"/>
                </a:lnTo>
                <a:lnTo>
                  <a:pt x="2984" y="728"/>
                </a:lnTo>
              </a:path>
            </a:pathLst>
          </a:custGeom>
          <a:noFill/>
          <a:ln w="9525">
            <a:solidFill>
              <a:schemeClr val="tx1"/>
            </a:solidFill>
            <a:prstDash val="solid"/>
            <a:round/>
            <a:headEnd/>
            <a:tailEnd/>
          </a:ln>
        </p:spPr>
        <p:txBody>
          <a:bodyPr/>
          <a:lstStyle/>
          <a:p>
            <a:endParaRPr lang="en-US"/>
          </a:p>
        </p:txBody>
      </p:sp>
      <p:sp>
        <p:nvSpPr>
          <p:cNvPr id="814125" name="Freeform 45"/>
          <p:cNvSpPr>
            <a:spLocks/>
          </p:cNvSpPr>
          <p:nvPr/>
        </p:nvSpPr>
        <p:spPr bwMode="auto">
          <a:xfrm>
            <a:off x="7351713" y="1550988"/>
            <a:ext cx="76200" cy="77787"/>
          </a:xfrm>
          <a:custGeom>
            <a:avLst/>
            <a:gdLst/>
            <a:ahLst/>
            <a:cxnLst>
              <a:cxn ang="0">
                <a:pos x="98" y="0"/>
              </a:cxn>
              <a:cxn ang="0">
                <a:pos x="49" y="97"/>
              </a:cxn>
              <a:cxn ang="0">
                <a:pos x="0" y="0"/>
              </a:cxn>
              <a:cxn ang="0">
                <a:pos x="98" y="0"/>
              </a:cxn>
            </a:cxnLst>
            <a:rect l="0" t="0" r="r" b="b"/>
            <a:pathLst>
              <a:path w="98" h="97">
                <a:moveTo>
                  <a:pt x="98" y="0"/>
                </a:moveTo>
                <a:lnTo>
                  <a:pt x="49" y="97"/>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814126" name="Rectangle 46"/>
          <p:cNvSpPr>
            <a:spLocks noChangeArrowheads="1"/>
          </p:cNvSpPr>
          <p:nvPr/>
        </p:nvSpPr>
        <p:spPr bwMode="auto">
          <a:xfrm>
            <a:off x="4114800" y="5791200"/>
            <a:ext cx="1371600" cy="860425"/>
          </a:xfrm>
          <a:prstGeom prst="rect">
            <a:avLst/>
          </a:prstGeom>
          <a:solidFill>
            <a:srgbClr val="FFFFFF"/>
          </a:solidFill>
          <a:ln w="9525">
            <a:solidFill>
              <a:srgbClr val="000000"/>
            </a:solidFill>
            <a:miter lim="800000"/>
            <a:headEnd/>
            <a:tailEnd/>
          </a:ln>
        </p:spPr>
        <p:txBody>
          <a:bodyPr/>
          <a:lstStyle/>
          <a:p>
            <a:endParaRPr lang="en-US"/>
          </a:p>
        </p:txBody>
      </p:sp>
      <p:sp>
        <p:nvSpPr>
          <p:cNvPr id="814127" name="Rectangle 47"/>
          <p:cNvSpPr>
            <a:spLocks noChangeArrowheads="1"/>
          </p:cNvSpPr>
          <p:nvPr/>
        </p:nvSpPr>
        <p:spPr bwMode="auto">
          <a:xfrm>
            <a:off x="4419600" y="5867400"/>
            <a:ext cx="782638"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Solution</a:t>
            </a:r>
            <a:endParaRPr lang="en-US" sz="2400">
              <a:latin typeface="Times New Roman" pitchFamily="18" charset="0"/>
            </a:endParaRPr>
          </a:p>
        </p:txBody>
      </p:sp>
      <p:sp>
        <p:nvSpPr>
          <p:cNvPr id="814128" name="Rectangle 48"/>
          <p:cNvSpPr>
            <a:spLocks noChangeArrowheads="1"/>
          </p:cNvSpPr>
          <p:nvPr/>
        </p:nvSpPr>
        <p:spPr bwMode="auto">
          <a:xfrm>
            <a:off x="4495800" y="6172200"/>
            <a:ext cx="585788" cy="258763"/>
          </a:xfrm>
          <a:prstGeom prst="rect">
            <a:avLst/>
          </a:prstGeom>
          <a:noFill/>
          <a:ln w="9525">
            <a:noFill/>
            <a:miter lim="800000"/>
            <a:headEnd/>
            <a:tailEnd/>
          </a:ln>
        </p:spPr>
        <p:txBody>
          <a:bodyPr lIns="0" tIns="0" rIns="0" bIns="0">
            <a:spAutoFit/>
          </a:bodyPr>
          <a:lstStyle/>
          <a:p>
            <a:pPr eaLnBrk="0" hangingPunct="0"/>
            <a:r>
              <a:rPr lang="en-US" sz="1700">
                <a:solidFill>
                  <a:srgbClr val="000000"/>
                </a:solidFill>
              </a:rPr>
              <a:t>Labile</a:t>
            </a:r>
            <a:endParaRPr lang="en-US" sz="2400">
              <a:latin typeface="Times New Roman" pitchFamily="18" charset="0"/>
            </a:endParaRPr>
          </a:p>
        </p:txBody>
      </p:sp>
      <p:sp>
        <p:nvSpPr>
          <p:cNvPr id="814129" name="Rectangle 49"/>
          <p:cNvSpPr>
            <a:spLocks noChangeArrowheads="1"/>
          </p:cNvSpPr>
          <p:nvPr/>
        </p:nvSpPr>
        <p:spPr bwMode="auto">
          <a:xfrm>
            <a:off x="4343400" y="6400800"/>
            <a:ext cx="973138"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814130" name="Rectangle 50"/>
          <p:cNvSpPr>
            <a:spLocks noChangeArrowheads="1"/>
          </p:cNvSpPr>
          <p:nvPr/>
        </p:nvSpPr>
        <p:spPr bwMode="auto">
          <a:xfrm>
            <a:off x="1143000" y="5791200"/>
            <a:ext cx="1290638" cy="860425"/>
          </a:xfrm>
          <a:prstGeom prst="rect">
            <a:avLst/>
          </a:prstGeom>
          <a:solidFill>
            <a:srgbClr val="FFFFFF"/>
          </a:solidFill>
          <a:ln w="9525">
            <a:solidFill>
              <a:srgbClr val="000000"/>
            </a:solidFill>
            <a:miter lim="800000"/>
            <a:headEnd/>
            <a:tailEnd/>
          </a:ln>
        </p:spPr>
        <p:txBody>
          <a:bodyPr/>
          <a:lstStyle/>
          <a:p>
            <a:endParaRPr lang="en-US"/>
          </a:p>
        </p:txBody>
      </p:sp>
      <p:sp>
        <p:nvSpPr>
          <p:cNvPr id="814131" name="Rectangle 51"/>
          <p:cNvSpPr>
            <a:spLocks noChangeArrowheads="1"/>
          </p:cNvSpPr>
          <p:nvPr/>
        </p:nvSpPr>
        <p:spPr bwMode="auto">
          <a:xfrm>
            <a:off x="1295400" y="6019800"/>
            <a:ext cx="92710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Adsorbed</a:t>
            </a:r>
            <a:endParaRPr lang="en-US" sz="2400">
              <a:latin typeface="Times New Roman" pitchFamily="18" charset="0"/>
            </a:endParaRPr>
          </a:p>
        </p:txBody>
      </p:sp>
      <p:sp>
        <p:nvSpPr>
          <p:cNvPr id="814132" name="Rectangle 52"/>
          <p:cNvSpPr>
            <a:spLocks noChangeArrowheads="1"/>
          </p:cNvSpPr>
          <p:nvPr/>
        </p:nvSpPr>
        <p:spPr bwMode="auto">
          <a:xfrm>
            <a:off x="1295400" y="6324600"/>
            <a:ext cx="912813"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Ammonia</a:t>
            </a:r>
            <a:endParaRPr lang="en-US" sz="2400">
              <a:latin typeface="Times New Roman" pitchFamily="18" charset="0"/>
            </a:endParaRPr>
          </a:p>
        </p:txBody>
      </p:sp>
      <p:sp>
        <p:nvSpPr>
          <p:cNvPr id="814133" name="Rectangle 53"/>
          <p:cNvSpPr>
            <a:spLocks noChangeArrowheads="1"/>
          </p:cNvSpPr>
          <p:nvPr/>
        </p:nvSpPr>
        <p:spPr bwMode="auto">
          <a:xfrm>
            <a:off x="6858000" y="5715000"/>
            <a:ext cx="1292225" cy="860425"/>
          </a:xfrm>
          <a:prstGeom prst="rect">
            <a:avLst/>
          </a:prstGeom>
          <a:solidFill>
            <a:srgbClr val="FFFFFF"/>
          </a:solidFill>
          <a:ln w="9525">
            <a:solidFill>
              <a:srgbClr val="000000"/>
            </a:solidFill>
            <a:miter lim="800000"/>
            <a:headEnd/>
            <a:tailEnd/>
          </a:ln>
        </p:spPr>
        <p:txBody>
          <a:bodyPr/>
          <a:lstStyle/>
          <a:p>
            <a:endParaRPr lang="en-US"/>
          </a:p>
        </p:txBody>
      </p:sp>
      <p:sp>
        <p:nvSpPr>
          <p:cNvPr id="814134" name="Rectangle 54"/>
          <p:cNvSpPr>
            <a:spLocks noChangeArrowheads="1"/>
          </p:cNvSpPr>
          <p:nvPr/>
        </p:nvSpPr>
        <p:spPr bwMode="auto">
          <a:xfrm>
            <a:off x="7010400" y="5867400"/>
            <a:ext cx="782638"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Solution</a:t>
            </a:r>
            <a:endParaRPr lang="en-US" sz="2400">
              <a:latin typeface="Times New Roman" pitchFamily="18" charset="0"/>
            </a:endParaRPr>
          </a:p>
        </p:txBody>
      </p:sp>
      <p:sp>
        <p:nvSpPr>
          <p:cNvPr id="814135" name="Rectangle 55"/>
          <p:cNvSpPr>
            <a:spLocks noChangeArrowheads="1"/>
          </p:cNvSpPr>
          <p:nvPr/>
        </p:nvSpPr>
        <p:spPr bwMode="auto">
          <a:xfrm>
            <a:off x="6934200" y="6096000"/>
            <a:ext cx="1057275"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 Refractory</a:t>
            </a:r>
            <a:endParaRPr lang="en-US" sz="2400">
              <a:latin typeface="Times New Roman" pitchFamily="18" charset="0"/>
            </a:endParaRPr>
          </a:p>
        </p:txBody>
      </p:sp>
      <p:sp>
        <p:nvSpPr>
          <p:cNvPr id="814136" name="Rectangle 56"/>
          <p:cNvSpPr>
            <a:spLocks noChangeArrowheads="1"/>
          </p:cNvSpPr>
          <p:nvPr/>
        </p:nvSpPr>
        <p:spPr bwMode="auto">
          <a:xfrm>
            <a:off x="7010400" y="6324600"/>
            <a:ext cx="973138"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814137" name="Rectangle 57"/>
          <p:cNvSpPr>
            <a:spLocks noChangeArrowheads="1"/>
          </p:cNvSpPr>
          <p:nvPr/>
        </p:nvSpPr>
        <p:spPr bwMode="auto">
          <a:xfrm>
            <a:off x="1600200" y="152400"/>
            <a:ext cx="5702300" cy="427038"/>
          </a:xfrm>
          <a:prstGeom prst="rect">
            <a:avLst/>
          </a:prstGeom>
          <a:noFill/>
          <a:ln w="9525">
            <a:noFill/>
            <a:miter lim="800000"/>
            <a:headEnd/>
            <a:tailEnd/>
          </a:ln>
        </p:spPr>
        <p:txBody>
          <a:bodyPr wrap="none" lIns="0" tIns="0" rIns="0" bIns="0">
            <a:spAutoFit/>
          </a:bodyPr>
          <a:lstStyle/>
          <a:p>
            <a:pPr eaLnBrk="0" hangingPunct="0"/>
            <a:r>
              <a:rPr lang="en-US" sz="2800"/>
              <a:t>Nitrogen Cycle in Watershed Model </a:t>
            </a:r>
            <a:endParaRPr lang="en-US" sz="2800">
              <a:latin typeface="Times New Roman" pitchFamily="18" charset="0"/>
            </a:endParaRPr>
          </a:p>
        </p:txBody>
      </p:sp>
      <p:sp>
        <p:nvSpPr>
          <p:cNvPr id="814138" name="Text Box 58"/>
          <p:cNvSpPr txBox="1">
            <a:spLocks noChangeArrowheads="1"/>
          </p:cNvSpPr>
          <p:nvPr/>
        </p:nvSpPr>
        <p:spPr bwMode="auto">
          <a:xfrm rot="10800000">
            <a:off x="0" y="2514600"/>
            <a:ext cx="396875" cy="1836738"/>
          </a:xfrm>
          <a:prstGeom prst="rect">
            <a:avLst/>
          </a:prstGeom>
          <a:noFill/>
          <a:ln w="9525">
            <a:noFill/>
            <a:miter lim="800000"/>
            <a:headEnd/>
            <a:tailEnd/>
          </a:ln>
          <a:effectLst/>
        </p:spPr>
        <p:txBody>
          <a:bodyPr vert="eaVert" wrap="none">
            <a:spAutoFit/>
          </a:bodyPr>
          <a:lstStyle/>
          <a:p>
            <a:pPr algn="ctr" eaLnBrk="0" hangingPunct="0"/>
            <a:r>
              <a:rPr lang="en-US" sz="1400">
                <a:latin typeface="Times New Roman" pitchFamily="18" charset="0"/>
              </a:rPr>
              <a:t>Atmospheric Deposition</a:t>
            </a:r>
          </a:p>
        </p:txBody>
      </p:sp>
      <p:sp>
        <p:nvSpPr>
          <p:cNvPr id="814139" name="Text Box 59"/>
          <p:cNvSpPr txBox="1">
            <a:spLocks noChangeArrowheads="1"/>
          </p:cNvSpPr>
          <p:nvPr/>
        </p:nvSpPr>
        <p:spPr bwMode="auto">
          <a:xfrm rot="10800000">
            <a:off x="0" y="1066800"/>
            <a:ext cx="396875" cy="1138238"/>
          </a:xfrm>
          <a:prstGeom prst="rect">
            <a:avLst/>
          </a:prstGeom>
          <a:noFill/>
          <a:ln w="9525">
            <a:noFill/>
            <a:miter lim="800000"/>
            <a:headEnd/>
            <a:tailEnd/>
          </a:ln>
          <a:effectLst/>
        </p:spPr>
        <p:txBody>
          <a:bodyPr vert="eaVert" wrap="none">
            <a:spAutoFit/>
          </a:bodyPr>
          <a:lstStyle/>
          <a:p>
            <a:pPr algn="ctr" eaLnBrk="0" hangingPunct="0"/>
            <a:r>
              <a:rPr lang="en-US" sz="1400">
                <a:latin typeface="Times New Roman" pitchFamily="18" charset="0"/>
              </a:rPr>
              <a:t>Denitrification</a:t>
            </a:r>
          </a:p>
        </p:txBody>
      </p:sp>
      <p:cxnSp>
        <p:nvCxnSpPr>
          <p:cNvPr id="814140" name="AutoShape 60"/>
          <p:cNvCxnSpPr>
            <a:cxnSpLocks noChangeShapeType="1"/>
            <a:stCxn id="814096" idx="2"/>
            <a:endCxn id="814130" idx="0"/>
          </p:cNvCxnSpPr>
          <p:nvPr/>
        </p:nvCxnSpPr>
        <p:spPr bwMode="auto">
          <a:xfrm flipH="1">
            <a:off x="1789113" y="4857750"/>
            <a:ext cx="3175" cy="933450"/>
          </a:xfrm>
          <a:prstGeom prst="straightConnector1">
            <a:avLst/>
          </a:prstGeom>
          <a:noFill/>
          <a:ln w="9525">
            <a:solidFill>
              <a:schemeClr val="tx1"/>
            </a:solidFill>
            <a:round/>
            <a:headEnd type="triangle" w="med" len="med"/>
            <a:tailEnd type="triangle" w="med" len="med"/>
          </a:ln>
          <a:effectLst/>
        </p:spPr>
      </p:cxnSp>
      <p:cxnSp>
        <p:nvCxnSpPr>
          <p:cNvPr id="814141" name="AutoShape 61"/>
          <p:cNvCxnSpPr>
            <a:cxnSpLocks noChangeShapeType="1"/>
            <a:stCxn id="814096" idx="1"/>
            <a:endCxn id="814106" idx="1"/>
          </p:cNvCxnSpPr>
          <p:nvPr/>
        </p:nvCxnSpPr>
        <p:spPr bwMode="auto">
          <a:xfrm rot="10800000" flipH="1">
            <a:off x="1146175" y="982663"/>
            <a:ext cx="1722438" cy="3444875"/>
          </a:xfrm>
          <a:prstGeom prst="bentConnector4">
            <a:avLst>
              <a:gd name="adj1" fmla="val -31616"/>
              <a:gd name="adj2" fmla="val 99815"/>
            </a:avLst>
          </a:prstGeom>
          <a:noFill/>
          <a:ln w="9525">
            <a:solidFill>
              <a:schemeClr val="tx1"/>
            </a:solidFill>
            <a:miter lim="800000"/>
            <a:headEnd/>
            <a:tailEnd type="triangle" w="med" len="med"/>
          </a:ln>
          <a:effectLst/>
        </p:spPr>
      </p:cxnSp>
      <p:sp>
        <p:nvSpPr>
          <p:cNvPr id="814142" name="AutoShape 62"/>
          <p:cNvSpPr>
            <a:spLocks noChangeArrowheads="1"/>
          </p:cNvSpPr>
          <p:nvPr/>
        </p:nvSpPr>
        <p:spPr bwMode="auto">
          <a:xfrm>
            <a:off x="457200" y="4114800"/>
            <a:ext cx="685800" cy="152400"/>
          </a:xfrm>
          <a:prstGeom prst="rightArrow">
            <a:avLst>
              <a:gd name="adj1" fmla="val 50000"/>
              <a:gd name="adj2" fmla="val 112500"/>
            </a:avLst>
          </a:prstGeom>
          <a:solidFill>
            <a:schemeClr val="hlink"/>
          </a:solidFill>
          <a:ln w="9525">
            <a:solidFill>
              <a:schemeClr val="tx1"/>
            </a:solidFill>
            <a:miter lim="800000"/>
            <a:headEnd/>
            <a:tailEnd/>
          </a:ln>
          <a:effectLst/>
        </p:spPr>
        <p:txBody>
          <a:bodyPr wrap="none" anchor="ctr"/>
          <a:lstStyle/>
          <a:p>
            <a:endParaRPr lang="en-US"/>
          </a:p>
        </p:txBody>
      </p:sp>
      <p:sp>
        <p:nvSpPr>
          <p:cNvPr id="814143" name="AutoShape 63"/>
          <p:cNvSpPr>
            <a:spLocks noChangeArrowheads="1"/>
          </p:cNvSpPr>
          <p:nvPr/>
        </p:nvSpPr>
        <p:spPr bwMode="auto">
          <a:xfrm>
            <a:off x="457200" y="2667000"/>
            <a:ext cx="685800" cy="152400"/>
          </a:xfrm>
          <a:prstGeom prst="rightArrow">
            <a:avLst>
              <a:gd name="adj1" fmla="val 50000"/>
              <a:gd name="adj2" fmla="val 112500"/>
            </a:avLst>
          </a:prstGeom>
          <a:solidFill>
            <a:schemeClr val="hlink"/>
          </a:solidFill>
          <a:ln w="9525">
            <a:solidFill>
              <a:schemeClr val="tx1"/>
            </a:solidFill>
            <a:miter lim="800000"/>
            <a:headEnd/>
            <a:tailEnd/>
          </a:ln>
          <a:effectLst/>
        </p:spPr>
        <p:txBody>
          <a:bodyPr wrap="none" anchor="ctr"/>
          <a:lstStyle/>
          <a:p>
            <a:endParaRPr lang="en-US"/>
          </a:p>
        </p:txBody>
      </p:sp>
      <p:sp>
        <p:nvSpPr>
          <p:cNvPr id="814144" name="AutoShape 64"/>
          <p:cNvSpPr>
            <a:spLocks noChangeArrowheads="1"/>
          </p:cNvSpPr>
          <p:nvPr/>
        </p:nvSpPr>
        <p:spPr bwMode="auto">
          <a:xfrm flipH="1">
            <a:off x="152400" y="2209800"/>
            <a:ext cx="990600" cy="152400"/>
          </a:xfrm>
          <a:prstGeom prst="rightArrow">
            <a:avLst>
              <a:gd name="adj1" fmla="val 50000"/>
              <a:gd name="adj2" fmla="val 162500"/>
            </a:avLst>
          </a:prstGeom>
          <a:solidFill>
            <a:srgbClr val="FF3300"/>
          </a:solidFill>
          <a:ln w="9525">
            <a:solidFill>
              <a:srgbClr val="FF3300"/>
            </a:solidFill>
            <a:miter lim="800000"/>
            <a:headEnd/>
            <a:tailEnd/>
          </a:ln>
          <a:effectLst/>
        </p:spPr>
        <p:txBody>
          <a:bodyPr wrap="none" anchor="ctr"/>
          <a:lstStyle/>
          <a:p>
            <a:endParaRPr lang="en-US"/>
          </a:p>
        </p:txBody>
      </p:sp>
      <p:grpSp>
        <p:nvGrpSpPr>
          <p:cNvPr id="814145" name="Group 65"/>
          <p:cNvGrpSpPr>
            <a:grpSpLocks/>
          </p:cNvGrpSpPr>
          <p:nvPr/>
        </p:nvGrpSpPr>
        <p:grpSpPr bwMode="auto">
          <a:xfrm>
            <a:off x="990600" y="2895600"/>
            <a:ext cx="738188" cy="641350"/>
            <a:chOff x="624" y="1824"/>
            <a:chExt cx="465" cy="404"/>
          </a:xfrm>
        </p:grpSpPr>
        <p:sp>
          <p:nvSpPr>
            <p:cNvPr id="814146" name="AutoShape 66"/>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14147" name="Text Box 67"/>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14148" name="Group 68"/>
          <p:cNvGrpSpPr>
            <a:grpSpLocks/>
          </p:cNvGrpSpPr>
          <p:nvPr/>
        </p:nvGrpSpPr>
        <p:grpSpPr bwMode="auto">
          <a:xfrm>
            <a:off x="1752600" y="4876800"/>
            <a:ext cx="738188" cy="641350"/>
            <a:chOff x="624" y="1824"/>
            <a:chExt cx="465" cy="404"/>
          </a:xfrm>
        </p:grpSpPr>
        <p:sp>
          <p:nvSpPr>
            <p:cNvPr id="814149" name="AutoShape 69"/>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14150" name="Text Box 70"/>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14151" name="Group 71"/>
          <p:cNvGrpSpPr>
            <a:grpSpLocks/>
          </p:cNvGrpSpPr>
          <p:nvPr/>
        </p:nvGrpSpPr>
        <p:grpSpPr bwMode="auto">
          <a:xfrm>
            <a:off x="4138613" y="4845050"/>
            <a:ext cx="738187" cy="641350"/>
            <a:chOff x="624" y="1824"/>
            <a:chExt cx="465" cy="404"/>
          </a:xfrm>
        </p:grpSpPr>
        <p:sp>
          <p:nvSpPr>
            <p:cNvPr id="814152" name="AutoShape 72"/>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14153" name="Text Box 73"/>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14154" name="Group 74"/>
          <p:cNvGrpSpPr>
            <a:grpSpLocks/>
          </p:cNvGrpSpPr>
          <p:nvPr/>
        </p:nvGrpSpPr>
        <p:grpSpPr bwMode="auto">
          <a:xfrm>
            <a:off x="6653213" y="4845050"/>
            <a:ext cx="738187" cy="641350"/>
            <a:chOff x="624" y="1824"/>
            <a:chExt cx="465" cy="404"/>
          </a:xfrm>
        </p:grpSpPr>
        <p:sp>
          <p:nvSpPr>
            <p:cNvPr id="814155" name="AutoShape 75"/>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14156" name="Text Box 76"/>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14157" name="Group 77"/>
          <p:cNvGrpSpPr>
            <a:grpSpLocks/>
          </p:cNvGrpSpPr>
          <p:nvPr/>
        </p:nvGrpSpPr>
        <p:grpSpPr bwMode="auto">
          <a:xfrm rot="5400000">
            <a:off x="2412206" y="5893594"/>
            <a:ext cx="738188" cy="685800"/>
            <a:chOff x="1680" y="2956"/>
            <a:chExt cx="465" cy="432"/>
          </a:xfrm>
        </p:grpSpPr>
        <p:sp>
          <p:nvSpPr>
            <p:cNvPr id="814158" name="AutoShape 78"/>
            <p:cNvSpPr>
              <a:spLocks noChangeArrowheads="1"/>
            </p:cNvSpPr>
            <p:nvPr/>
          </p:nvSpPr>
          <p:spPr bwMode="auto">
            <a:xfrm rot="5400000" flipH="1" flipV="1">
              <a:off x="1740" y="3184"/>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14159" name="Text Box 79"/>
            <p:cNvSpPr txBox="1">
              <a:spLocks noChangeArrowheads="1"/>
            </p:cNvSpPr>
            <p:nvPr/>
          </p:nvSpPr>
          <p:spPr bwMode="auto">
            <a:xfrm>
              <a:off x="1680" y="295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14160" name="Group 80"/>
          <p:cNvGrpSpPr>
            <a:grpSpLocks/>
          </p:cNvGrpSpPr>
          <p:nvPr/>
        </p:nvGrpSpPr>
        <p:grpSpPr bwMode="auto">
          <a:xfrm rot="5400000">
            <a:off x="5460206" y="5893594"/>
            <a:ext cx="738188" cy="685800"/>
            <a:chOff x="1680" y="2956"/>
            <a:chExt cx="465" cy="432"/>
          </a:xfrm>
        </p:grpSpPr>
        <p:sp>
          <p:nvSpPr>
            <p:cNvPr id="814161" name="AutoShape 81"/>
            <p:cNvSpPr>
              <a:spLocks noChangeArrowheads="1"/>
            </p:cNvSpPr>
            <p:nvPr/>
          </p:nvSpPr>
          <p:spPr bwMode="auto">
            <a:xfrm rot="5400000" flipH="1" flipV="1">
              <a:off x="1740" y="3184"/>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14162" name="Text Box 82"/>
            <p:cNvSpPr txBox="1">
              <a:spLocks noChangeArrowheads="1"/>
            </p:cNvSpPr>
            <p:nvPr/>
          </p:nvSpPr>
          <p:spPr bwMode="auto">
            <a:xfrm>
              <a:off x="1680" y="295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814163" name="Group 83"/>
          <p:cNvGrpSpPr>
            <a:grpSpLocks/>
          </p:cNvGrpSpPr>
          <p:nvPr/>
        </p:nvGrpSpPr>
        <p:grpSpPr bwMode="auto">
          <a:xfrm rot="5400000">
            <a:off x="8051006" y="5893594"/>
            <a:ext cx="738188" cy="685800"/>
            <a:chOff x="1680" y="2956"/>
            <a:chExt cx="465" cy="432"/>
          </a:xfrm>
        </p:grpSpPr>
        <p:sp>
          <p:nvSpPr>
            <p:cNvPr id="814164" name="AutoShape 84"/>
            <p:cNvSpPr>
              <a:spLocks noChangeArrowheads="1"/>
            </p:cNvSpPr>
            <p:nvPr/>
          </p:nvSpPr>
          <p:spPr bwMode="auto">
            <a:xfrm rot="5400000" flipH="1" flipV="1">
              <a:off x="1740" y="3184"/>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814165" name="Text Box 85"/>
            <p:cNvSpPr txBox="1">
              <a:spLocks noChangeArrowheads="1"/>
            </p:cNvSpPr>
            <p:nvPr/>
          </p:nvSpPr>
          <p:spPr bwMode="auto">
            <a:xfrm>
              <a:off x="1680" y="295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sp>
        <p:nvSpPr>
          <p:cNvPr id="814166" name="Text Box 86"/>
          <p:cNvSpPr txBox="1">
            <a:spLocks noChangeArrowheads="1"/>
          </p:cNvSpPr>
          <p:nvPr/>
        </p:nvSpPr>
        <p:spPr bwMode="auto">
          <a:xfrm>
            <a:off x="6242050" y="557213"/>
            <a:ext cx="2736850" cy="336550"/>
          </a:xfrm>
          <a:prstGeom prst="rect">
            <a:avLst/>
          </a:prstGeom>
          <a:noFill/>
          <a:ln w="9525">
            <a:noFill/>
            <a:miter lim="800000"/>
            <a:headEnd/>
            <a:tailEnd/>
          </a:ln>
          <a:effectLst/>
        </p:spPr>
        <p:txBody>
          <a:bodyPr wrap="none">
            <a:spAutoFit/>
          </a:bodyPr>
          <a:lstStyle/>
          <a:p>
            <a:r>
              <a:rPr lang="en-US" sz="1600"/>
              <a:t>(After HSPF documentation)</a:t>
            </a:r>
          </a:p>
        </p:txBody>
      </p:sp>
      <p:cxnSp>
        <p:nvCxnSpPr>
          <p:cNvPr id="814167" name="AutoShape 87"/>
          <p:cNvCxnSpPr>
            <a:cxnSpLocks noChangeShapeType="1"/>
            <a:stCxn id="814095" idx="2"/>
            <a:endCxn id="814126" idx="0"/>
          </p:cNvCxnSpPr>
          <p:nvPr/>
        </p:nvCxnSpPr>
        <p:spPr bwMode="auto">
          <a:xfrm>
            <a:off x="4786313" y="4816475"/>
            <a:ext cx="14287" cy="974725"/>
          </a:xfrm>
          <a:prstGeom prst="straightConnector1">
            <a:avLst/>
          </a:prstGeom>
          <a:noFill/>
          <a:ln w="57150">
            <a:solidFill>
              <a:srgbClr val="FF3300"/>
            </a:solidFill>
            <a:round/>
            <a:headEnd type="triangle" w="med" len="med"/>
            <a:tailEnd type="triangle" w="med" len="med"/>
          </a:ln>
          <a:effectLst/>
        </p:spPr>
      </p:cxnSp>
      <p:sp>
        <p:nvSpPr>
          <p:cNvPr id="814168" name="Text Box 88"/>
          <p:cNvSpPr txBox="1">
            <a:spLocks noChangeArrowheads="1"/>
          </p:cNvSpPr>
          <p:nvPr/>
        </p:nvSpPr>
        <p:spPr bwMode="auto">
          <a:xfrm>
            <a:off x="2362200" y="4648200"/>
            <a:ext cx="1955800" cy="274638"/>
          </a:xfrm>
          <a:prstGeom prst="rect">
            <a:avLst/>
          </a:prstGeom>
          <a:noFill/>
          <a:ln w="9525">
            <a:noFill/>
            <a:miter lim="800000"/>
            <a:headEnd/>
            <a:tailEnd/>
          </a:ln>
          <a:effectLst/>
        </p:spPr>
        <p:txBody>
          <a:bodyPr wrap="none">
            <a:spAutoFit/>
          </a:bodyPr>
          <a:lstStyle/>
          <a:p>
            <a:r>
              <a:rPr lang="en-US" sz="1200" b="1">
                <a:solidFill>
                  <a:srgbClr val="FF3300"/>
                </a:solidFill>
              </a:rPr>
              <a:t>organic N mineralization</a:t>
            </a:r>
          </a:p>
        </p:txBody>
      </p:sp>
      <p:sp>
        <p:nvSpPr>
          <p:cNvPr id="814169" name="Text Box 89"/>
          <p:cNvSpPr txBox="1">
            <a:spLocks noChangeArrowheads="1"/>
          </p:cNvSpPr>
          <p:nvPr/>
        </p:nvSpPr>
        <p:spPr bwMode="auto">
          <a:xfrm>
            <a:off x="1752600" y="3251200"/>
            <a:ext cx="1147763" cy="304800"/>
          </a:xfrm>
          <a:prstGeom prst="rect">
            <a:avLst/>
          </a:prstGeom>
          <a:noFill/>
          <a:ln w="9525">
            <a:noFill/>
            <a:miter lim="800000"/>
            <a:headEnd/>
            <a:tailEnd/>
          </a:ln>
          <a:effectLst/>
        </p:spPr>
        <p:txBody>
          <a:bodyPr wrap="none">
            <a:spAutoFit/>
          </a:bodyPr>
          <a:lstStyle/>
          <a:p>
            <a:r>
              <a:rPr lang="en-US" sz="1400" b="1">
                <a:solidFill>
                  <a:srgbClr val="FF3300"/>
                </a:solidFill>
              </a:rPr>
              <a:t>nitrification</a:t>
            </a:r>
          </a:p>
        </p:txBody>
      </p:sp>
      <p:sp>
        <p:nvSpPr>
          <p:cNvPr id="814170" name="Text Box 90"/>
          <p:cNvSpPr txBox="1">
            <a:spLocks noChangeArrowheads="1"/>
          </p:cNvSpPr>
          <p:nvPr/>
        </p:nvSpPr>
        <p:spPr bwMode="auto">
          <a:xfrm>
            <a:off x="228600" y="1955800"/>
            <a:ext cx="1354138" cy="304800"/>
          </a:xfrm>
          <a:prstGeom prst="rect">
            <a:avLst/>
          </a:prstGeom>
          <a:noFill/>
          <a:ln w="9525">
            <a:noFill/>
            <a:miter lim="800000"/>
            <a:headEnd/>
            <a:tailEnd/>
          </a:ln>
          <a:effectLst/>
        </p:spPr>
        <p:txBody>
          <a:bodyPr wrap="none">
            <a:spAutoFit/>
          </a:bodyPr>
          <a:lstStyle/>
          <a:p>
            <a:r>
              <a:rPr lang="en-US" sz="1400" b="1">
                <a:solidFill>
                  <a:srgbClr val="FF3300"/>
                </a:solidFill>
              </a:rPr>
              <a:t>denitrification</a:t>
            </a:r>
          </a:p>
        </p:txBody>
      </p:sp>
      <p:sp>
        <p:nvSpPr>
          <p:cNvPr id="814171" name="Text Box 91"/>
          <p:cNvSpPr txBox="1">
            <a:spLocks noChangeArrowheads="1"/>
          </p:cNvSpPr>
          <p:nvPr/>
        </p:nvSpPr>
        <p:spPr bwMode="auto">
          <a:xfrm>
            <a:off x="3200400" y="3276600"/>
            <a:ext cx="1574800" cy="457200"/>
          </a:xfrm>
          <a:prstGeom prst="rect">
            <a:avLst/>
          </a:prstGeom>
          <a:noFill/>
          <a:ln w="9525">
            <a:noFill/>
            <a:miter lim="800000"/>
            <a:headEnd/>
            <a:tailEnd/>
          </a:ln>
          <a:effectLst/>
        </p:spPr>
        <p:txBody>
          <a:bodyPr>
            <a:spAutoFit/>
          </a:bodyPr>
          <a:lstStyle/>
          <a:p>
            <a:r>
              <a:rPr lang="en-US" sz="1200" b="1">
                <a:solidFill>
                  <a:srgbClr val="FF3300"/>
                </a:solidFill>
              </a:rPr>
              <a:t>Nitrate/ammonium </a:t>
            </a:r>
          </a:p>
          <a:p>
            <a:r>
              <a:rPr lang="en-US" sz="1200" b="1">
                <a:solidFill>
                  <a:srgbClr val="FF3300"/>
                </a:solidFill>
              </a:rPr>
              <a:t>immobilization rate</a:t>
            </a:r>
            <a:endParaRPr lang="en-US">
              <a:solidFill>
                <a:srgbClr val="FF3300"/>
              </a:solidFill>
            </a:endParaRPr>
          </a:p>
        </p:txBody>
      </p:sp>
      <p:sp>
        <p:nvSpPr>
          <p:cNvPr id="814172" name="Text Box 92"/>
          <p:cNvSpPr txBox="1">
            <a:spLocks noChangeArrowheads="1"/>
          </p:cNvSpPr>
          <p:nvPr/>
        </p:nvSpPr>
        <p:spPr bwMode="auto">
          <a:xfrm>
            <a:off x="4800600" y="4953000"/>
            <a:ext cx="1873250" cy="549275"/>
          </a:xfrm>
          <a:prstGeom prst="rect">
            <a:avLst/>
          </a:prstGeom>
          <a:noFill/>
          <a:ln w="9525">
            <a:noFill/>
            <a:miter lim="800000"/>
            <a:headEnd/>
            <a:tailEnd/>
          </a:ln>
          <a:effectLst/>
        </p:spPr>
        <p:txBody>
          <a:bodyPr wrap="none">
            <a:spAutoFit/>
          </a:bodyPr>
          <a:lstStyle/>
          <a:p>
            <a:r>
              <a:rPr lang="en-US" sz="1200" b="1">
                <a:solidFill>
                  <a:srgbClr val="FF3300"/>
                </a:solidFill>
              </a:rPr>
              <a:t>partitioning coefficient </a:t>
            </a:r>
          </a:p>
          <a:p>
            <a:r>
              <a:rPr lang="en-US" sz="1200" b="1">
                <a:solidFill>
                  <a:srgbClr val="FF3300"/>
                </a:solidFill>
              </a:rPr>
              <a:t>for labile organic N</a:t>
            </a:r>
            <a:r>
              <a:rPr lang="en-US"/>
              <a:t> </a:t>
            </a:r>
            <a:endParaRPr lang="en-US">
              <a:solidFill>
                <a:srgbClr val="CC3300"/>
              </a:solidFill>
            </a:endParaRPr>
          </a:p>
        </p:txBody>
      </p:sp>
      <p:sp>
        <p:nvSpPr>
          <p:cNvPr id="814173" name="Text Box 93"/>
          <p:cNvSpPr txBox="1">
            <a:spLocks noChangeArrowheads="1"/>
          </p:cNvSpPr>
          <p:nvPr/>
        </p:nvSpPr>
        <p:spPr bwMode="auto">
          <a:xfrm>
            <a:off x="7467600" y="5029200"/>
            <a:ext cx="1884363" cy="457200"/>
          </a:xfrm>
          <a:prstGeom prst="rect">
            <a:avLst/>
          </a:prstGeom>
          <a:noFill/>
          <a:ln w="9525">
            <a:noFill/>
            <a:miter lim="800000"/>
            <a:headEnd/>
            <a:tailEnd/>
          </a:ln>
          <a:effectLst/>
        </p:spPr>
        <p:txBody>
          <a:bodyPr wrap="none">
            <a:spAutoFit/>
          </a:bodyPr>
          <a:lstStyle/>
          <a:p>
            <a:r>
              <a:rPr lang="en-US" sz="1200" b="1">
                <a:solidFill>
                  <a:srgbClr val="FF3300"/>
                </a:solidFill>
              </a:rPr>
              <a:t>partitioning coefficient </a:t>
            </a:r>
          </a:p>
          <a:p>
            <a:r>
              <a:rPr lang="en-US" sz="1200" b="1">
                <a:solidFill>
                  <a:srgbClr val="FF3300"/>
                </a:solidFill>
              </a:rPr>
              <a:t>for refractory organic N</a:t>
            </a:r>
          </a:p>
        </p:txBody>
      </p:sp>
      <p:sp>
        <p:nvSpPr>
          <p:cNvPr id="814174" name="Text Box 94"/>
          <p:cNvSpPr txBox="1">
            <a:spLocks noChangeArrowheads="1"/>
          </p:cNvSpPr>
          <p:nvPr/>
        </p:nvSpPr>
        <p:spPr bwMode="auto">
          <a:xfrm>
            <a:off x="0" y="4648200"/>
            <a:ext cx="1276350" cy="304800"/>
          </a:xfrm>
          <a:prstGeom prst="rect">
            <a:avLst/>
          </a:prstGeom>
          <a:noFill/>
          <a:ln w="9525">
            <a:noFill/>
            <a:miter lim="800000"/>
            <a:headEnd/>
            <a:tailEnd/>
          </a:ln>
          <a:effectLst/>
        </p:spPr>
        <p:txBody>
          <a:bodyPr wrap="none">
            <a:spAutoFit/>
          </a:bodyPr>
          <a:lstStyle/>
          <a:p>
            <a:r>
              <a:rPr lang="en-US" sz="1400" b="1">
                <a:solidFill>
                  <a:srgbClr val="FF3300"/>
                </a:solidFill>
              </a:rPr>
              <a:t>Volatilization</a:t>
            </a:r>
          </a:p>
        </p:txBody>
      </p:sp>
      <p:sp>
        <p:nvSpPr>
          <p:cNvPr id="814175" name="Line 95"/>
          <p:cNvSpPr>
            <a:spLocks noChangeShapeType="1"/>
          </p:cNvSpPr>
          <p:nvPr/>
        </p:nvSpPr>
        <p:spPr bwMode="auto">
          <a:xfrm flipH="1">
            <a:off x="304800" y="4648200"/>
            <a:ext cx="838200" cy="0"/>
          </a:xfrm>
          <a:prstGeom prst="line">
            <a:avLst/>
          </a:prstGeom>
          <a:noFill/>
          <a:ln w="57150">
            <a:solidFill>
              <a:srgbClr val="FF3300"/>
            </a:solidFill>
            <a:round/>
            <a:headEnd/>
            <a:tailEnd type="triangle" w="med" len="med"/>
          </a:ln>
        </p:spPr>
        <p:txBody>
          <a:bodyPr/>
          <a:lstStyle/>
          <a:p>
            <a:endParaRPr lang="en-US"/>
          </a:p>
        </p:txBody>
      </p:sp>
      <p:cxnSp>
        <p:nvCxnSpPr>
          <p:cNvPr id="814176" name="AutoShape 96"/>
          <p:cNvCxnSpPr>
            <a:cxnSpLocks noChangeShapeType="1"/>
            <a:endCxn id="814133" idx="0"/>
          </p:cNvCxnSpPr>
          <p:nvPr/>
        </p:nvCxnSpPr>
        <p:spPr bwMode="auto">
          <a:xfrm>
            <a:off x="7467600" y="4876800"/>
            <a:ext cx="36513" cy="838200"/>
          </a:xfrm>
          <a:prstGeom prst="straightConnector1">
            <a:avLst/>
          </a:prstGeom>
          <a:noFill/>
          <a:ln w="57150">
            <a:solidFill>
              <a:srgbClr val="FF3300"/>
            </a:solidFill>
            <a:round/>
            <a:headEnd type="triangle" w="med" len="med"/>
            <a:tailEnd type="triangle" w="med" len="med"/>
          </a:ln>
          <a:effectLst/>
        </p:spPr>
      </p:cxnSp>
      <p:sp>
        <p:nvSpPr>
          <p:cNvPr id="814177" name="Line 97"/>
          <p:cNvSpPr>
            <a:spLocks noChangeShapeType="1"/>
          </p:cNvSpPr>
          <p:nvPr/>
        </p:nvSpPr>
        <p:spPr bwMode="auto">
          <a:xfrm>
            <a:off x="2438400" y="2438400"/>
            <a:ext cx="533400" cy="0"/>
          </a:xfrm>
          <a:prstGeom prst="line">
            <a:avLst/>
          </a:prstGeom>
          <a:noFill/>
          <a:ln w="9525">
            <a:solidFill>
              <a:schemeClr val="tx1"/>
            </a:solidFill>
            <a:round/>
            <a:headEnd/>
            <a:tailEnd/>
          </a:ln>
          <a:effectLst/>
        </p:spPr>
        <p:txBody>
          <a:bodyPr/>
          <a:lstStyle/>
          <a:p>
            <a:endParaRPr lang="en-US"/>
          </a:p>
        </p:txBody>
      </p:sp>
      <p:sp>
        <p:nvSpPr>
          <p:cNvPr id="814178" name="Line 98"/>
          <p:cNvSpPr>
            <a:spLocks noChangeShapeType="1"/>
          </p:cNvSpPr>
          <p:nvPr/>
        </p:nvSpPr>
        <p:spPr bwMode="auto">
          <a:xfrm>
            <a:off x="2971800" y="2438400"/>
            <a:ext cx="0" cy="1905000"/>
          </a:xfrm>
          <a:prstGeom prst="line">
            <a:avLst/>
          </a:prstGeom>
          <a:noFill/>
          <a:ln w="9525">
            <a:solidFill>
              <a:schemeClr val="tx1"/>
            </a:solidFill>
            <a:round/>
            <a:headEnd/>
            <a:tailEnd/>
          </a:ln>
          <a:effectLst/>
        </p:spPr>
        <p:txBody>
          <a:bodyPr/>
          <a:lstStyle/>
          <a:p>
            <a:endParaRPr lang="en-US"/>
          </a:p>
        </p:txBody>
      </p:sp>
      <p:sp>
        <p:nvSpPr>
          <p:cNvPr id="814179" name="Line 99"/>
          <p:cNvSpPr>
            <a:spLocks noChangeShapeType="1"/>
          </p:cNvSpPr>
          <p:nvPr/>
        </p:nvSpPr>
        <p:spPr bwMode="auto">
          <a:xfrm flipH="1">
            <a:off x="2438400" y="4343400"/>
            <a:ext cx="533400" cy="0"/>
          </a:xfrm>
          <a:prstGeom prst="line">
            <a:avLst/>
          </a:prstGeom>
          <a:noFill/>
          <a:ln w="9525">
            <a:solidFill>
              <a:schemeClr val="tx1"/>
            </a:solidFill>
            <a:round/>
            <a:headEnd/>
            <a:tailEnd/>
          </a:ln>
          <a:effectLst/>
        </p:spPr>
        <p:txBody>
          <a:bodyPr/>
          <a:lstStyle/>
          <a:p>
            <a:endParaRPr lang="en-US"/>
          </a:p>
        </p:txBody>
      </p:sp>
      <p:grpSp>
        <p:nvGrpSpPr>
          <p:cNvPr id="814180" name="Group 100"/>
          <p:cNvGrpSpPr>
            <a:grpSpLocks/>
          </p:cNvGrpSpPr>
          <p:nvPr/>
        </p:nvGrpSpPr>
        <p:grpSpPr bwMode="auto">
          <a:xfrm>
            <a:off x="2971800" y="3124200"/>
            <a:ext cx="533400" cy="1219200"/>
            <a:chOff x="1872" y="1968"/>
            <a:chExt cx="336" cy="768"/>
          </a:xfrm>
        </p:grpSpPr>
        <p:sp>
          <p:nvSpPr>
            <p:cNvPr id="814181" name="Line 101"/>
            <p:cNvSpPr>
              <a:spLocks noChangeShapeType="1"/>
            </p:cNvSpPr>
            <p:nvPr/>
          </p:nvSpPr>
          <p:spPr bwMode="auto">
            <a:xfrm>
              <a:off x="1872" y="1968"/>
              <a:ext cx="336" cy="0"/>
            </a:xfrm>
            <a:prstGeom prst="line">
              <a:avLst/>
            </a:prstGeom>
            <a:noFill/>
            <a:ln w="38100">
              <a:solidFill>
                <a:srgbClr val="FF3300"/>
              </a:solidFill>
              <a:round/>
              <a:headEnd/>
              <a:tailEnd/>
            </a:ln>
            <a:effectLst/>
          </p:spPr>
          <p:txBody>
            <a:bodyPr/>
            <a:lstStyle/>
            <a:p>
              <a:endParaRPr lang="en-US"/>
            </a:p>
          </p:txBody>
        </p:sp>
        <p:sp>
          <p:nvSpPr>
            <p:cNvPr id="814182" name="Line 102"/>
            <p:cNvSpPr>
              <a:spLocks noChangeShapeType="1"/>
            </p:cNvSpPr>
            <p:nvPr/>
          </p:nvSpPr>
          <p:spPr bwMode="auto">
            <a:xfrm>
              <a:off x="2208" y="1968"/>
              <a:ext cx="0" cy="768"/>
            </a:xfrm>
            <a:prstGeom prst="line">
              <a:avLst/>
            </a:prstGeom>
            <a:noFill/>
            <a:ln w="38100">
              <a:solidFill>
                <a:srgbClr val="FF3300"/>
              </a:solidFill>
              <a:round/>
              <a:headEnd/>
              <a:tailEnd/>
            </a:ln>
            <a:effectLst/>
          </p:spPr>
          <p:txBody>
            <a:bodyPr/>
            <a:lstStyle/>
            <a:p>
              <a:endParaRPr lang="en-US"/>
            </a:p>
          </p:txBody>
        </p:sp>
      </p:grpSp>
      <p:sp>
        <p:nvSpPr>
          <p:cNvPr id="814183" name="Line 103"/>
          <p:cNvSpPr>
            <a:spLocks noChangeShapeType="1"/>
          </p:cNvSpPr>
          <p:nvPr/>
        </p:nvSpPr>
        <p:spPr bwMode="auto">
          <a:xfrm>
            <a:off x="3505200" y="4343400"/>
            <a:ext cx="685800" cy="0"/>
          </a:xfrm>
          <a:prstGeom prst="line">
            <a:avLst/>
          </a:prstGeom>
          <a:noFill/>
          <a:ln w="38100">
            <a:solidFill>
              <a:srgbClr val="FF3300"/>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574C2AB-F8CF-4710-B705-FFD70D358AA7}" type="slidenum">
              <a:rPr lang="en-US"/>
              <a:pPr/>
              <a:t>135</a:t>
            </a:fld>
            <a:endParaRPr lang="en-US"/>
          </a:p>
        </p:txBody>
      </p:sp>
      <p:sp>
        <p:nvSpPr>
          <p:cNvPr id="815106" name="Rectangle 2"/>
          <p:cNvSpPr>
            <a:spLocks noGrp="1" noChangeArrowheads="1"/>
          </p:cNvSpPr>
          <p:nvPr>
            <p:ph type="title"/>
          </p:nvPr>
        </p:nvSpPr>
        <p:spPr>
          <a:xfrm>
            <a:off x="457200" y="381000"/>
            <a:ext cx="8229600" cy="609600"/>
          </a:xfrm>
        </p:spPr>
        <p:txBody>
          <a:bodyPr/>
          <a:lstStyle/>
          <a:p>
            <a:r>
              <a:rPr lang="en-US" sz="3200">
                <a:solidFill>
                  <a:srgbClr val="0000FF"/>
                </a:solidFill>
              </a:rPr>
              <a:t>Decision Rules - </a:t>
            </a:r>
            <a:r>
              <a:rPr lang="en-US" sz="3200" b="1">
                <a:solidFill>
                  <a:srgbClr val="FF3300"/>
                </a:solidFill>
              </a:rPr>
              <a:t>Nitrogen</a:t>
            </a:r>
          </a:p>
        </p:txBody>
      </p:sp>
      <p:sp>
        <p:nvSpPr>
          <p:cNvPr id="815107" name="Rectangle 3"/>
          <p:cNvSpPr>
            <a:spLocks noGrp="1" noChangeArrowheads="1"/>
          </p:cNvSpPr>
          <p:nvPr>
            <p:ph type="body" idx="1"/>
          </p:nvPr>
        </p:nvSpPr>
        <p:spPr>
          <a:xfrm>
            <a:off x="685800" y="1066800"/>
            <a:ext cx="8229600" cy="5410200"/>
          </a:xfrm>
        </p:spPr>
        <p:txBody>
          <a:bodyPr/>
          <a:lstStyle/>
          <a:p>
            <a:r>
              <a:rPr lang="en-US" sz="2800">
                <a:solidFill>
                  <a:srgbClr val="0000FF"/>
                </a:solidFill>
                <a:latin typeface="Times New Roman" pitchFamily="18" charset="0"/>
                <a:cs typeface="Times New Roman" pitchFamily="18" charset="0"/>
              </a:rPr>
              <a:t>Optimize</a:t>
            </a:r>
            <a:r>
              <a:rPr lang="en-US" sz="2400">
                <a:solidFill>
                  <a:srgbClr val="0000FF"/>
                </a:solidFill>
                <a:latin typeface="Times New Roman" pitchFamily="18" charset="0"/>
                <a:cs typeface="Times New Roman" pitchFamily="18" charset="0"/>
              </a:rPr>
              <a:t> p</a:t>
            </a:r>
            <a:r>
              <a:rPr lang="en-US" sz="2800">
                <a:solidFill>
                  <a:srgbClr val="0000FF"/>
                </a:solidFill>
                <a:latin typeface="Times New Roman" pitchFamily="18" charset="0"/>
                <a:cs typeface="Times New Roman" pitchFamily="18" charset="0"/>
              </a:rPr>
              <a:t>arameters to reach EoF targets and crop uptake</a:t>
            </a:r>
          </a:p>
          <a:p>
            <a:pPr>
              <a:buFontTx/>
              <a:buNone/>
            </a:pPr>
            <a:r>
              <a:rPr lang="en-US" sz="2800">
                <a:latin typeface="Times New Roman" pitchFamily="18" charset="0"/>
                <a:cs typeface="Times New Roman" pitchFamily="18" charset="0"/>
              </a:rPr>
              <a:t>     </a:t>
            </a:r>
            <a:r>
              <a:rPr lang="en-US" sz="2000">
                <a:latin typeface="Times New Roman" pitchFamily="18" charset="0"/>
                <a:cs typeface="Times New Roman" pitchFamily="18" charset="0"/>
              </a:rPr>
              <a:t>- Adjust </a:t>
            </a:r>
            <a:r>
              <a:rPr lang="en-US" sz="2000">
                <a:latin typeface="Times New Roman" pitchFamily="18" charset="0"/>
              </a:rPr>
              <a:t>organic N mineralization rate</a:t>
            </a:r>
            <a:r>
              <a:rPr lang="en-US" sz="2000">
                <a:latin typeface="Times New Roman" pitchFamily="18" charset="0"/>
                <a:cs typeface="Times New Roman" pitchFamily="18" charset="0"/>
              </a:rPr>
              <a:t> to reach balance between Organic</a:t>
            </a:r>
          </a:p>
          <a:p>
            <a:pPr>
              <a:buFontTx/>
              <a:buNone/>
            </a:pPr>
            <a:r>
              <a:rPr lang="en-US" sz="2000">
                <a:latin typeface="Times New Roman" pitchFamily="18" charset="0"/>
                <a:cs typeface="Times New Roman" pitchFamily="18" charset="0"/>
              </a:rPr>
              <a:t>          N and Inorganic N</a:t>
            </a:r>
          </a:p>
          <a:p>
            <a:pPr>
              <a:buFontTx/>
              <a:buNone/>
            </a:pPr>
            <a:endParaRPr lang="en-US" sz="800">
              <a:latin typeface="Times New Roman" pitchFamily="18" charset="0"/>
              <a:cs typeface="Times New Roman" pitchFamily="18" charset="0"/>
            </a:endParaRPr>
          </a:p>
          <a:p>
            <a:pPr>
              <a:buFontTx/>
              <a:buNone/>
            </a:pPr>
            <a:r>
              <a:rPr lang="en-US" sz="2000">
                <a:latin typeface="Times New Roman" pitchFamily="18" charset="0"/>
                <a:cs typeface="Times New Roman" pitchFamily="18" charset="0"/>
              </a:rPr>
              <a:t>       - Adjust </a:t>
            </a:r>
            <a:r>
              <a:rPr lang="en-US" sz="2000">
                <a:latin typeface="Times New Roman" pitchFamily="18" charset="0"/>
              </a:rPr>
              <a:t>nitrification rate </a:t>
            </a:r>
            <a:r>
              <a:rPr lang="en-US" sz="2000">
                <a:latin typeface="Times New Roman" pitchFamily="18" charset="0"/>
                <a:cs typeface="Times New Roman" pitchFamily="18" charset="0"/>
              </a:rPr>
              <a:t> and </a:t>
            </a:r>
            <a:r>
              <a:rPr lang="en-US" sz="2000">
                <a:latin typeface="Times New Roman" pitchFamily="18" charset="0"/>
              </a:rPr>
              <a:t>denitrification rate </a:t>
            </a:r>
            <a:r>
              <a:rPr lang="en-US" sz="2000">
                <a:latin typeface="Times New Roman" pitchFamily="18" charset="0"/>
                <a:cs typeface="Times New Roman" pitchFamily="18" charset="0"/>
              </a:rPr>
              <a:t>to reach NH4 and NO3 targets</a:t>
            </a:r>
          </a:p>
          <a:p>
            <a:pPr>
              <a:buFontTx/>
              <a:buNone/>
            </a:pPr>
            <a:endParaRPr lang="en-US" sz="800">
              <a:latin typeface="Times New Roman" pitchFamily="18" charset="0"/>
              <a:cs typeface="Times New Roman" pitchFamily="18" charset="0"/>
            </a:endParaRPr>
          </a:p>
          <a:p>
            <a:pPr>
              <a:buFontTx/>
              <a:buNone/>
            </a:pPr>
            <a:r>
              <a:rPr lang="en-US" sz="2000">
                <a:latin typeface="Times New Roman" pitchFamily="18" charset="0"/>
                <a:cs typeface="Times New Roman" pitchFamily="18" charset="0"/>
              </a:rPr>
              <a:t>       - Adjust </a:t>
            </a:r>
            <a:r>
              <a:rPr lang="en-US" sz="2000">
                <a:latin typeface="Times New Roman" pitchFamily="18" charset="0"/>
              </a:rPr>
              <a:t>particulate/soluble partitioning coefficient</a:t>
            </a:r>
            <a:r>
              <a:rPr lang="en-US" sz="2000"/>
              <a:t> </a:t>
            </a:r>
            <a:r>
              <a:rPr lang="en-US" sz="2000">
                <a:latin typeface="Times New Roman" pitchFamily="18" charset="0"/>
                <a:cs typeface="Times New Roman" pitchFamily="18" charset="0"/>
              </a:rPr>
              <a:t>to reach Organic N </a:t>
            </a:r>
          </a:p>
          <a:p>
            <a:pPr>
              <a:buFontTx/>
              <a:buNone/>
            </a:pPr>
            <a:r>
              <a:rPr lang="en-US" sz="2000">
                <a:latin typeface="Times New Roman" pitchFamily="18" charset="0"/>
                <a:cs typeface="Times New Roman" pitchFamily="18" charset="0"/>
              </a:rPr>
              <a:t>         targets</a:t>
            </a:r>
            <a:r>
              <a:rPr lang="en-US" sz="2000">
                <a:latin typeface="Times New Roman" pitchFamily="18" charset="0"/>
              </a:rPr>
              <a:t> </a:t>
            </a:r>
          </a:p>
          <a:p>
            <a:pPr>
              <a:buFontTx/>
              <a:buNone/>
            </a:pPr>
            <a:endParaRPr lang="en-US" sz="800">
              <a:latin typeface="Times New Roman" pitchFamily="18" charset="0"/>
            </a:endParaRPr>
          </a:p>
          <a:p>
            <a:pPr>
              <a:buFontTx/>
              <a:buNone/>
            </a:pPr>
            <a:r>
              <a:rPr lang="en-US" sz="2000">
                <a:latin typeface="Times New Roman" pitchFamily="18" charset="0"/>
              </a:rPr>
              <a:t>       - Adjust NH4/NO3 immobilization rate and Wilting Points to reach </a:t>
            </a:r>
          </a:p>
          <a:p>
            <a:pPr>
              <a:buFontTx/>
              <a:buNone/>
            </a:pPr>
            <a:r>
              <a:rPr lang="en-US" sz="2000">
                <a:latin typeface="Times New Roman" pitchFamily="18" charset="0"/>
              </a:rPr>
              <a:t>         uptake targets</a:t>
            </a:r>
          </a:p>
          <a:p>
            <a:pPr>
              <a:buFontTx/>
              <a:buNone/>
            </a:pPr>
            <a:endParaRPr lang="en-US" sz="800">
              <a:latin typeface="Times New Roman" pitchFamily="18" charset="0"/>
            </a:endParaRPr>
          </a:p>
          <a:p>
            <a:r>
              <a:rPr lang="en-US" sz="2400">
                <a:solidFill>
                  <a:srgbClr val="0000FF"/>
                </a:solidFill>
                <a:cs typeface="Times New Roman" pitchFamily="18" charset="0"/>
              </a:rPr>
              <a:t>Optimize initial storages of organic N to stabilize storage over time</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C2F8225-2BFA-417A-86D6-3C0C343C7B88}" type="slidenum">
              <a:rPr lang="en-US"/>
              <a:pPr/>
              <a:t>136</a:t>
            </a:fld>
            <a:endParaRPr lang="en-US"/>
          </a:p>
        </p:txBody>
      </p:sp>
      <p:sp>
        <p:nvSpPr>
          <p:cNvPr id="816130" name="Rectangle 2"/>
          <p:cNvSpPr>
            <a:spLocks noGrp="1" noChangeArrowheads="1"/>
          </p:cNvSpPr>
          <p:nvPr>
            <p:ph type="title"/>
          </p:nvPr>
        </p:nvSpPr>
        <p:spPr>
          <a:xfrm>
            <a:off x="457200" y="685800"/>
            <a:ext cx="8229600" cy="609600"/>
          </a:xfrm>
        </p:spPr>
        <p:txBody>
          <a:bodyPr/>
          <a:lstStyle/>
          <a:p>
            <a:r>
              <a:rPr lang="en-US" sz="3200">
                <a:solidFill>
                  <a:srgbClr val="0000FF"/>
                </a:solidFill>
              </a:rPr>
              <a:t>Pasture is handled differently in two aspects:</a:t>
            </a:r>
            <a:endParaRPr lang="en-US" sz="3200" b="1">
              <a:solidFill>
                <a:srgbClr val="FF3300"/>
              </a:solidFill>
            </a:endParaRPr>
          </a:p>
        </p:txBody>
      </p:sp>
      <p:sp>
        <p:nvSpPr>
          <p:cNvPr id="816131" name="Rectangle 3"/>
          <p:cNvSpPr>
            <a:spLocks noGrp="1" noChangeArrowheads="1"/>
          </p:cNvSpPr>
          <p:nvPr>
            <p:ph type="body" idx="1"/>
          </p:nvPr>
        </p:nvSpPr>
        <p:spPr>
          <a:xfrm>
            <a:off x="533400" y="1600200"/>
            <a:ext cx="8153400" cy="4648200"/>
          </a:xfrm>
        </p:spPr>
        <p:txBody>
          <a:bodyPr/>
          <a:lstStyle/>
          <a:p>
            <a:pPr>
              <a:buFontTx/>
              <a:buNone/>
            </a:pPr>
            <a:r>
              <a:rPr lang="en-US" sz="2800">
                <a:solidFill>
                  <a:srgbClr val="0000FF"/>
                </a:solidFill>
                <a:latin typeface="Times New Roman" pitchFamily="18" charset="0"/>
                <a:cs typeface="Times New Roman" pitchFamily="18" charset="0"/>
              </a:rPr>
              <a:t>  </a:t>
            </a:r>
            <a:r>
              <a:rPr lang="en-US" sz="2800">
                <a:solidFill>
                  <a:schemeClr val="tx2"/>
                </a:solidFill>
                <a:latin typeface="Times New Roman" pitchFamily="18" charset="0"/>
                <a:cs typeface="Times New Roman" pitchFamily="18" charset="0"/>
              </a:rPr>
              <a:t>1 .</a:t>
            </a:r>
            <a:r>
              <a:rPr lang="en-US" sz="2800">
                <a:solidFill>
                  <a:srgbClr val="0000FF"/>
                </a:solidFill>
                <a:latin typeface="Times New Roman" pitchFamily="18" charset="0"/>
                <a:cs typeface="Times New Roman" pitchFamily="18" charset="0"/>
              </a:rPr>
              <a:t> </a:t>
            </a:r>
            <a:r>
              <a:rPr lang="en-US" sz="2800">
                <a:latin typeface="Times New Roman" pitchFamily="18" charset="0"/>
              </a:rPr>
              <a:t>Wilting points not applicable, adjust </a:t>
            </a:r>
            <a:r>
              <a:rPr lang="en-US" sz="2400">
                <a:latin typeface="Times New Roman" pitchFamily="18" charset="0"/>
              </a:rPr>
              <a:t>NH4/NO3  </a:t>
            </a:r>
          </a:p>
          <a:p>
            <a:pPr>
              <a:buFontTx/>
              <a:buNone/>
            </a:pPr>
            <a:r>
              <a:rPr lang="en-US" sz="2400">
                <a:latin typeface="Times New Roman" pitchFamily="18" charset="0"/>
              </a:rPr>
              <a:t>        </a:t>
            </a:r>
            <a:r>
              <a:rPr lang="en-US" sz="2800">
                <a:latin typeface="Times New Roman" pitchFamily="18" charset="0"/>
              </a:rPr>
              <a:t>immobilization rate only to reach uptake</a:t>
            </a:r>
          </a:p>
          <a:p>
            <a:pPr>
              <a:buFontTx/>
              <a:buNone/>
            </a:pPr>
            <a:endParaRPr lang="en-US" sz="2800">
              <a:latin typeface="Times New Roman" pitchFamily="18" charset="0"/>
            </a:endParaRPr>
          </a:p>
          <a:p>
            <a:pPr>
              <a:buFontTx/>
              <a:buNone/>
            </a:pPr>
            <a:r>
              <a:rPr lang="en-US" sz="2800">
                <a:solidFill>
                  <a:srgbClr val="0000FF"/>
                </a:solidFill>
                <a:cs typeface="Times New Roman" pitchFamily="18" charset="0"/>
              </a:rPr>
              <a:t>  </a:t>
            </a:r>
            <a:r>
              <a:rPr lang="en-US" sz="2800">
                <a:solidFill>
                  <a:schemeClr val="tx2"/>
                </a:solidFill>
                <a:latin typeface="Times New Roman" pitchFamily="18" charset="0"/>
                <a:cs typeface="Times New Roman" pitchFamily="18" charset="0"/>
              </a:rPr>
              <a:t>2 . Optimize ammonia volatilization rate to get rid of </a:t>
            </a:r>
          </a:p>
          <a:p>
            <a:pPr>
              <a:buFontTx/>
              <a:buNone/>
            </a:pPr>
            <a:r>
              <a:rPr lang="en-US" sz="2800">
                <a:solidFill>
                  <a:schemeClr val="tx2"/>
                </a:solidFill>
                <a:latin typeface="Times New Roman" pitchFamily="18" charset="0"/>
                <a:cs typeface="Times New Roman" pitchFamily="18" charset="0"/>
              </a:rPr>
              <a:t>       NH4, when surface DIN 20% higher than targets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lide Number Placeholder 5"/>
          <p:cNvSpPr>
            <a:spLocks noGrp="1"/>
          </p:cNvSpPr>
          <p:nvPr>
            <p:ph type="sldNum" sz="quarter" idx="12"/>
          </p:nvPr>
        </p:nvSpPr>
        <p:spPr/>
        <p:txBody>
          <a:bodyPr/>
          <a:lstStyle/>
          <a:p>
            <a:fld id="{5B8353C5-9D5E-488D-8CA7-ED3B001E1113}" type="slidenum">
              <a:rPr lang="en-US"/>
              <a:pPr/>
              <a:t>137</a:t>
            </a:fld>
            <a:endParaRPr lang="en-US"/>
          </a:p>
        </p:txBody>
      </p:sp>
      <p:sp>
        <p:nvSpPr>
          <p:cNvPr id="817154" name="Rectangle 2"/>
          <p:cNvSpPr>
            <a:spLocks noGrp="1" noChangeArrowheads="1"/>
          </p:cNvSpPr>
          <p:nvPr>
            <p:ph type="title"/>
          </p:nvPr>
        </p:nvSpPr>
        <p:spPr>
          <a:xfrm>
            <a:off x="457200" y="457200"/>
            <a:ext cx="8229600" cy="609600"/>
          </a:xfrm>
        </p:spPr>
        <p:txBody>
          <a:bodyPr/>
          <a:lstStyle/>
          <a:p>
            <a:r>
              <a:rPr lang="en-US" sz="3200">
                <a:solidFill>
                  <a:srgbClr val="0000FF"/>
                </a:solidFill>
              </a:rPr>
              <a:t>Decision Rules - </a:t>
            </a:r>
            <a:r>
              <a:rPr lang="en-US" sz="3200" b="1">
                <a:solidFill>
                  <a:srgbClr val="FF3300"/>
                </a:solidFill>
              </a:rPr>
              <a:t>Phosphorus</a:t>
            </a:r>
          </a:p>
        </p:txBody>
      </p:sp>
      <p:sp>
        <p:nvSpPr>
          <p:cNvPr id="817155" name="Rectangle 3"/>
          <p:cNvSpPr>
            <a:spLocks noGrp="1" noChangeArrowheads="1"/>
          </p:cNvSpPr>
          <p:nvPr>
            <p:ph type="body" idx="1"/>
          </p:nvPr>
        </p:nvSpPr>
        <p:spPr>
          <a:xfrm>
            <a:off x="457200" y="1219200"/>
            <a:ext cx="8382000" cy="5257800"/>
          </a:xfrm>
        </p:spPr>
        <p:txBody>
          <a:bodyPr/>
          <a:lstStyle/>
          <a:p>
            <a:pPr>
              <a:lnSpc>
                <a:spcPct val="80000"/>
              </a:lnSpc>
            </a:pPr>
            <a:r>
              <a:rPr lang="en-US">
                <a:solidFill>
                  <a:srgbClr val="0000FF"/>
                </a:solidFill>
                <a:latin typeface="Times New Roman" pitchFamily="18" charset="0"/>
              </a:rPr>
              <a:t>Parameters subject to calibration</a:t>
            </a:r>
          </a:p>
          <a:p>
            <a:pPr>
              <a:lnSpc>
                <a:spcPct val="80000"/>
              </a:lnSpc>
              <a:buFontTx/>
              <a:buNone/>
            </a:pPr>
            <a:r>
              <a:rPr lang="en-US" sz="2800">
                <a:latin typeface="Times New Roman" pitchFamily="18" charset="0"/>
                <a:cs typeface="Times New Roman" pitchFamily="18" charset="0"/>
              </a:rPr>
              <a:t>                                  </a:t>
            </a:r>
            <a:endParaRPr lang="en-US" sz="2400">
              <a:latin typeface="Times New Roman" pitchFamily="18" charset="0"/>
              <a:cs typeface="Times New Roman" pitchFamily="18" charset="0"/>
            </a:endParaRPr>
          </a:p>
          <a:p>
            <a:pPr>
              <a:lnSpc>
                <a:spcPct val="80000"/>
              </a:lnSpc>
              <a:buFontTx/>
              <a:buNone/>
            </a:pPr>
            <a:endParaRPr lang="en-US" sz="2400">
              <a:latin typeface="Times New Roman" pitchFamily="18" charset="0"/>
              <a:cs typeface="Times New Roman" pitchFamily="18" charset="0"/>
            </a:endParaRPr>
          </a:p>
          <a:p>
            <a:pPr>
              <a:lnSpc>
                <a:spcPct val="80000"/>
              </a:lnSpc>
              <a:buFontTx/>
              <a:buNone/>
            </a:pPr>
            <a:endParaRPr lang="en-US" sz="2400">
              <a:latin typeface="Times New Roman" pitchFamily="18" charset="0"/>
              <a:cs typeface="Times New Roman" pitchFamily="18" charset="0"/>
            </a:endParaRPr>
          </a:p>
          <a:p>
            <a:pPr>
              <a:lnSpc>
                <a:spcPct val="80000"/>
              </a:lnSpc>
              <a:buFontTx/>
              <a:buNone/>
            </a:pPr>
            <a:endParaRPr lang="en-US" sz="2400">
              <a:latin typeface="Times New Roman" pitchFamily="18" charset="0"/>
              <a:cs typeface="Times New Roman" pitchFamily="18" charset="0"/>
            </a:endParaRPr>
          </a:p>
          <a:p>
            <a:pPr>
              <a:lnSpc>
                <a:spcPct val="80000"/>
              </a:lnSpc>
            </a:pPr>
            <a:endParaRPr lang="en-US">
              <a:solidFill>
                <a:srgbClr val="0000FF"/>
              </a:solidFill>
              <a:latin typeface="Times New Roman" pitchFamily="18" charset="0"/>
              <a:cs typeface="Times New Roman" pitchFamily="18" charset="0"/>
            </a:endParaRPr>
          </a:p>
          <a:p>
            <a:pPr>
              <a:lnSpc>
                <a:spcPct val="80000"/>
              </a:lnSpc>
            </a:pPr>
            <a:endParaRPr lang="en-US">
              <a:solidFill>
                <a:srgbClr val="0000FF"/>
              </a:solidFill>
              <a:latin typeface="Times New Roman" pitchFamily="18" charset="0"/>
              <a:cs typeface="Times New Roman" pitchFamily="18" charset="0"/>
            </a:endParaRPr>
          </a:p>
          <a:p>
            <a:pPr>
              <a:lnSpc>
                <a:spcPct val="80000"/>
              </a:lnSpc>
            </a:pPr>
            <a:r>
              <a:rPr lang="en-US">
                <a:solidFill>
                  <a:srgbClr val="0000FF"/>
                </a:solidFill>
                <a:latin typeface="Times New Roman" pitchFamily="18" charset="0"/>
                <a:cs typeface="Times New Roman" pitchFamily="18" charset="0"/>
              </a:rPr>
              <a:t>Decision rules</a:t>
            </a:r>
          </a:p>
          <a:p>
            <a:pPr>
              <a:lnSpc>
                <a:spcPct val="80000"/>
              </a:lnSpc>
              <a:buFontTx/>
              <a:buNone/>
            </a:pPr>
            <a:r>
              <a:rPr lang="en-US">
                <a:latin typeface="Times New Roman" pitchFamily="18" charset="0"/>
                <a:cs typeface="Times New Roman" pitchFamily="18" charset="0"/>
              </a:rPr>
              <a:t>   </a:t>
            </a:r>
            <a:r>
              <a:rPr lang="en-US" sz="2000">
                <a:latin typeface="Times New Roman" pitchFamily="18" charset="0"/>
                <a:cs typeface="Times New Roman" pitchFamily="18" charset="0"/>
              </a:rPr>
              <a:t>- Adjust phosphate immobilization rate to control transformation inorganic P</a:t>
            </a:r>
          </a:p>
          <a:p>
            <a:pPr>
              <a:lnSpc>
                <a:spcPct val="80000"/>
              </a:lnSpc>
              <a:buFontTx/>
              <a:buNone/>
            </a:pPr>
            <a:endParaRPr lang="en-US" sz="1000">
              <a:latin typeface="Times New Roman" pitchFamily="18" charset="0"/>
              <a:cs typeface="Times New Roman" pitchFamily="18" charset="0"/>
            </a:endParaRPr>
          </a:p>
          <a:p>
            <a:pPr>
              <a:lnSpc>
                <a:spcPct val="80000"/>
              </a:lnSpc>
              <a:buFontTx/>
              <a:buNone/>
            </a:pPr>
            <a:r>
              <a:rPr lang="en-US" sz="2000">
                <a:latin typeface="Times New Roman" pitchFamily="18" charset="0"/>
                <a:cs typeface="Times New Roman" pitchFamily="18" charset="0"/>
              </a:rPr>
              <a:t>     - Adjust Organic P mineralization rate to reach </a:t>
            </a:r>
            <a:r>
              <a:rPr lang="en-US" sz="2000">
                <a:latin typeface="Times New Roman" pitchFamily="18" charset="0"/>
              </a:rPr>
              <a:t>uptake targets</a:t>
            </a:r>
          </a:p>
          <a:p>
            <a:pPr>
              <a:lnSpc>
                <a:spcPct val="80000"/>
              </a:lnSpc>
              <a:buFontTx/>
              <a:buNone/>
            </a:pPr>
            <a:endParaRPr lang="en-US" sz="1000">
              <a:latin typeface="Times New Roman" pitchFamily="18" charset="0"/>
            </a:endParaRPr>
          </a:p>
          <a:p>
            <a:pPr>
              <a:lnSpc>
                <a:spcPct val="80000"/>
              </a:lnSpc>
              <a:buFontTx/>
              <a:buNone/>
            </a:pPr>
            <a:r>
              <a:rPr lang="en-US" sz="2000">
                <a:latin typeface="Times New Roman" pitchFamily="18" charset="0"/>
              </a:rPr>
              <a:t>    </a:t>
            </a:r>
            <a:r>
              <a:rPr lang="en-US" sz="2000">
                <a:latin typeface="Times New Roman" pitchFamily="18" charset="0"/>
                <a:cs typeface="Times New Roman" pitchFamily="18" charset="0"/>
              </a:rPr>
              <a:t> - </a:t>
            </a:r>
            <a:r>
              <a:rPr lang="en-US" sz="2000">
                <a:latin typeface="Times New Roman" pitchFamily="18" charset="0"/>
              </a:rPr>
              <a:t>Adjust c</a:t>
            </a:r>
            <a:r>
              <a:rPr lang="en-US" sz="2000">
                <a:latin typeface="Times New Roman" pitchFamily="18" charset="0"/>
                <a:cs typeface="Times New Roman" pitchFamily="18" charset="0"/>
              </a:rPr>
              <a:t>oefficient in the single-value Freundlich isotherm </a:t>
            </a:r>
            <a:r>
              <a:rPr lang="en-US" sz="2000">
                <a:latin typeface="Times New Roman" pitchFamily="18" charset="0"/>
              </a:rPr>
              <a:t>to reach PO4 </a:t>
            </a:r>
          </a:p>
          <a:p>
            <a:pPr>
              <a:lnSpc>
                <a:spcPct val="80000"/>
              </a:lnSpc>
              <a:buFontTx/>
              <a:buNone/>
            </a:pPr>
            <a:r>
              <a:rPr lang="en-US" sz="2000">
                <a:latin typeface="Times New Roman" pitchFamily="18" charset="0"/>
              </a:rPr>
              <a:t>       targets</a:t>
            </a:r>
          </a:p>
        </p:txBody>
      </p:sp>
      <p:grpSp>
        <p:nvGrpSpPr>
          <p:cNvPr id="817156" name="Group 4"/>
          <p:cNvGrpSpPr>
            <a:grpSpLocks/>
          </p:cNvGrpSpPr>
          <p:nvPr/>
        </p:nvGrpSpPr>
        <p:grpSpPr bwMode="auto">
          <a:xfrm>
            <a:off x="609600" y="1981200"/>
            <a:ext cx="8001000" cy="2817813"/>
            <a:chOff x="384" y="1248"/>
            <a:chExt cx="5040" cy="1775"/>
          </a:xfrm>
        </p:grpSpPr>
        <p:sp>
          <p:nvSpPr>
            <p:cNvPr id="817157" name="Rectangle 5"/>
            <p:cNvSpPr>
              <a:spLocks noChangeArrowheads="1"/>
            </p:cNvSpPr>
            <p:nvPr/>
          </p:nvSpPr>
          <p:spPr bwMode="auto">
            <a:xfrm>
              <a:off x="481" y="2860"/>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sp>
          <p:nvSpPr>
            <p:cNvPr id="817158" name="Rectangle 6"/>
            <p:cNvSpPr>
              <a:spLocks noChangeArrowheads="1"/>
            </p:cNvSpPr>
            <p:nvPr/>
          </p:nvSpPr>
          <p:spPr bwMode="auto">
            <a:xfrm>
              <a:off x="2294" y="1982"/>
              <a:ext cx="1318" cy="165"/>
            </a:xfrm>
            <a:prstGeom prst="rect">
              <a:avLst/>
            </a:prstGeom>
            <a:noFill/>
            <a:ln w="9525">
              <a:noFill/>
              <a:miter lim="800000"/>
              <a:headEnd/>
              <a:tailEnd/>
            </a:ln>
          </p:spPr>
          <p:txBody>
            <a:bodyPr/>
            <a:lstStyle/>
            <a:p>
              <a:endParaRPr lang="en-US"/>
            </a:p>
          </p:txBody>
        </p:sp>
        <p:sp>
          <p:nvSpPr>
            <p:cNvPr id="817159" name="Rectangle 7"/>
            <p:cNvSpPr>
              <a:spLocks noChangeArrowheads="1"/>
            </p:cNvSpPr>
            <p:nvPr/>
          </p:nvSpPr>
          <p:spPr bwMode="auto">
            <a:xfrm>
              <a:off x="2294" y="1984"/>
              <a:ext cx="31" cy="134"/>
            </a:xfrm>
            <a:prstGeom prst="rect">
              <a:avLst/>
            </a:prstGeom>
            <a:noFill/>
            <a:ln w="9525">
              <a:noFill/>
              <a:miter lim="800000"/>
              <a:headEnd/>
              <a:tailEnd/>
            </a:ln>
          </p:spPr>
          <p:txBody>
            <a:bodyPr wrap="none" lIns="0" tIns="0" rIns="0" bIns="0">
              <a:spAutoFit/>
            </a:bodyPr>
            <a:lstStyle/>
            <a:p>
              <a:r>
                <a:rPr lang="en-US" sz="1400">
                  <a:solidFill>
                    <a:srgbClr val="1F1A17"/>
                  </a:solidFill>
                </a:rPr>
                <a:t> </a:t>
              </a:r>
              <a:endParaRPr lang="en-US"/>
            </a:p>
          </p:txBody>
        </p:sp>
        <p:sp>
          <p:nvSpPr>
            <p:cNvPr id="817160" name="Rectangle 8"/>
            <p:cNvSpPr>
              <a:spLocks noChangeArrowheads="1"/>
            </p:cNvSpPr>
            <p:nvPr/>
          </p:nvSpPr>
          <p:spPr bwMode="auto">
            <a:xfrm>
              <a:off x="2325" y="1984"/>
              <a:ext cx="1118" cy="268"/>
            </a:xfrm>
            <a:prstGeom prst="rect">
              <a:avLst/>
            </a:prstGeom>
            <a:noFill/>
            <a:ln w="9525">
              <a:noFill/>
              <a:miter lim="800000"/>
              <a:headEnd/>
              <a:tailEnd/>
            </a:ln>
          </p:spPr>
          <p:txBody>
            <a:bodyPr wrap="none" lIns="0" tIns="0" rIns="0" bIns="0">
              <a:spAutoFit/>
            </a:bodyPr>
            <a:lstStyle/>
            <a:p>
              <a:r>
                <a:rPr lang="en-US" sz="1400">
                  <a:solidFill>
                    <a:srgbClr val="1F1A17"/>
                  </a:solidFill>
                </a:rPr>
                <a:t> Phosphate in Solution</a:t>
              </a:r>
            </a:p>
            <a:p>
              <a:r>
                <a:rPr lang="en-US" sz="1400">
                  <a:solidFill>
                    <a:srgbClr val="1F1A17"/>
                  </a:solidFill>
                </a:rPr>
                <a:t>           (PO4-S)</a:t>
              </a:r>
              <a:endParaRPr lang="en-US"/>
            </a:p>
          </p:txBody>
        </p:sp>
        <p:sp>
          <p:nvSpPr>
            <p:cNvPr id="817161" name="Rectangle 9"/>
            <p:cNvSpPr>
              <a:spLocks noChangeArrowheads="1"/>
            </p:cNvSpPr>
            <p:nvPr/>
          </p:nvSpPr>
          <p:spPr bwMode="auto">
            <a:xfrm>
              <a:off x="481" y="1944"/>
              <a:ext cx="1112" cy="203"/>
            </a:xfrm>
            <a:prstGeom prst="rect">
              <a:avLst/>
            </a:prstGeom>
            <a:noFill/>
            <a:ln w="9525">
              <a:noFill/>
              <a:miter lim="800000"/>
              <a:headEnd/>
              <a:tailEnd/>
            </a:ln>
          </p:spPr>
          <p:txBody>
            <a:bodyPr/>
            <a:lstStyle/>
            <a:p>
              <a:endParaRPr lang="en-US"/>
            </a:p>
          </p:txBody>
        </p:sp>
        <p:sp>
          <p:nvSpPr>
            <p:cNvPr id="817162" name="Rectangle 10"/>
            <p:cNvSpPr>
              <a:spLocks noChangeArrowheads="1"/>
            </p:cNvSpPr>
            <p:nvPr/>
          </p:nvSpPr>
          <p:spPr bwMode="auto">
            <a:xfrm>
              <a:off x="432" y="1967"/>
              <a:ext cx="1043" cy="268"/>
            </a:xfrm>
            <a:prstGeom prst="rect">
              <a:avLst/>
            </a:prstGeom>
            <a:noFill/>
            <a:ln w="9525">
              <a:noFill/>
              <a:miter lim="800000"/>
              <a:headEnd/>
              <a:tailEnd/>
            </a:ln>
          </p:spPr>
          <p:txBody>
            <a:bodyPr wrap="none" lIns="0" tIns="0" rIns="0" bIns="0">
              <a:spAutoFit/>
            </a:bodyPr>
            <a:lstStyle/>
            <a:p>
              <a:r>
                <a:rPr lang="en-US" sz="1400">
                  <a:solidFill>
                    <a:srgbClr val="1F1A17"/>
                  </a:solidFill>
                </a:rPr>
                <a:t>Adsorbed Phosphate</a:t>
              </a:r>
            </a:p>
            <a:p>
              <a:r>
                <a:rPr lang="en-US" sz="1400">
                  <a:solidFill>
                    <a:srgbClr val="1F1A17"/>
                  </a:solidFill>
                </a:rPr>
                <a:t>       (PO4-A)</a:t>
              </a:r>
              <a:endParaRPr lang="en-US"/>
            </a:p>
          </p:txBody>
        </p:sp>
        <p:sp>
          <p:nvSpPr>
            <p:cNvPr id="817163" name="Rectangle 11"/>
            <p:cNvSpPr>
              <a:spLocks noChangeArrowheads="1"/>
            </p:cNvSpPr>
            <p:nvPr/>
          </p:nvSpPr>
          <p:spPr bwMode="auto">
            <a:xfrm>
              <a:off x="1559" y="1948"/>
              <a:ext cx="28" cy="134"/>
            </a:xfrm>
            <a:prstGeom prst="rect">
              <a:avLst/>
            </a:prstGeom>
            <a:noFill/>
            <a:ln w="9525">
              <a:noFill/>
              <a:miter lim="800000"/>
              <a:headEnd/>
              <a:tailEnd/>
            </a:ln>
          </p:spPr>
          <p:txBody>
            <a:bodyPr wrap="none" lIns="0" tIns="0" rIns="0" bIns="0">
              <a:spAutoFit/>
            </a:bodyPr>
            <a:lstStyle/>
            <a:p>
              <a:r>
                <a:rPr lang="en-US" sz="1400">
                  <a:solidFill>
                    <a:srgbClr val="000000"/>
                  </a:solidFill>
                  <a:latin typeface="Times New Roman" pitchFamily="18" charset="0"/>
                </a:rPr>
                <a:t> </a:t>
              </a:r>
              <a:endParaRPr lang="en-US"/>
            </a:p>
          </p:txBody>
        </p:sp>
        <p:sp>
          <p:nvSpPr>
            <p:cNvPr id="817164" name="Rectangle 12"/>
            <p:cNvSpPr>
              <a:spLocks noChangeArrowheads="1"/>
            </p:cNvSpPr>
            <p:nvPr/>
          </p:nvSpPr>
          <p:spPr bwMode="auto">
            <a:xfrm>
              <a:off x="1418" y="2560"/>
              <a:ext cx="1" cy="173"/>
            </a:xfrm>
            <a:prstGeom prst="rect">
              <a:avLst/>
            </a:prstGeom>
            <a:noFill/>
            <a:ln w="9525">
              <a:noFill/>
              <a:miter lim="800000"/>
              <a:headEnd/>
              <a:tailEnd/>
            </a:ln>
          </p:spPr>
          <p:txBody>
            <a:bodyPr wrap="none" lIns="0" tIns="0" rIns="0" bIns="0">
              <a:spAutoFit/>
            </a:bodyPr>
            <a:lstStyle/>
            <a:p>
              <a:endParaRPr lang="en-US"/>
            </a:p>
          </p:txBody>
        </p:sp>
        <p:sp>
          <p:nvSpPr>
            <p:cNvPr id="817165" name="Rectangle 13"/>
            <p:cNvSpPr>
              <a:spLocks noChangeArrowheads="1"/>
            </p:cNvSpPr>
            <p:nvPr/>
          </p:nvSpPr>
          <p:spPr bwMode="auto">
            <a:xfrm>
              <a:off x="4289" y="2560"/>
              <a:ext cx="28" cy="134"/>
            </a:xfrm>
            <a:prstGeom prst="rect">
              <a:avLst/>
            </a:prstGeom>
            <a:noFill/>
            <a:ln w="9525">
              <a:noFill/>
              <a:miter lim="800000"/>
              <a:headEnd/>
              <a:tailEnd/>
            </a:ln>
          </p:spPr>
          <p:txBody>
            <a:bodyPr wrap="none" lIns="0" tIns="0" rIns="0" bIns="0">
              <a:spAutoFit/>
            </a:bodyPr>
            <a:lstStyle/>
            <a:p>
              <a:r>
                <a:rPr lang="en-US" sz="1400" b="1">
                  <a:solidFill>
                    <a:srgbClr val="000000"/>
                  </a:solidFill>
                  <a:latin typeface="Times New Roman" pitchFamily="18" charset="0"/>
                </a:rPr>
                <a:t> </a:t>
              </a:r>
              <a:endParaRPr lang="en-US"/>
            </a:p>
          </p:txBody>
        </p:sp>
        <p:sp>
          <p:nvSpPr>
            <p:cNvPr id="817166" name="Rectangle 14"/>
            <p:cNvSpPr>
              <a:spLocks noChangeArrowheads="1"/>
            </p:cNvSpPr>
            <p:nvPr/>
          </p:nvSpPr>
          <p:spPr bwMode="auto">
            <a:xfrm>
              <a:off x="1693" y="2146"/>
              <a:ext cx="506" cy="181"/>
            </a:xfrm>
            <a:prstGeom prst="rect">
              <a:avLst/>
            </a:prstGeom>
            <a:noFill/>
            <a:ln w="9525">
              <a:noFill/>
              <a:miter lim="800000"/>
              <a:headEnd/>
              <a:tailEnd/>
            </a:ln>
          </p:spPr>
          <p:txBody>
            <a:bodyPr/>
            <a:lstStyle/>
            <a:p>
              <a:endParaRPr lang="en-US"/>
            </a:p>
          </p:txBody>
        </p:sp>
        <p:sp>
          <p:nvSpPr>
            <p:cNvPr id="817167" name="Rectangle 15"/>
            <p:cNvSpPr>
              <a:spLocks noChangeArrowheads="1"/>
            </p:cNvSpPr>
            <p:nvPr/>
          </p:nvSpPr>
          <p:spPr bwMode="auto">
            <a:xfrm>
              <a:off x="1632" y="2208"/>
              <a:ext cx="624" cy="125"/>
            </a:xfrm>
            <a:prstGeom prst="rect">
              <a:avLst/>
            </a:prstGeom>
            <a:noFill/>
            <a:ln w="9525">
              <a:noFill/>
              <a:miter lim="800000"/>
              <a:headEnd/>
              <a:tailEnd/>
            </a:ln>
          </p:spPr>
          <p:txBody>
            <a:bodyPr lIns="0" tIns="0" rIns="0" bIns="0">
              <a:spAutoFit/>
            </a:bodyPr>
            <a:lstStyle/>
            <a:p>
              <a:r>
                <a:rPr lang="en-US" sz="1300" b="1">
                  <a:solidFill>
                    <a:srgbClr val="FF3300"/>
                  </a:solidFill>
                </a:rPr>
                <a:t>Desorption</a:t>
              </a:r>
            </a:p>
          </p:txBody>
        </p:sp>
        <p:sp>
          <p:nvSpPr>
            <p:cNvPr id="817168" name="Rectangle 16"/>
            <p:cNvSpPr>
              <a:spLocks noChangeArrowheads="1"/>
            </p:cNvSpPr>
            <p:nvPr/>
          </p:nvSpPr>
          <p:spPr bwMode="auto">
            <a:xfrm>
              <a:off x="2183" y="2116"/>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sp>
          <p:nvSpPr>
            <p:cNvPr id="817169" name="Rectangle 17"/>
            <p:cNvSpPr>
              <a:spLocks noChangeArrowheads="1"/>
            </p:cNvSpPr>
            <p:nvPr/>
          </p:nvSpPr>
          <p:spPr bwMode="auto">
            <a:xfrm>
              <a:off x="1693" y="1843"/>
              <a:ext cx="577" cy="135"/>
            </a:xfrm>
            <a:prstGeom prst="rect">
              <a:avLst/>
            </a:prstGeom>
            <a:noFill/>
            <a:ln w="9525">
              <a:noFill/>
              <a:miter lim="800000"/>
              <a:headEnd/>
              <a:tailEnd/>
            </a:ln>
          </p:spPr>
          <p:txBody>
            <a:bodyPr/>
            <a:lstStyle/>
            <a:p>
              <a:endParaRPr lang="en-US"/>
            </a:p>
          </p:txBody>
        </p:sp>
        <p:sp>
          <p:nvSpPr>
            <p:cNvPr id="817170" name="Rectangle 18"/>
            <p:cNvSpPr>
              <a:spLocks noChangeArrowheads="1"/>
            </p:cNvSpPr>
            <p:nvPr/>
          </p:nvSpPr>
          <p:spPr bwMode="auto">
            <a:xfrm>
              <a:off x="1632" y="1872"/>
              <a:ext cx="557" cy="125"/>
            </a:xfrm>
            <a:prstGeom prst="rect">
              <a:avLst/>
            </a:prstGeom>
            <a:noFill/>
            <a:ln w="9525">
              <a:noFill/>
              <a:miter lim="800000"/>
              <a:headEnd/>
              <a:tailEnd/>
            </a:ln>
          </p:spPr>
          <p:txBody>
            <a:bodyPr wrap="none" lIns="0" tIns="0" rIns="0" bIns="0">
              <a:spAutoFit/>
            </a:bodyPr>
            <a:lstStyle/>
            <a:p>
              <a:r>
                <a:rPr lang="en-US" sz="1300" b="1">
                  <a:solidFill>
                    <a:srgbClr val="FF3300"/>
                  </a:solidFill>
                </a:rPr>
                <a:t>Adsorption</a:t>
              </a:r>
              <a:endParaRPr lang="en-US" b="1">
                <a:solidFill>
                  <a:srgbClr val="FF3300"/>
                </a:solidFill>
              </a:endParaRPr>
            </a:p>
          </p:txBody>
        </p:sp>
        <p:sp>
          <p:nvSpPr>
            <p:cNvPr id="817171" name="Rectangle 19"/>
            <p:cNvSpPr>
              <a:spLocks noChangeArrowheads="1"/>
            </p:cNvSpPr>
            <p:nvPr/>
          </p:nvSpPr>
          <p:spPr bwMode="auto">
            <a:xfrm>
              <a:off x="2177" y="1813"/>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sp>
          <p:nvSpPr>
            <p:cNvPr id="817172" name="Rectangle 20"/>
            <p:cNvSpPr>
              <a:spLocks noChangeArrowheads="1"/>
            </p:cNvSpPr>
            <p:nvPr/>
          </p:nvSpPr>
          <p:spPr bwMode="auto">
            <a:xfrm>
              <a:off x="2638" y="1719"/>
              <a:ext cx="671" cy="125"/>
            </a:xfrm>
            <a:prstGeom prst="rect">
              <a:avLst/>
            </a:prstGeom>
            <a:noFill/>
            <a:ln w="9525">
              <a:noFill/>
              <a:miter lim="800000"/>
              <a:headEnd/>
              <a:tailEnd/>
            </a:ln>
          </p:spPr>
          <p:txBody>
            <a:bodyPr/>
            <a:lstStyle/>
            <a:p>
              <a:endParaRPr lang="en-US"/>
            </a:p>
          </p:txBody>
        </p:sp>
        <p:sp>
          <p:nvSpPr>
            <p:cNvPr id="817173" name="Rectangle 21"/>
            <p:cNvSpPr>
              <a:spLocks noChangeArrowheads="1"/>
            </p:cNvSpPr>
            <p:nvPr/>
          </p:nvSpPr>
          <p:spPr bwMode="auto">
            <a:xfrm>
              <a:off x="2638" y="1721"/>
              <a:ext cx="69" cy="125"/>
            </a:xfrm>
            <a:prstGeom prst="rect">
              <a:avLst/>
            </a:prstGeom>
            <a:noFill/>
            <a:ln w="9525">
              <a:noFill/>
              <a:miter lim="800000"/>
              <a:headEnd/>
              <a:tailEnd/>
            </a:ln>
          </p:spPr>
          <p:txBody>
            <a:bodyPr wrap="none" lIns="0" tIns="0" rIns="0" bIns="0">
              <a:spAutoFit/>
            </a:bodyPr>
            <a:lstStyle/>
            <a:p>
              <a:r>
                <a:rPr lang="en-US" sz="1300">
                  <a:solidFill>
                    <a:srgbClr val="1F1A17"/>
                  </a:solidFill>
                </a:rPr>
                <a:t>P</a:t>
              </a:r>
              <a:endParaRPr lang="en-US"/>
            </a:p>
          </p:txBody>
        </p:sp>
        <p:sp>
          <p:nvSpPr>
            <p:cNvPr id="817174" name="Rectangle 22"/>
            <p:cNvSpPr>
              <a:spLocks noChangeArrowheads="1"/>
            </p:cNvSpPr>
            <p:nvPr/>
          </p:nvSpPr>
          <p:spPr bwMode="auto">
            <a:xfrm>
              <a:off x="2705" y="1721"/>
              <a:ext cx="197" cy="125"/>
            </a:xfrm>
            <a:prstGeom prst="rect">
              <a:avLst/>
            </a:prstGeom>
            <a:noFill/>
            <a:ln w="9525">
              <a:noFill/>
              <a:miter lim="800000"/>
              <a:headEnd/>
              <a:tailEnd/>
            </a:ln>
          </p:spPr>
          <p:txBody>
            <a:bodyPr wrap="none" lIns="0" tIns="0" rIns="0" bIns="0">
              <a:spAutoFit/>
            </a:bodyPr>
            <a:lstStyle/>
            <a:p>
              <a:r>
                <a:rPr lang="en-US" sz="1300">
                  <a:solidFill>
                    <a:srgbClr val="1F1A17"/>
                  </a:solidFill>
                </a:rPr>
                <a:t>lant </a:t>
              </a:r>
              <a:endParaRPr lang="en-US"/>
            </a:p>
          </p:txBody>
        </p:sp>
        <p:sp>
          <p:nvSpPr>
            <p:cNvPr id="817175" name="Rectangle 23"/>
            <p:cNvSpPr>
              <a:spLocks noChangeArrowheads="1"/>
            </p:cNvSpPr>
            <p:nvPr/>
          </p:nvSpPr>
          <p:spPr bwMode="auto">
            <a:xfrm>
              <a:off x="2897" y="1721"/>
              <a:ext cx="29" cy="125"/>
            </a:xfrm>
            <a:prstGeom prst="rect">
              <a:avLst/>
            </a:prstGeom>
            <a:noFill/>
            <a:ln w="9525">
              <a:noFill/>
              <a:miter lim="800000"/>
              <a:headEnd/>
              <a:tailEnd/>
            </a:ln>
          </p:spPr>
          <p:txBody>
            <a:bodyPr wrap="none" lIns="0" tIns="0" rIns="0" bIns="0">
              <a:spAutoFit/>
            </a:bodyPr>
            <a:lstStyle/>
            <a:p>
              <a:r>
                <a:rPr lang="en-US" sz="1300">
                  <a:solidFill>
                    <a:srgbClr val="1F1A17"/>
                  </a:solidFill>
                </a:rPr>
                <a:t> </a:t>
              </a:r>
              <a:endParaRPr lang="en-US"/>
            </a:p>
          </p:txBody>
        </p:sp>
        <p:sp>
          <p:nvSpPr>
            <p:cNvPr id="817176" name="Rectangle 24"/>
            <p:cNvSpPr>
              <a:spLocks noChangeArrowheads="1"/>
            </p:cNvSpPr>
            <p:nvPr/>
          </p:nvSpPr>
          <p:spPr bwMode="auto">
            <a:xfrm>
              <a:off x="2926" y="1721"/>
              <a:ext cx="330" cy="125"/>
            </a:xfrm>
            <a:prstGeom prst="rect">
              <a:avLst/>
            </a:prstGeom>
            <a:noFill/>
            <a:ln w="9525">
              <a:noFill/>
              <a:miter lim="800000"/>
              <a:headEnd/>
              <a:tailEnd/>
            </a:ln>
          </p:spPr>
          <p:txBody>
            <a:bodyPr wrap="none" lIns="0" tIns="0" rIns="0" bIns="0">
              <a:spAutoFit/>
            </a:bodyPr>
            <a:lstStyle/>
            <a:p>
              <a:r>
                <a:rPr lang="en-US" sz="1300">
                  <a:solidFill>
                    <a:srgbClr val="1F1A17"/>
                  </a:solidFill>
                </a:rPr>
                <a:t>Uptake</a:t>
              </a:r>
              <a:endParaRPr lang="en-US"/>
            </a:p>
          </p:txBody>
        </p:sp>
        <p:sp>
          <p:nvSpPr>
            <p:cNvPr id="817177" name="Rectangle 25"/>
            <p:cNvSpPr>
              <a:spLocks noChangeArrowheads="1"/>
            </p:cNvSpPr>
            <p:nvPr/>
          </p:nvSpPr>
          <p:spPr bwMode="auto">
            <a:xfrm>
              <a:off x="3245" y="1690"/>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sp>
          <p:nvSpPr>
            <p:cNvPr id="817178" name="Rectangle 26"/>
            <p:cNvSpPr>
              <a:spLocks noChangeArrowheads="1"/>
            </p:cNvSpPr>
            <p:nvPr/>
          </p:nvSpPr>
          <p:spPr bwMode="auto">
            <a:xfrm>
              <a:off x="2304" y="1919"/>
              <a:ext cx="1206" cy="358"/>
            </a:xfrm>
            <a:prstGeom prst="rect">
              <a:avLst/>
            </a:prstGeom>
            <a:noFill/>
            <a:ln w="4763">
              <a:solidFill>
                <a:srgbClr val="1F1A17"/>
              </a:solidFill>
              <a:miter lim="800000"/>
              <a:headEnd/>
              <a:tailEnd/>
            </a:ln>
          </p:spPr>
          <p:txBody>
            <a:bodyPr/>
            <a:lstStyle/>
            <a:p>
              <a:endParaRPr lang="en-US"/>
            </a:p>
          </p:txBody>
        </p:sp>
        <p:sp>
          <p:nvSpPr>
            <p:cNvPr id="817179" name="Rectangle 27"/>
            <p:cNvSpPr>
              <a:spLocks noChangeArrowheads="1"/>
            </p:cNvSpPr>
            <p:nvPr/>
          </p:nvSpPr>
          <p:spPr bwMode="auto">
            <a:xfrm>
              <a:off x="2673" y="2105"/>
              <a:ext cx="393" cy="142"/>
            </a:xfrm>
            <a:prstGeom prst="rect">
              <a:avLst/>
            </a:prstGeom>
            <a:noFill/>
            <a:ln w="9525">
              <a:noFill/>
              <a:miter lim="800000"/>
              <a:headEnd/>
              <a:tailEnd/>
            </a:ln>
          </p:spPr>
          <p:txBody>
            <a:bodyPr/>
            <a:lstStyle/>
            <a:p>
              <a:endParaRPr lang="en-US"/>
            </a:p>
          </p:txBody>
        </p:sp>
        <p:sp>
          <p:nvSpPr>
            <p:cNvPr id="817180" name="Rectangle 28"/>
            <p:cNvSpPr>
              <a:spLocks noChangeArrowheads="1"/>
            </p:cNvSpPr>
            <p:nvPr/>
          </p:nvSpPr>
          <p:spPr bwMode="auto">
            <a:xfrm>
              <a:off x="3043" y="2076"/>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sp>
          <p:nvSpPr>
            <p:cNvPr id="817181" name="Rectangle 29"/>
            <p:cNvSpPr>
              <a:spLocks noChangeArrowheads="1"/>
            </p:cNvSpPr>
            <p:nvPr/>
          </p:nvSpPr>
          <p:spPr bwMode="auto">
            <a:xfrm>
              <a:off x="384" y="1919"/>
              <a:ext cx="1104" cy="336"/>
            </a:xfrm>
            <a:prstGeom prst="rect">
              <a:avLst/>
            </a:prstGeom>
            <a:noFill/>
            <a:ln w="4763">
              <a:solidFill>
                <a:srgbClr val="1F1A17"/>
              </a:solidFill>
              <a:miter lim="800000"/>
              <a:headEnd/>
              <a:tailEnd/>
            </a:ln>
          </p:spPr>
          <p:txBody>
            <a:bodyPr/>
            <a:lstStyle/>
            <a:p>
              <a:endParaRPr lang="en-US"/>
            </a:p>
          </p:txBody>
        </p:sp>
        <p:sp>
          <p:nvSpPr>
            <p:cNvPr id="817182" name="Rectangle 30"/>
            <p:cNvSpPr>
              <a:spLocks noChangeArrowheads="1"/>
            </p:cNvSpPr>
            <p:nvPr/>
          </p:nvSpPr>
          <p:spPr bwMode="auto">
            <a:xfrm>
              <a:off x="1248" y="2063"/>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sp>
          <p:nvSpPr>
            <p:cNvPr id="817183" name="Rectangle 31"/>
            <p:cNvSpPr>
              <a:spLocks noChangeArrowheads="1"/>
            </p:cNvSpPr>
            <p:nvPr/>
          </p:nvSpPr>
          <p:spPr bwMode="auto">
            <a:xfrm>
              <a:off x="4320" y="1919"/>
              <a:ext cx="1104" cy="336"/>
            </a:xfrm>
            <a:prstGeom prst="rect">
              <a:avLst/>
            </a:prstGeom>
            <a:noFill/>
            <a:ln w="4763">
              <a:solidFill>
                <a:srgbClr val="1F1A17"/>
              </a:solidFill>
              <a:miter lim="800000"/>
              <a:headEnd/>
              <a:tailEnd/>
            </a:ln>
          </p:spPr>
          <p:txBody>
            <a:bodyPr/>
            <a:lstStyle/>
            <a:p>
              <a:endParaRPr lang="en-US"/>
            </a:p>
          </p:txBody>
        </p:sp>
        <p:sp>
          <p:nvSpPr>
            <p:cNvPr id="817184" name="Rectangle 32"/>
            <p:cNvSpPr>
              <a:spLocks noChangeArrowheads="1"/>
            </p:cNvSpPr>
            <p:nvPr/>
          </p:nvSpPr>
          <p:spPr bwMode="auto">
            <a:xfrm>
              <a:off x="4032" y="1967"/>
              <a:ext cx="1315" cy="165"/>
            </a:xfrm>
            <a:prstGeom prst="rect">
              <a:avLst/>
            </a:prstGeom>
            <a:noFill/>
            <a:ln w="9525">
              <a:noFill/>
              <a:miter lim="800000"/>
              <a:headEnd/>
              <a:tailEnd/>
            </a:ln>
          </p:spPr>
          <p:txBody>
            <a:bodyPr/>
            <a:lstStyle/>
            <a:p>
              <a:endParaRPr lang="en-US"/>
            </a:p>
          </p:txBody>
        </p:sp>
        <p:sp>
          <p:nvSpPr>
            <p:cNvPr id="817185" name="Rectangle 33"/>
            <p:cNvSpPr>
              <a:spLocks noChangeArrowheads="1"/>
            </p:cNvSpPr>
            <p:nvPr/>
          </p:nvSpPr>
          <p:spPr bwMode="auto">
            <a:xfrm>
              <a:off x="4368" y="1967"/>
              <a:ext cx="1018" cy="268"/>
            </a:xfrm>
            <a:prstGeom prst="rect">
              <a:avLst/>
            </a:prstGeom>
            <a:noFill/>
            <a:ln w="9525">
              <a:noFill/>
              <a:miter lim="800000"/>
              <a:headEnd/>
              <a:tailEnd/>
            </a:ln>
          </p:spPr>
          <p:txBody>
            <a:bodyPr wrap="none" lIns="0" tIns="0" rIns="0" bIns="0">
              <a:spAutoFit/>
            </a:bodyPr>
            <a:lstStyle/>
            <a:p>
              <a:r>
                <a:rPr lang="en-US" sz="1400">
                  <a:solidFill>
                    <a:srgbClr val="1F1A17"/>
                  </a:solidFill>
                </a:rPr>
                <a:t>Organic Phosphorus</a:t>
              </a:r>
            </a:p>
            <a:p>
              <a:r>
                <a:rPr lang="en-US" sz="1400">
                  <a:solidFill>
                    <a:srgbClr val="1F1A17"/>
                  </a:solidFill>
                </a:rPr>
                <a:t>            (ORG-P) </a:t>
              </a:r>
              <a:endParaRPr lang="en-US"/>
            </a:p>
          </p:txBody>
        </p:sp>
        <p:sp>
          <p:nvSpPr>
            <p:cNvPr id="817186" name="Rectangle 34"/>
            <p:cNvSpPr>
              <a:spLocks noChangeArrowheads="1"/>
            </p:cNvSpPr>
            <p:nvPr/>
          </p:nvSpPr>
          <p:spPr bwMode="auto">
            <a:xfrm>
              <a:off x="5160" y="1963"/>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sp>
          <p:nvSpPr>
            <p:cNvPr id="817187" name="Rectangle 35"/>
            <p:cNvSpPr>
              <a:spLocks noChangeArrowheads="1"/>
            </p:cNvSpPr>
            <p:nvPr/>
          </p:nvSpPr>
          <p:spPr bwMode="auto">
            <a:xfrm>
              <a:off x="4752" y="2063"/>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sp>
          <p:nvSpPr>
            <p:cNvPr id="817188" name="Rectangle 36"/>
            <p:cNvSpPr>
              <a:spLocks noChangeArrowheads="1"/>
            </p:cNvSpPr>
            <p:nvPr/>
          </p:nvSpPr>
          <p:spPr bwMode="auto">
            <a:xfrm>
              <a:off x="3409" y="2147"/>
              <a:ext cx="58" cy="125"/>
            </a:xfrm>
            <a:prstGeom prst="rect">
              <a:avLst/>
            </a:prstGeom>
            <a:noFill/>
            <a:ln w="9525">
              <a:noFill/>
              <a:miter lim="800000"/>
              <a:headEnd/>
              <a:tailEnd/>
            </a:ln>
          </p:spPr>
          <p:txBody>
            <a:bodyPr wrap="none" lIns="0" tIns="0" rIns="0" bIns="0">
              <a:spAutoFit/>
            </a:bodyPr>
            <a:lstStyle/>
            <a:p>
              <a:r>
                <a:rPr lang="en-US" sz="1300">
                  <a:solidFill>
                    <a:srgbClr val="1F1A17"/>
                  </a:solidFill>
                </a:rPr>
                <a:t>  </a:t>
              </a:r>
              <a:endParaRPr lang="en-US"/>
            </a:p>
          </p:txBody>
        </p:sp>
        <p:sp>
          <p:nvSpPr>
            <p:cNvPr id="817189" name="Rectangle 37"/>
            <p:cNvSpPr>
              <a:spLocks noChangeArrowheads="1"/>
            </p:cNvSpPr>
            <p:nvPr/>
          </p:nvSpPr>
          <p:spPr bwMode="auto">
            <a:xfrm>
              <a:off x="3552" y="2207"/>
              <a:ext cx="730" cy="125"/>
            </a:xfrm>
            <a:prstGeom prst="rect">
              <a:avLst/>
            </a:prstGeom>
            <a:noFill/>
            <a:ln w="9525">
              <a:noFill/>
              <a:miter lim="800000"/>
              <a:headEnd/>
              <a:tailEnd/>
            </a:ln>
          </p:spPr>
          <p:txBody>
            <a:bodyPr wrap="none" lIns="0" tIns="0" rIns="0" bIns="0">
              <a:spAutoFit/>
            </a:bodyPr>
            <a:lstStyle/>
            <a:p>
              <a:r>
                <a:rPr lang="en-US" sz="1300" b="1">
                  <a:solidFill>
                    <a:srgbClr val="FF3300"/>
                  </a:solidFill>
                </a:rPr>
                <a:t>Immobilization</a:t>
              </a:r>
              <a:endParaRPr lang="en-US" b="1">
                <a:solidFill>
                  <a:srgbClr val="FF3300"/>
                </a:solidFill>
              </a:endParaRPr>
            </a:p>
          </p:txBody>
        </p:sp>
        <p:sp>
          <p:nvSpPr>
            <p:cNvPr id="817190" name="Rectangle 38"/>
            <p:cNvSpPr>
              <a:spLocks noChangeArrowheads="1"/>
            </p:cNvSpPr>
            <p:nvPr/>
          </p:nvSpPr>
          <p:spPr bwMode="auto">
            <a:xfrm>
              <a:off x="2292" y="1248"/>
              <a:ext cx="1156" cy="295"/>
            </a:xfrm>
            <a:prstGeom prst="rect">
              <a:avLst/>
            </a:prstGeom>
            <a:noFill/>
            <a:ln w="4763">
              <a:solidFill>
                <a:srgbClr val="1F1A17"/>
              </a:solidFill>
              <a:miter lim="800000"/>
              <a:headEnd/>
              <a:tailEnd/>
            </a:ln>
          </p:spPr>
          <p:txBody>
            <a:bodyPr/>
            <a:lstStyle/>
            <a:p>
              <a:endParaRPr lang="en-US"/>
            </a:p>
          </p:txBody>
        </p:sp>
        <p:sp>
          <p:nvSpPr>
            <p:cNvPr id="817191" name="Rectangle 39"/>
            <p:cNvSpPr>
              <a:spLocks noChangeArrowheads="1"/>
            </p:cNvSpPr>
            <p:nvPr/>
          </p:nvSpPr>
          <p:spPr bwMode="auto">
            <a:xfrm>
              <a:off x="2679" y="1281"/>
              <a:ext cx="529" cy="160"/>
            </a:xfrm>
            <a:prstGeom prst="rect">
              <a:avLst/>
            </a:prstGeom>
            <a:noFill/>
            <a:ln w="9525">
              <a:noFill/>
              <a:miter lim="800000"/>
              <a:headEnd/>
              <a:tailEnd/>
            </a:ln>
          </p:spPr>
          <p:txBody>
            <a:bodyPr/>
            <a:lstStyle/>
            <a:p>
              <a:endParaRPr lang="en-US"/>
            </a:p>
          </p:txBody>
        </p:sp>
        <p:sp>
          <p:nvSpPr>
            <p:cNvPr id="817192" name="Rectangle 40"/>
            <p:cNvSpPr>
              <a:spLocks noChangeArrowheads="1"/>
            </p:cNvSpPr>
            <p:nvPr/>
          </p:nvSpPr>
          <p:spPr bwMode="auto">
            <a:xfrm>
              <a:off x="2679" y="1283"/>
              <a:ext cx="311" cy="163"/>
            </a:xfrm>
            <a:prstGeom prst="rect">
              <a:avLst/>
            </a:prstGeom>
            <a:noFill/>
            <a:ln w="9525">
              <a:noFill/>
              <a:miter lim="800000"/>
              <a:headEnd/>
              <a:tailEnd/>
            </a:ln>
          </p:spPr>
          <p:txBody>
            <a:bodyPr wrap="none" lIns="0" tIns="0" rIns="0" bIns="0">
              <a:spAutoFit/>
            </a:bodyPr>
            <a:lstStyle/>
            <a:p>
              <a:r>
                <a:rPr lang="en-US" sz="1700">
                  <a:solidFill>
                    <a:srgbClr val="1F1A17"/>
                  </a:solidFill>
                </a:rPr>
                <a:t>Plant</a:t>
              </a:r>
              <a:endParaRPr lang="en-US"/>
            </a:p>
          </p:txBody>
        </p:sp>
        <p:sp>
          <p:nvSpPr>
            <p:cNvPr id="817193" name="Rectangle 41"/>
            <p:cNvSpPr>
              <a:spLocks noChangeArrowheads="1"/>
            </p:cNvSpPr>
            <p:nvPr/>
          </p:nvSpPr>
          <p:spPr bwMode="auto">
            <a:xfrm>
              <a:off x="2987" y="1283"/>
              <a:ext cx="45" cy="163"/>
            </a:xfrm>
            <a:prstGeom prst="rect">
              <a:avLst/>
            </a:prstGeom>
            <a:noFill/>
            <a:ln w="9525">
              <a:noFill/>
              <a:miter lim="800000"/>
              <a:headEnd/>
              <a:tailEnd/>
            </a:ln>
          </p:spPr>
          <p:txBody>
            <a:bodyPr wrap="none" lIns="0" tIns="0" rIns="0" bIns="0">
              <a:spAutoFit/>
            </a:bodyPr>
            <a:lstStyle/>
            <a:p>
              <a:r>
                <a:rPr lang="en-US" sz="1700">
                  <a:solidFill>
                    <a:srgbClr val="1F1A17"/>
                  </a:solidFill>
                </a:rPr>
                <a:t>-</a:t>
              </a:r>
              <a:endParaRPr lang="en-US"/>
            </a:p>
          </p:txBody>
        </p:sp>
        <p:sp>
          <p:nvSpPr>
            <p:cNvPr id="817194" name="Rectangle 42"/>
            <p:cNvSpPr>
              <a:spLocks noChangeArrowheads="1"/>
            </p:cNvSpPr>
            <p:nvPr/>
          </p:nvSpPr>
          <p:spPr bwMode="auto">
            <a:xfrm>
              <a:off x="3032" y="1283"/>
              <a:ext cx="91" cy="163"/>
            </a:xfrm>
            <a:prstGeom prst="rect">
              <a:avLst/>
            </a:prstGeom>
            <a:noFill/>
            <a:ln w="9525">
              <a:noFill/>
              <a:miter lim="800000"/>
              <a:headEnd/>
              <a:tailEnd/>
            </a:ln>
          </p:spPr>
          <p:txBody>
            <a:bodyPr wrap="none" lIns="0" tIns="0" rIns="0" bIns="0">
              <a:spAutoFit/>
            </a:bodyPr>
            <a:lstStyle/>
            <a:p>
              <a:r>
                <a:rPr lang="en-US" sz="1700">
                  <a:solidFill>
                    <a:srgbClr val="1F1A17"/>
                  </a:solidFill>
                </a:rPr>
                <a:t>P</a:t>
              </a:r>
              <a:endParaRPr lang="en-US"/>
            </a:p>
          </p:txBody>
        </p:sp>
        <p:sp>
          <p:nvSpPr>
            <p:cNvPr id="817195" name="Rectangle 43"/>
            <p:cNvSpPr>
              <a:spLocks noChangeArrowheads="1"/>
            </p:cNvSpPr>
            <p:nvPr/>
          </p:nvSpPr>
          <p:spPr bwMode="auto">
            <a:xfrm>
              <a:off x="3122" y="1283"/>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sp>
          <p:nvSpPr>
            <p:cNvPr id="817196" name="Rectangle 44"/>
            <p:cNvSpPr>
              <a:spLocks noChangeArrowheads="1"/>
            </p:cNvSpPr>
            <p:nvPr/>
          </p:nvSpPr>
          <p:spPr bwMode="auto">
            <a:xfrm>
              <a:off x="2693" y="1406"/>
              <a:ext cx="387" cy="141"/>
            </a:xfrm>
            <a:prstGeom prst="rect">
              <a:avLst/>
            </a:prstGeom>
            <a:noFill/>
            <a:ln w="9525">
              <a:noFill/>
              <a:miter lim="800000"/>
              <a:headEnd/>
              <a:tailEnd/>
            </a:ln>
          </p:spPr>
          <p:txBody>
            <a:bodyPr/>
            <a:lstStyle/>
            <a:p>
              <a:endParaRPr lang="en-US"/>
            </a:p>
          </p:txBody>
        </p:sp>
        <p:sp>
          <p:nvSpPr>
            <p:cNvPr id="817197" name="Rectangle 45"/>
            <p:cNvSpPr>
              <a:spLocks noChangeArrowheads="1"/>
            </p:cNvSpPr>
            <p:nvPr/>
          </p:nvSpPr>
          <p:spPr bwMode="auto">
            <a:xfrm>
              <a:off x="3057" y="1376"/>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grpSp>
          <p:nvGrpSpPr>
            <p:cNvPr id="817198" name="Group 46"/>
            <p:cNvGrpSpPr>
              <a:grpSpLocks/>
            </p:cNvGrpSpPr>
            <p:nvPr/>
          </p:nvGrpSpPr>
          <p:grpSpPr bwMode="auto">
            <a:xfrm>
              <a:off x="1488" y="2092"/>
              <a:ext cx="810" cy="115"/>
              <a:chOff x="1448" y="3389"/>
              <a:chExt cx="706" cy="109"/>
            </a:xfrm>
          </p:grpSpPr>
          <p:sp>
            <p:nvSpPr>
              <p:cNvPr id="817199" name="Rectangle 47"/>
              <p:cNvSpPr>
                <a:spLocks noChangeArrowheads="1"/>
              </p:cNvSpPr>
              <p:nvPr/>
            </p:nvSpPr>
            <p:spPr bwMode="auto">
              <a:xfrm>
                <a:off x="1448" y="3435"/>
                <a:ext cx="600" cy="16"/>
              </a:xfrm>
              <a:prstGeom prst="rect">
                <a:avLst/>
              </a:prstGeom>
              <a:solidFill>
                <a:srgbClr val="000000"/>
              </a:solidFill>
              <a:ln w="9525">
                <a:noFill/>
                <a:miter lim="800000"/>
                <a:headEnd/>
                <a:tailEnd/>
              </a:ln>
            </p:spPr>
            <p:txBody>
              <a:bodyPr/>
              <a:lstStyle/>
              <a:p>
                <a:endParaRPr lang="en-US"/>
              </a:p>
            </p:txBody>
          </p:sp>
          <p:sp>
            <p:nvSpPr>
              <p:cNvPr id="817200" name="Freeform 48"/>
              <p:cNvSpPr>
                <a:spLocks/>
              </p:cNvSpPr>
              <p:nvPr/>
            </p:nvSpPr>
            <p:spPr bwMode="auto">
              <a:xfrm>
                <a:off x="2045" y="3389"/>
                <a:ext cx="109" cy="109"/>
              </a:xfrm>
              <a:custGeom>
                <a:avLst/>
                <a:gdLst/>
                <a:ahLst/>
                <a:cxnLst>
                  <a:cxn ang="0">
                    <a:pos x="0" y="109"/>
                  </a:cxn>
                  <a:cxn ang="0">
                    <a:pos x="109" y="55"/>
                  </a:cxn>
                  <a:cxn ang="0">
                    <a:pos x="0" y="0"/>
                  </a:cxn>
                  <a:cxn ang="0">
                    <a:pos x="0" y="109"/>
                  </a:cxn>
                </a:cxnLst>
                <a:rect l="0" t="0" r="r" b="b"/>
                <a:pathLst>
                  <a:path w="109" h="109">
                    <a:moveTo>
                      <a:pt x="0" y="109"/>
                    </a:moveTo>
                    <a:lnTo>
                      <a:pt x="109" y="55"/>
                    </a:lnTo>
                    <a:lnTo>
                      <a:pt x="0" y="0"/>
                    </a:lnTo>
                    <a:lnTo>
                      <a:pt x="0" y="109"/>
                    </a:lnTo>
                    <a:close/>
                  </a:path>
                </a:pathLst>
              </a:custGeom>
              <a:solidFill>
                <a:srgbClr val="000000"/>
              </a:solidFill>
              <a:ln w="9525">
                <a:noFill/>
                <a:round/>
                <a:headEnd/>
                <a:tailEnd/>
              </a:ln>
            </p:spPr>
            <p:txBody>
              <a:bodyPr/>
              <a:lstStyle/>
              <a:p>
                <a:endParaRPr lang="en-US"/>
              </a:p>
            </p:txBody>
          </p:sp>
        </p:grpSp>
        <p:grpSp>
          <p:nvGrpSpPr>
            <p:cNvPr id="817201" name="Group 49"/>
            <p:cNvGrpSpPr>
              <a:grpSpLocks/>
            </p:cNvGrpSpPr>
            <p:nvPr/>
          </p:nvGrpSpPr>
          <p:grpSpPr bwMode="auto">
            <a:xfrm>
              <a:off x="3504" y="2111"/>
              <a:ext cx="815" cy="115"/>
              <a:chOff x="3265" y="3389"/>
              <a:chExt cx="706" cy="109"/>
            </a:xfrm>
          </p:grpSpPr>
          <p:sp>
            <p:nvSpPr>
              <p:cNvPr id="817202" name="Rectangle 50"/>
              <p:cNvSpPr>
                <a:spLocks noChangeArrowheads="1"/>
              </p:cNvSpPr>
              <p:nvPr/>
            </p:nvSpPr>
            <p:spPr bwMode="auto">
              <a:xfrm>
                <a:off x="3265" y="3435"/>
                <a:ext cx="600" cy="16"/>
              </a:xfrm>
              <a:prstGeom prst="rect">
                <a:avLst/>
              </a:prstGeom>
              <a:solidFill>
                <a:srgbClr val="000000"/>
              </a:solidFill>
              <a:ln w="9525">
                <a:noFill/>
                <a:miter lim="800000"/>
                <a:headEnd/>
                <a:tailEnd/>
              </a:ln>
            </p:spPr>
            <p:txBody>
              <a:bodyPr/>
              <a:lstStyle/>
              <a:p>
                <a:endParaRPr lang="en-US"/>
              </a:p>
            </p:txBody>
          </p:sp>
          <p:sp>
            <p:nvSpPr>
              <p:cNvPr id="817203" name="Freeform 51"/>
              <p:cNvSpPr>
                <a:spLocks/>
              </p:cNvSpPr>
              <p:nvPr/>
            </p:nvSpPr>
            <p:spPr bwMode="auto">
              <a:xfrm>
                <a:off x="3862" y="3389"/>
                <a:ext cx="109" cy="109"/>
              </a:xfrm>
              <a:custGeom>
                <a:avLst/>
                <a:gdLst/>
                <a:ahLst/>
                <a:cxnLst>
                  <a:cxn ang="0">
                    <a:pos x="0" y="109"/>
                  </a:cxn>
                  <a:cxn ang="0">
                    <a:pos x="109" y="55"/>
                  </a:cxn>
                  <a:cxn ang="0">
                    <a:pos x="0" y="0"/>
                  </a:cxn>
                  <a:cxn ang="0">
                    <a:pos x="0" y="109"/>
                  </a:cxn>
                </a:cxnLst>
                <a:rect l="0" t="0" r="r" b="b"/>
                <a:pathLst>
                  <a:path w="109" h="109">
                    <a:moveTo>
                      <a:pt x="0" y="109"/>
                    </a:moveTo>
                    <a:lnTo>
                      <a:pt x="109" y="55"/>
                    </a:lnTo>
                    <a:lnTo>
                      <a:pt x="0" y="0"/>
                    </a:lnTo>
                    <a:lnTo>
                      <a:pt x="0" y="109"/>
                    </a:lnTo>
                    <a:close/>
                  </a:path>
                </a:pathLst>
              </a:custGeom>
              <a:solidFill>
                <a:srgbClr val="000000"/>
              </a:solidFill>
              <a:ln w="9525">
                <a:noFill/>
                <a:round/>
                <a:headEnd/>
                <a:tailEnd/>
              </a:ln>
            </p:spPr>
            <p:txBody>
              <a:bodyPr/>
              <a:lstStyle/>
              <a:p>
                <a:endParaRPr lang="en-US"/>
              </a:p>
            </p:txBody>
          </p:sp>
        </p:grpSp>
        <p:grpSp>
          <p:nvGrpSpPr>
            <p:cNvPr id="817204" name="Group 52"/>
            <p:cNvGrpSpPr>
              <a:grpSpLocks/>
            </p:cNvGrpSpPr>
            <p:nvPr/>
          </p:nvGrpSpPr>
          <p:grpSpPr bwMode="auto">
            <a:xfrm>
              <a:off x="3504" y="1967"/>
              <a:ext cx="814" cy="72"/>
              <a:chOff x="3266" y="3288"/>
              <a:chExt cx="705" cy="109"/>
            </a:xfrm>
          </p:grpSpPr>
          <p:sp>
            <p:nvSpPr>
              <p:cNvPr id="817205" name="Rectangle 53"/>
              <p:cNvSpPr>
                <a:spLocks noChangeArrowheads="1"/>
              </p:cNvSpPr>
              <p:nvPr/>
            </p:nvSpPr>
            <p:spPr bwMode="auto">
              <a:xfrm>
                <a:off x="3371" y="3334"/>
                <a:ext cx="600" cy="16"/>
              </a:xfrm>
              <a:prstGeom prst="rect">
                <a:avLst/>
              </a:prstGeom>
              <a:solidFill>
                <a:srgbClr val="000000"/>
              </a:solidFill>
              <a:ln w="9525">
                <a:noFill/>
                <a:miter lim="800000"/>
                <a:headEnd/>
                <a:tailEnd/>
              </a:ln>
            </p:spPr>
            <p:txBody>
              <a:bodyPr/>
              <a:lstStyle/>
              <a:p>
                <a:endParaRPr lang="en-US"/>
              </a:p>
            </p:txBody>
          </p:sp>
          <p:sp>
            <p:nvSpPr>
              <p:cNvPr id="817206" name="Freeform 54"/>
              <p:cNvSpPr>
                <a:spLocks/>
              </p:cNvSpPr>
              <p:nvPr/>
            </p:nvSpPr>
            <p:spPr bwMode="auto">
              <a:xfrm>
                <a:off x="3266" y="3288"/>
                <a:ext cx="109" cy="109"/>
              </a:xfrm>
              <a:custGeom>
                <a:avLst/>
                <a:gdLst/>
                <a:ahLst/>
                <a:cxnLst>
                  <a:cxn ang="0">
                    <a:pos x="109" y="0"/>
                  </a:cxn>
                  <a:cxn ang="0">
                    <a:pos x="0" y="54"/>
                  </a:cxn>
                  <a:cxn ang="0">
                    <a:pos x="109" y="109"/>
                  </a:cxn>
                  <a:cxn ang="0">
                    <a:pos x="109" y="0"/>
                  </a:cxn>
                </a:cxnLst>
                <a:rect l="0" t="0" r="r" b="b"/>
                <a:pathLst>
                  <a:path w="109" h="109">
                    <a:moveTo>
                      <a:pt x="109" y="0"/>
                    </a:moveTo>
                    <a:lnTo>
                      <a:pt x="0" y="54"/>
                    </a:lnTo>
                    <a:lnTo>
                      <a:pt x="109" y="109"/>
                    </a:lnTo>
                    <a:lnTo>
                      <a:pt x="109" y="0"/>
                    </a:lnTo>
                    <a:close/>
                  </a:path>
                </a:pathLst>
              </a:custGeom>
              <a:solidFill>
                <a:srgbClr val="000000"/>
              </a:solidFill>
              <a:ln w="9525">
                <a:noFill/>
                <a:round/>
                <a:headEnd/>
                <a:tailEnd/>
              </a:ln>
            </p:spPr>
            <p:txBody>
              <a:bodyPr/>
              <a:lstStyle/>
              <a:p>
                <a:endParaRPr lang="en-US"/>
              </a:p>
            </p:txBody>
          </p:sp>
        </p:grpSp>
        <p:sp>
          <p:nvSpPr>
            <p:cNvPr id="817207" name="Rectangle 55"/>
            <p:cNvSpPr>
              <a:spLocks noChangeArrowheads="1"/>
            </p:cNvSpPr>
            <p:nvPr/>
          </p:nvSpPr>
          <p:spPr bwMode="auto">
            <a:xfrm>
              <a:off x="3408" y="1871"/>
              <a:ext cx="712" cy="135"/>
            </a:xfrm>
            <a:prstGeom prst="rect">
              <a:avLst/>
            </a:prstGeom>
            <a:noFill/>
            <a:ln w="9525">
              <a:noFill/>
              <a:miter lim="800000"/>
              <a:headEnd/>
              <a:tailEnd/>
            </a:ln>
          </p:spPr>
          <p:txBody>
            <a:bodyPr/>
            <a:lstStyle/>
            <a:p>
              <a:endParaRPr lang="en-US"/>
            </a:p>
          </p:txBody>
        </p:sp>
        <p:sp>
          <p:nvSpPr>
            <p:cNvPr id="817208" name="Rectangle 56"/>
            <p:cNvSpPr>
              <a:spLocks noChangeArrowheads="1"/>
            </p:cNvSpPr>
            <p:nvPr/>
          </p:nvSpPr>
          <p:spPr bwMode="auto">
            <a:xfrm>
              <a:off x="3409" y="1844"/>
              <a:ext cx="58" cy="125"/>
            </a:xfrm>
            <a:prstGeom prst="rect">
              <a:avLst/>
            </a:prstGeom>
            <a:noFill/>
            <a:ln w="9525">
              <a:noFill/>
              <a:miter lim="800000"/>
              <a:headEnd/>
              <a:tailEnd/>
            </a:ln>
          </p:spPr>
          <p:txBody>
            <a:bodyPr wrap="none" lIns="0" tIns="0" rIns="0" bIns="0">
              <a:spAutoFit/>
            </a:bodyPr>
            <a:lstStyle/>
            <a:p>
              <a:r>
                <a:rPr lang="en-US" sz="1300">
                  <a:solidFill>
                    <a:srgbClr val="1F1A17"/>
                  </a:solidFill>
                </a:rPr>
                <a:t>  </a:t>
              </a:r>
              <a:endParaRPr lang="en-US"/>
            </a:p>
          </p:txBody>
        </p:sp>
        <p:sp>
          <p:nvSpPr>
            <p:cNvPr id="817209" name="Rectangle 57"/>
            <p:cNvSpPr>
              <a:spLocks noChangeArrowheads="1"/>
            </p:cNvSpPr>
            <p:nvPr/>
          </p:nvSpPr>
          <p:spPr bwMode="auto">
            <a:xfrm>
              <a:off x="3600" y="1823"/>
              <a:ext cx="696" cy="125"/>
            </a:xfrm>
            <a:prstGeom prst="rect">
              <a:avLst/>
            </a:prstGeom>
            <a:noFill/>
            <a:ln w="9525">
              <a:noFill/>
              <a:miter lim="800000"/>
              <a:headEnd/>
              <a:tailEnd/>
            </a:ln>
          </p:spPr>
          <p:txBody>
            <a:bodyPr wrap="none" lIns="0" tIns="0" rIns="0" bIns="0">
              <a:spAutoFit/>
            </a:bodyPr>
            <a:lstStyle/>
            <a:p>
              <a:r>
                <a:rPr lang="en-US" sz="1300" b="1">
                  <a:solidFill>
                    <a:srgbClr val="FF3300"/>
                  </a:solidFill>
                </a:rPr>
                <a:t>Mineralization</a:t>
              </a:r>
              <a:endParaRPr lang="en-US" b="1">
                <a:solidFill>
                  <a:srgbClr val="FF3300"/>
                </a:solidFill>
              </a:endParaRPr>
            </a:p>
          </p:txBody>
        </p:sp>
        <p:sp>
          <p:nvSpPr>
            <p:cNvPr id="817210" name="Rectangle 58"/>
            <p:cNvSpPr>
              <a:spLocks noChangeArrowheads="1"/>
            </p:cNvSpPr>
            <p:nvPr/>
          </p:nvSpPr>
          <p:spPr bwMode="auto">
            <a:xfrm>
              <a:off x="4088" y="1813"/>
              <a:ext cx="34" cy="163"/>
            </a:xfrm>
            <a:prstGeom prst="rect">
              <a:avLst/>
            </a:prstGeom>
            <a:noFill/>
            <a:ln w="9525">
              <a:noFill/>
              <a:miter lim="800000"/>
              <a:headEnd/>
              <a:tailEnd/>
            </a:ln>
          </p:spPr>
          <p:txBody>
            <a:bodyPr wrap="none" lIns="0" tIns="0" rIns="0" bIns="0">
              <a:spAutoFit/>
            </a:bodyPr>
            <a:lstStyle/>
            <a:p>
              <a:r>
                <a:rPr lang="en-US" sz="1700">
                  <a:solidFill>
                    <a:srgbClr val="000000"/>
                  </a:solidFill>
                  <a:latin typeface="Times New Roman" pitchFamily="18" charset="0"/>
                </a:rPr>
                <a:t> </a:t>
              </a:r>
              <a:endParaRPr lang="en-US"/>
            </a:p>
          </p:txBody>
        </p:sp>
        <p:grpSp>
          <p:nvGrpSpPr>
            <p:cNvPr id="817211" name="Group 59"/>
            <p:cNvGrpSpPr>
              <a:grpSpLocks/>
            </p:cNvGrpSpPr>
            <p:nvPr/>
          </p:nvGrpSpPr>
          <p:grpSpPr bwMode="auto">
            <a:xfrm>
              <a:off x="1488" y="1967"/>
              <a:ext cx="810" cy="133"/>
              <a:chOff x="1449" y="3288"/>
              <a:chExt cx="705" cy="109"/>
            </a:xfrm>
          </p:grpSpPr>
          <p:sp>
            <p:nvSpPr>
              <p:cNvPr id="817212" name="Rectangle 60"/>
              <p:cNvSpPr>
                <a:spLocks noChangeArrowheads="1"/>
              </p:cNvSpPr>
              <p:nvPr/>
            </p:nvSpPr>
            <p:spPr bwMode="auto">
              <a:xfrm>
                <a:off x="1554" y="3334"/>
                <a:ext cx="600" cy="16"/>
              </a:xfrm>
              <a:prstGeom prst="rect">
                <a:avLst/>
              </a:prstGeom>
              <a:solidFill>
                <a:srgbClr val="000000"/>
              </a:solidFill>
              <a:ln w="9525">
                <a:noFill/>
                <a:miter lim="800000"/>
                <a:headEnd/>
                <a:tailEnd/>
              </a:ln>
            </p:spPr>
            <p:txBody>
              <a:bodyPr/>
              <a:lstStyle/>
              <a:p>
                <a:endParaRPr lang="en-US"/>
              </a:p>
            </p:txBody>
          </p:sp>
          <p:sp>
            <p:nvSpPr>
              <p:cNvPr id="817213" name="Freeform 61"/>
              <p:cNvSpPr>
                <a:spLocks/>
              </p:cNvSpPr>
              <p:nvPr/>
            </p:nvSpPr>
            <p:spPr bwMode="auto">
              <a:xfrm>
                <a:off x="1449" y="3288"/>
                <a:ext cx="109" cy="109"/>
              </a:xfrm>
              <a:custGeom>
                <a:avLst/>
                <a:gdLst/>
                <a:ahLst/>
                <a:cxnLst>
                  <a:cxn ang="0">
                    <a:pos x="109" y="0"/>
                  </a:cxn>
                  <a:cxn ang="0">
                    <a:pos x="0" y="54"/>
                  </a:cxn>
                  <a:cxn ang="0">
                    <a:pos x="109" y="109"/>
                  </a:cxn>
                  <a:cxn ang="0">
                    <a:pos x="109" y="0"/>
                  </a:cxn>
                </a:cxnLst>
                <a:rect l="0" t="0" r="r" b="b"/>
                <a:pathLst>
                  <a:path w="109" h="109">
                    <a:moveTo>
                      <a:pt x="109" y="0"/>
                    </a:moveTo>
                    <a:lnTo>
                      <a:pt x="0" y="54"/>
                    </a:lnTo>
                    <a:lnTo>
                      <a:pt x="109" y="109"/>
                    </a:lnTo>
                    <a:lnTo>
                      <a:pt x="109" y="0"/>
                    </a:lnTo>
                    <a:close/>
                  </a:path>
                </a:pathLst>
              </a:custGeom>
              <a:solidFill>
                <a:srgbClr val="000000"/>
              </a:solidFill>
              <a:ln w="9525">
                <a:noFill/>
                <a:round/>
                <a:headEnd/>
                <a:tailEnd/>
              </a:ln>
            </p:spPr>
            <p:txBody>
              <a:bodyPr/>
              <a:lstStyle/>
              <a:p>
                <a:endParaRPr lang="en-US"/>
              </a:p>
            </p:txBody>
          </p:sp>
        </p:grpSp>
        <p:grpSp>
          <p:nvGrpSpPr>
            <p:cNvPr id="817214" name="Group 62"/>
            <p:cNvGrpSpPr>
              <a:grpSpLocks/>
            </p:cNvGrpSpPr>
            <p:nvPr/>
          </p:nvGrpSpPr>
          <p:grpSpPr bwMode="auto">
            <a:xfrm>
              <a:off x="2850" y="1542"/>
              <a:ext cx="126" cy="377"/>
              <a:chOff x="2706" y="2839"/>
              <a:chExt cx="109" cy="402"/>
            </a:xfrm>
          </p:grpSpPr>
          <p:sp>
            <p:nvSpPr>
              <p:cNvPr id="817215" name="Rectangle 63"/>
              <p:cNvSpPr>
                <a:spLocks noChangeArrowheads="1"/>
              </p:cNvSpPr>
              <p:nvPr/>
            </p:nvSpPr>
            <p:spPr bwMode="auto">
              <a:xfrm>
                <a:off x="2752" y="2944"/>
                <a:ext cx="16" cy="297"/>
              </a:xfrm>
              <a:prstGeom prst="rect">
                <a:avLst/>
              </a:prstGeom>
              <a:solidFill>
                <a:srgbClr val="000000"/>
              </a:solidFill>
              <a:ln w="9525">
                <a:noFill/>
                <a:miter lim="800000"/>
                <a:headEnd/>
                <a:tailEnd/>
              </a:ln>
            </p:spPr>
            <p:txBody>
              <a:bodyPr/>
              <a:lstStyle/>
              <a:p>
                <a:endParaRPr lang="en-US"/>
              </a:p>
            </p:txBody>
          </p:sp>
          <p:sp>
            <p:nvSpPr>
              <p:cNvPr id="817216" name="Freeform 64"/>
              <p:cNvSpPr>
                <a:spLocks/>
              </p:cNvSpPr>
              <p:nvPr/>
            </p:nvSpPr>
            <p:spPr bwMode="auto">
              <a:xfrm>
                <a:off x="2706" y="2839"/>
                <a:ext cx="109" cy="109"/>
              </a:xfrm>
              <a:custGeom>
                <a:avLst/>
                <a:gdLst/>
                <a:ahLst/>
                <a:cxnLst>
                  <a:cxn ang="0">
                    <a:pos x="109" y="109"/>
                  </a:cxn>
                  <a:cxn ang="0">
                    <a:pos x="54" y="0"/>
                  </a:cxn>
                  <a:cxn ang="0">
                    <a:pos x="0" y="109"/>
                  </a:cxn>
                  <a:cxn ang="0">
                    <a:pos x="109" y="109"/>
                  </a:cxn>
                </a:cxnLst>
                <a:rect l="0" t="0" r="r" b="b"/>
                <a:pathLst>
                  <a:path w="109" h="109">
                    <a:moveTo>
                      <a:pt x="109" y="109"/>
                    </a:moveTo>
                    <a:lnTo>
                      <a:pt x="54" y="0"/>
                    </a:lnTo>
                    <a:lnTo>
                      <a:pt x="0" y="109"/>
                    </a:lnTo>
                    <a:lnTo>
                      <a:pt x="109" y="109"/>
                    </a:lnTo>
                    <a:close/>
                  </a:path>
                </a:pathLst>
              </a:custGeom>
              <a:solidFill>
                <a:srgbClr val="000000"/>
              </a:solidFill>
              <a:ln w="9525">
                <a:noFill/>
                <a:round/>
                <a:headEnd/>
                <a:tailEnd/>
              </a:ln>
            </p:spPr>
            <p:txBody>
              <a:bodyPr/>
              <a:lstStyle/>
              <a:p>
                <a:endParaRPr lang="en-US"/>
              </a:p>
            </p:txBody>
          </p:sp>
        </p:gr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BC5ACB8B-0333-4B3D-8449-96751A194018}" type="slidenum">
              <a:rPr lang="en-US"/>
              <a:pPr/>
              <a:t>138</a:t>
            </a:fld>
            <a:endParaRPr lang="en-US"/>
          </a:p>
        </p:txBody>
      </p:sp>
      <p:sp>
        <p:nvSpPr>
          <p:cNvPr id="827394" name="Rectangle 2"/>
          <p:cNvSpPr>
            <a:spLocks noGrp="1" noChangeArrowheads="1"/>
          </p:cNvSpPr>
          <p:nvPr>
            <p:ph type="title"/>
          </p:nvPr>
        </p:nvSpPr>
        <p:spPr>
          <a:xfrm>
            <a:off x="685800" y="457200"/>
            <a:ext cx="7620000" cy="990600"/>
          </a:xfrm>
        </p:spPr>
        <p:txBody>
          <a:bodyPr/>
          <a:lstStyle/>
          <a:p>
            <a:r>
              <a:rPr lang="en-US" sz="3600">
                <a:solidFill>
                  <a:srgbClr val="0000FF"/>
                </a:solidFill>
                <a:latin typeface="Times New Roman" pitchFamily="18" charset="0"/>
              </a:rPr>
              <a:t>AGCHEM land uses without Uptake Targets</a:t>
            </a:r>
          </a:p>
        </p:txBody>
      </p:sp>
      <p:sp>
        <p:nvSpPr>
          <p:cNvPr id="827395" name="Rectangle 3"/>
          <p:cNvSpPr>
            <a:spLocks noGrp="1" noChangeArrowheads="1"/>
          </p:cNvSpPr>
          <p:nvPr>
            <p:ph type="body" idx="1"/>
          </p:nvPr>
        </p:nvSpPr>
        <p:spPr>
          <a:xfrm>
            <a:off x="609600" y="1524000"/>
            <a:ext cx="7924800" cy="4525963"/>
          </a:xfrm>
        </p:spPr>
        <p:txBody>
          <a:bodyPr/>
          <a:lstStyle/>
          <a:p>
            <a:pPr>
              <a:lnSpc>
                <a:spcPct val="90000"/>
              </a:lnSpc>
            </a:pPr>
            <a:r>
              <a:rPr lang="en-US" sz="3600">
                <a:solidFill>
                  <a:srgbClr val="0000FF"/>
                </a:solidFill>
                <a:latin typeface="Times New Roman" pitchFamily="18" charset="0"/>
              </a:rPr>
              <a:t>Land use in this category:</a:t>
            </a:r>
          </a:p>
          <a:p>
            <a:pPr>
              <a:lnSpc>
                <a:spcPct val="90000"/>
              </a:lnSpc>
              <a:buFontTx/>
              <a:buNone/>
            </a:pPr>
            <a:r>
              <a:rPr lang="en-US" sz="3600">
                <a:latin typeface="Times New Roman" pitchFamily="18" charset="0"/>
              </a:rPr>
              <a:t>     </a:t>
            </a:r>
            <a:r>
              <a:rPr lang="en-US">
                <a:latin typeface="Times New Roman" pitchFamily="18" charset="0"/>
              </a:rPr>
              <a:t>Forest</a:t>
            </a:r>
          </a:p>
          <a:p>
            <a:pPr>
              <a:lnSpc>
                <a:spcPct val="90000"/>
              </a:lnSpc>
              <a:buFontTx/>
              <a:buNone/>
            </a:pPr>
            <a:r>
              <a:rPr lang="en-US">
                <a:latin typeface="Times New Roman" pitchFamily="18" charset="0"/>
              </a:rPr>
              <a:t>	  Hay without manure</a:t>
            </a:r>
          </a:p>
          <a:p>
            <a:pPr>
              <a:lnSpc>
                <a:spcPct val="90000"/>
              </a:lnSpc>
              <a:buFontTx/>
              <a:buNone/>
            </a:pPr>
            <a:r>
              <a:rPr lang="en-US">
                <a:latin typeface="Times New Roman" pitchFamily="18" charset="0"/>
              </a:rPr>
              <a:t>      High intensity pervious urban</a:t>
            </a:r>
          </a:p>
          <a:p>
            <a:pPr>
              <a:lnSpc>
                <a:spcPct val="90000"/>
              </a:lnSpc>
              <a:buFontTx/>
              <a:buNone/>
            </a:pPr>
            <a:r>
              <a:rPr lang="en-US">
                <a:latin typeface="Times New Roman" pitchFamily="18" charset="0"/>
              </a:rPr>
              <a:t>      Low intensity pervious urban</a:t>
            </a:r>
          </a:p>
          <a:p>
            <a:pPr>
              <a:lnSpc>
                <a:spcPct val="90000"/>
              </a:lnSpc>
              <a:buFontTx/>
              <a:buNone/>
            </a:pPr>
            <a:r>
              <a:rPr lang="en-US">
                <a:latin typeface="Times New Roman" pitchFamily="18" charset="0"/>
              </a:rPr>
              <a:t>      </a:t>
            </a:r>
            <a:r>
              <a:rPr lang="en-US" sz="1800">
                <a:latin typeface="Times New Roman" pitchFamily="18" charset="0"/>
              </a:rPr>
              <a:t>      </a:t>
            </a:r>
            <a:endParaRPr lang="en-US" sz="1800">
              <a:solidFill>
                <a:srgbClr val="FF3300"/>
              </a:solidFill>
              <a:latin typeface="Times New Roman" pitchFamily="18" charset="0"/>
            </a:endParaRPr>
          </a:p>
          <a:p>
            <a:pPr>
              <a:lnSpc>
                <a:spcPct val="90000"/>
              </a:lnSpc>
            </a:pPr>
            <a:r>
              <a:rPr lang="en-US" sz="3600">
                <a:solidFill>
                  <a:srgbClr val="0000FF"/>
                </a:solidFill>
                <a:latin typeface="Times New Roman" pitchFamily="18" charset="0"/>
              </a:rPr>
              <a:t>Uptake data not available, only to reach EoS targets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9F3B313-BCF5-4C73-9E8F-D7689ACCB24D}" type="slidenum">
              <a:rPr lang="en-US"/>
              <a:pPr/>
              <a:t>139</a:t>
            </a:fld>
            <a:endParaRPr lang="en-US"/>
          </a:p>
        </p:txBody>
      </p:sp>
      <p:sp>
        <p:nvSpPr>
          <p:cNvPr id="828418" name="Rectangle 2"/>
          <p:cNvSpPr>
            <a:spLocks noGrp="1" noChangeArrowheads="1"/>
          </p:cNvSpPr>
          <p:nvPr>
            <p:ph type="title"/>
          </p:nvPr>
        </p:nvSpPr>
        <p:spPr>
          <a:xfrm>
            <a:off x="457200" y="533400"/>
            <a:ext cx="8229600" cy="609600"/>
          </a:xfrm>
        </p:spPr>
        <p:txBody>
          <a:bodyPr/>
          <a:lstStyle/>
          <a:p>
            <a:r>
              <a:rPr lang="en-US" sz="3200">
                <a:solidFill>
                  <a:srgbClr val="0000FF"/>
                </a:solidFill>
              </a:rPr>
              <a:t>Decision Rules - </a:t>
            </a:r>
            <a:r>
              <a:rPr lang="en-US" sz="3200">
                <a:solidFill>
                  <a:srgbClr val="FF3300"/>
                </a:solidFill>
              </a:rPr>
              <a:t>Nitrogen</a:t>
            </a:r>
          </a:p>
        </p:txBody>
      </p:sp>
      <p:sp>
        <p:nvSpPr>
          <p:cNvPr id="828419" name="Rectangle 3"/>
          <p:cNvSpPr>
            <a:spLocks noGrp="1" noChangeArrowheads="1"/>
          </p:cNvSpPr>
          <p:nvPr>
            <p:ph type="body" idx="1"/>
          </p:nvPr>
        </p:nvSpPr>
        <p:spPr>
          <a:xfrm>
            <a:off x="609600" y="1295400"/>
            <a:ext cx="8077200" cy="5029200"/>
          </a:xfrm>
        </p:spPr>
        <p:txBody>
          <a:bodyPr/>
          <a:lstStyle/>
          <a:p>
            <a:pPr>
              <a:lnSpc>
                <a:spcPct val="80000"/>
              </a:lnSpc>
            </a:pPr>
            <a:r>
              <a:rPr lang="en-US" sz="2400">
                <a:solidFill>
                  <a:srgbClr val="0000FF"/>
                </a:solidFill>
                <a:latin typeface="Times New Roman" pitchFamily="18" charset="0"/>
              </a:rPr>
              <a:t>Parameters subject to calibration</a:t>
            </a:r>
          </a:p>
          <a:p>
            <a:pPr>
              <a:lnSpc>
                <a:spcPct val="80000"/>
              </a:lnSpc>
              <a:buFontTx/>
              <a:buNone/>
            </a:pPr>
            <a:r>
              <a:rPr lang="en-US" sz="1400">
                <a:latin typeface="Times New Roman" pitchFamily="18" charset="0"/>
                <a:cs typeface="Times New Roman" pitchFamily="18" charset="0"/>
              </a:rPr>
              <a:t>      </a:t>
            </a:r>
            <a:r>
              <a:rPr lang="en-US" sz="2000">
                <a:latin typeface="Times New Roman" pitchFamily="18" charset="0"/>
                <a:cs typeface="Times New Roman" pitchFamily="18" charset="0"/>
              </a:rPr>
              <a:t>Same as crop land, </a:t>
            </a:r>
            <a:r>
              <a:rPr lang="en-US" sz="2000">
                <a:solidFill>
                  <a:srgbClr val="0000FF"/>
                </a:solidFill>
                <a:latin typeface="Times New Roman" pitchFamily="18" charset="0"/>
                <a:cs typeface="Times New Roman" pitchFamily="18" charset="0"/>
              </a:rPr>
              <a:t>except </a:t>
            </a:r>
            <a:r>
              <a:rPr lang="en-US" sz="2000">
                <a:solidFill>
                  <a:srgbClr val="0000FF"/>
                </a:solidFill>
                <a:latin typeface="Times New Roman" pitchFamily="18" charset="0"/>
              </a:rPr>
              <a:t>NO3 immobilization</a:t>
            </a:r>
            <a:r>
              <a:rPr lang="en-US" sz="2000">
                <a:solidFill>
                  <a:srgbClr val="0000FF"/>
                </a:solidFill>
                <a:latin typeface="Times New Roman" pitchFamily="18" charset="0"/>
                <a:cs typeface="Times New Roman" pitchFamily="18" charset="0"/>
              </a:rPr>
              <a:t> rate and wilting point</a:t>
            </a:r>
            <a:r>
              <a:rPr lang="en-US" sz="2000">
                <a:latin typeface="Times New Roman" pitchFamily="18" charset="0"/>
                <a:cs typeface="Times New Roman" pitchFamily="18" charset="0"/>
              </a:rPr>
              <a:t> </a:t>
            </a:r>
          </a:p>
          <a:p>
            <a:pPr>
              <a:lnSpc>
                <a:spcPct val="80000"/>
              </a:lnSpc>
              <a:buFontTx/>
              <a:buNone/>
            </a:pPr>
            <a:endParaRPr lang="en-US" sz="2000">
              <a:solidFill>
                <a:srgbClr val="0000FF"/>
              </a:solidFill>
              <a:latin typeface="Times New Roman" pitchFamily="18" charset="0"/>
            </a:endParaRPr>
          </a:p>
          <a:p>
            <a:pPr>
              <a:lnSpc>
                <a:spcPct val="80000"/>
              </a:lnSpc>
            </a:pPr>
            <a:r>
              <a:rPr lang="en-US" sz="2400">
                <a:solidFill>
                  <a:srgbClr val="0000FF"/>
                </a:solidFill>
                <a:latin typeface="Times New Roman" pitchFamily="18" charset="0"/>
              </a:rPr>
              <a:t> Decision rules</a:t>
            </a:r>
            <a:r>
              <a:rPr lang="en-US" sz="2400">
                <a:latin typeface="Times New Roman" pitchFamily="18" charset="0"/>
              </a:rPr>
              <a:t>    </a:t>
            </a:r>
          </a:p>
          <a:p>
            <a:pPr>
              <a:lnSpc>
                <a:spcPct val="80000"/>
              </a:lnSpc>
              <a:buFontTx/>
              <a:buNone/>
            </a:pPr>
            <a:endParaRPr lang="en-US" sz="800">
              <a:latin typeface="Times New Roman" pitchFamily="18" charset="0"/>
            </a:endParaRPr>
          </a:p>
          <a:p>
            <a:pPr>
              <a:lnSpc>
                <a:spcPct val="80000"/>
              </a:lnSpc>
              <a:buFontTx/>
              <a:buNone/>
            </a:pPr>
            <a:r>
              <a:rPr lang="en-US" sz="1200">
                <a:solidFill>
                  <a:srgbClr val="0000FF"/>
                </a:solidFill>
                <a:latin typeface="Times New Roman" pitchFamily="18" charset="0"/>
                <a:cs typeface="Times New Roman" pitchFamily="18" charset="0"/>
              </a:rPr>
              <a:t>      </a:t>
            </a:r>
            <a:r>
              <a:rPr lang="en-US" sz="2400">
                <a:solidFill>
                  <a:srgbClr val="0000FF"/>
                </a:solidFill>
                <a:latin typeface="Times New Roman" pitchFamily="18" charset="0"/>
                <a:cs typeface="Times New Roman" pitchFamily="18" charset="0"/>
              </a:rPr>
              <a:t>1. Optimize parameters to reach EoS targets</a:t>
            </a:r>
          </a:p>
          <a:p>
            <a:pPr>
              <a:lnSpc>
                <a:spcPct val="80000"/>
              </a:lnSpc>
              <a:buFontTx/>
              <a:buNone/>
            </a:pPr>
            <a:r>
              <a:rPr lang="en-US" sz="2000">
                <a:latin typeface="Times New Roman" pitchFamily="18" charset="0"/>
                <a:cs typeface="Times New Roman" pitchFamily="18" charset="0"/>
              </a:rPr>
              <a:t>        - Adjust </a:t>
            </a:r>
            <a:r>
              <a:rPr lang="en-US" sz="2000">
                <a:latin typeface="Times New Roman" pitchFamily="18" charset="0"/>
              </a:rPr>
              <a:t>organic N mineralization rate and NH4 immobilization</a:t>
            </a:r>
            <a:r>
              <a:rPr lang="en-US" sz="2000">
                <a:latin typeface="Times New Roman" pitchFamily="18" charset="0"/>
                <a:cs typeface="Times New Roman" pitchFamily="18" charset="0"/>
              </a:rPr>
              <a:t> rate to</a:t>
            </a:r>
          </a:p>
          <a:p>
            <a:pPr>
              <a:lnSpc>
                <a:spcPct val="80000"/>
              </a:lnSpc>
              <a:buFontTx/>
              <a:buNone/>
            </a:pPr>
            <a:r>
              <a:rPr lang="en-US" sz="2000">
                <a:latin typeface="Times New Roman" pitchFamily="18" charset="0"/>
                <a:cs typeface="Times New Roman" pitchFamily="18" charset="0"/>
              </a:rPr>
              <a:t>           reach balance between Organic N and Inorganic N</a:t>
            </a:r>
          </a:p>
          <a:p>
            <a:pPr>
              <a:lnSpc>
                <a:spcPct val="80000"/>
              </a:lnSpc>
              <a:buFontTx/>
              <a:buNone/>
            </a:pPr>
            <a:endParaRPr lang="en-US" sz="1200">
              <a:latin typeface="Times New Roman" pitchFamily="18" charset="0"/>
              <a:cs typeface="Times New Roman" pitchFamily="18" charset="0"/>
            </a:endParaRPr>
          </a:p>
          <a:p>
            <a:pPr>
              <a:lnSpc>
                <a:spcPct val="80000"/>
              </a:lnSpc>
              <a:buFontTx/>
              <a:buNone/>
            </a:pPr>
            <a:r>
              <a:rPr lang="en-US" sz="1000">
                <a:latin typeface="Times New Roman" pitchFamily="18" charset="0"/>
                <a:cs typeface="Times New Roman" pitchFamily="18" charset="0"/>
              </a:rPr>
              <a:t>                </a:t>
            </a:r>
            <a:r>
              <a:rPr lang="en-US" sz="2000">
                <a:latin typeface="Times New Roman" pitchFamily="18" charset="0"/>
                <a:cs typeface="Times New Roman" pitchFamily="18" charset="0"/>
              </a:rPr>
              <a:t>- Adjust </a:t>
            </a:r>
            <a:r>
              <a:rPr lang="en-US" sz="2000">
                <a:latin typeface="Times New Roman" pitchFamily="18" charset="0"/>
              </a:rPr>
              <a:t>nitrification rate </a:t>
            </a:r>
            <a:r>
              <a:rPr lang="en-US" sz="2000">
                <a:latin typeface="Times New Roman" pitchFamily="18" charset="0"/>
                <a:cs typeface="Times New Roman" pitchFamily="18" charset="0"/>
              </a:rPr>
              <a:t> and </a:t>
            </a:r>
            <a:r>
              <a:rPr lang="en-US" sz="2000">
                <a:latin typeface="Times New Roman" pitchFamily="18" charset="0"/>
              </a:rPr>
              <a:t>denitrification rate </a:t>
            </a:r>
            <a:r>
              <a:rPr lang="en-US" sz="2000">
                <a:solidFill>
                  <a:srgbClr val="0000FF"/>
                </a:solidFill>
                <a:latin typeface="Times New Roman" pitchFamily="18" charset="0"/>
                <a:cs typeface="Times New Roman" pitchFamily="18" charset="0"/>
              </a:rPr>
              <a:t>(below surface ONLY)</a:t>
            </a:r>
          </a:p>
          <a:p>
            <a:pPr>
              <a:lnSpc>
                <a:spcPct val="80000"/>
              </a:lnSpc>
              <a:buFontTx/>
              <a:buNone/>
            </a:pPr>
            <a:r>
              <a:rPr lang="en-US" sz="2000">
                <a:solidFill>
                  <a:srgbClr val="0000FF"/>
                </a:solidFill>
                <a:latin typeface="Times New Roman" pitchFamily="18" charset="0"/>
                <a:cs typeface="Times New Roman" pitchFamily="18" charset="0"/>
              </a:rPr>
              <a:t>        </a:t>
            </a:r>
            <a:r>
              <a:rPr lang="en-US" sz="2000">
                <a:latin typeface="Times New Roman" pitchFamily="18" charset="0"/>
                <a:cs typeface="Times New Roman" pitchFamily="18" charset="0"/>
              </a:rPr>
              <a:t>  to reach NH4 and NO3 targets</a:t>
            </a:r>
          </a:p>
          <a:p>
            <a:pPr>
              <a:lnSpc>
                <a:spcPct val="80000"/>
              </a:lnSpc>
              <a:buFontTx/>
              <a:buNone/>
            </a:pPr>
            <a:endParaRPr lang="en-US" sz="1200">
              <a:latin typeface="Times New Roman" pitchFamily="18" charset="0"/>
              <a:cs typeface="Times New Roman" pitchFamily="18" charset="0"/>
            </a:endParaRPr>
          </a:p>
          <a:p>
            <a:pPr>
              <a:lnSpc>
                <a:spcPct val="80000"/>
              </a:lnSpc>
              <a:buFontTx/>
              <a:buNone/>
            </a:pPr>
            <a:r>
              <a:rPr lang="en-US" sz="1000">
                <a:latin typeface="Times New Roman" pitchFamily="18" charset="0"/>
                <a:cs typeface="Times New Roman" pitchFamily="18" charset="0"/>
              </a:rPr>
              <a:t>               </a:t>
            </a:r>
            <a:r>
              <a:rPr lang="en-US" sz="2000">
                <a:latin typeface="Times New Roman" pitchFamily="18" charset="0"/>
                <a:cs typeface="Times New Roman" pitchFamily="18" charset="0"/>
              </a:rPr>
              <a:t>- Adjust </a:t>
            </a:r>
            <a:r>
              <a:rPr lang="en-US" sz="2000">
                <a:latin typeface="Times New Roman" pitchFamily="18" charset="0"/>
              </a:rPr>
              <a:t>particulate/soluble partitioning coefficient</a:t>
            </a:r>
            <a:r>
              <a:rPr lang="en-US" sz="2000"/>
              <a:t> </a:t>
            </a:r>
            <a:r>
              <a:rPr lang="en-US" sz="2000">
                <a:latin typeface="Times New Roman" pitchFamily="18" charset="0"/>
                <a:cs typeface="Times New Roman" pitchFamily="18" charset="0"/>
              </a:rPr>
              <a:t>to reach Organic N</a:t>
            </a:r>
          </a:p>
          <a:p>
            <a:pPr>
              <a:lnSpc>
                <a:spcPct val="80000"/>
              </a:lnSpc>
              <a:buFontTx/>
              <a:buNone/>
            </a:pPr>
            <a:r>
              <a:rPr lang="en-US" sz="2000">
                <a:latin typeface="Times New Roman" pitchFamily="18" charset="0"/>
                <a:cs typeface="Times New Roman" pitchFamily="18" charset="0"/>
              </a:rPr>
              <a:t>          targets</a:t>
            </a:r>
            <a:r>
              <a:rPr lang="en-US" sz="1800">
                <a:latin typeface="Times New Roman" pitchFamily="18" charset="0"/>
              </a:rPr>
              <a:t>       </a:t>
            </a:r>
            <a:r>
              <a:rPr lang="en-US" sz="1800">
                <a:latin typeface="Times New Roman" pitchFamily="18" charset="0"/>
                <a:cs typeface="Times New Roman" pitchFamily="18" charset="0"/>
              </a:rPr>
              <a:t>        </a:t>
            </a:r>
            <a:r>
              <a:rPr lang="en-US" sz="1800">
                <a:latin typeface="Times New Roman" pitchFamily="18" charset="0"/>
              </a:rPr>
              <a:t>  </a:t>
            </a:r>
          </a:p>
          <a:p>
            <a:pPr>
              <a:lnSpc>
                <a:spcPct val="80000"/>
              </a:lnSpc>
              <a:buFontTx/>
              <a:buNone/>
            </a:pPr>
            <a:endParaRPr lang="en-US" sz="1200">
              <a:latin typeface="Times New Roman" pitchFamily="18" charset="0"/>
            </a:endParaRPr>
          </a:p>
          <a:p>
            <a:pPr>
              <a:lnSpc>
                <a:spcPct val="80000"/>
              </a:lnSpc>
              <a:buFontTx/>
              <a:buNone/>
            </a:pPr>
            <a:r>
              <a:rPr lang="en-US" sz="1400">
                <a:solidFill>
                  <a:srgbClr val="0000FF"/>
                </a:solidFill>
                <a:cs typeface="Times New Roman" pitchFamily="18" charset="0"/>
              </a:rPr>
              <a:t>     </a:t>
            </a:r>
            <a:r>
              <a:rPr lang="en-US" sz="2400">
                <a:solidFill>
                  <a:srgbClr val="0000FF"/>
                </a:solidFill>
                <a:cs typeface="Times New Roman" pitchFamily="18" charset="0"/>
              </a:rPr>
              <a:t>2. </a:t>
            </a:r>
            <a:r>
              <a:rPr lang="en-US" sz="2400">
                <a:solidFill>
                  <a:srgbClr val="0000FF"/>
                </a:solidFill>
                <a:latin typeface="Times New Roman" pitchFamily="18" charset="0"/>
                <a:cs typeface="Times New Roman" pitchFamily="18" charset="0"/>
              </a:rPr>
              <a:t>Optimize initial storages of organic N to stabilize storage </a:t>
            </a:r>
          </a:p>
          <a:p>
            <a:pPr>
              <a:lnSpc>
                <a:spcPct val="80000"/>
              </a:lnSpc>
              <a:buFontTx/>
              <a:buNone/>
            </a:pPr>
            <a:r>
              <a:rPr lang="en-US" sz="2400">
                <a:solidFill>
                  <a:srgbClr val="0000FF"/>
                </a:solidFill>
                <a:latin typeface="Times New Roman" pitchFamily="18" charset="0"/>
                <a:cs typeface="Times New Roman" pitchFamily="18" charset="0"/>
              </a:rPr>
              <a:t>        over time</a:t>
            </a:r>
            <a:r>
              <a:rPr lang="en-US" sz="2400">
                <a:latin typeface="Times New Roman" pitchFamily="18" charset="0"/>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2"/>
          </p:nvPr>
        </p:nvSpPr>
        <p:spPr/>
        <p:txBody>
          <a:bodyPr/>
          <a:lstStyle/>
          <a:p>
            <a:fld id="{F30676F7-F156-4488-BD88-7538BFDA78C4}" type="slidenum">
              <a:rPr lang="en-US"/>
              <a:pPr/>
              <a:t>14</a:t>
            </a:fld>
            <a:endParaRPr lang="en-US"/>
          </a:p>
        </p:txBody>
      </p:sp>
      <p:pic>
        <p:nvPicPr>
          <p:cNvPr id="91341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sp>
        <p:nvSpPr>
          <p:cNvPr id="913411" name="Rectangle 3"/>
          <p:cNvSpPr>
            <a:spLocks noChangeArrowheads="1"/>
          </p:cNvSpPr>
          <p:nvPr/>
        </p:nvSpPr>
        <p:spPr bwMode="auto">
          <a:xfrm>
            <a:off x="0" y="0"/>
            <a:ext cx="3124200" cy="1447800"/>
          </a:xfrm>
          <a:prstGeom prst="rect">
            <a:avLst/>
          </a:prstGeom>
          <a:solidFill>
            <a:srgbClr val="FF9966"/>
          </a:solidFill>
          <a:ln w="9525">
            <a:noFill/>
            <a:miter lim="800000"/>
            <a:headEnd/>
            <a:tailEnd/>
          </a:ln>
          <a:effectLst/>
        </p:spPr>
        <p:txBody>
          <a:bodyPr anchor="ctr"/>
          <a:lstStyle/>
          <a:p>
            <a:pPr algn="ctr"/>
            <a:r>
              <a:rPr lang="en-US" sz="4400">
                <a:solidFill>
                  <a:schemeClr val="tx2"/>
                </a:solidFill>
              </a:rPr>
              <a:t>Technical</a:t>
            </a:r>
            <a:br>
              <a:rPr lang="en-US" sz="4400">
                <a:solidFill>
                  <a:schemeClr val="tx2"/>
                </a:solidFill>
              </a:rPr>
            </a:br>
            <a:r>
              <a:rPr lang="en-US" sz="4400">
                <a:solidFill>
                  <a:schemeClr val="tx2"/>
                </a:solidFill>
              </a:rPr>
              <a:t>Review</a:t>
            </a:r>
          </a:p>
        </p:txBody>
      </p:sp>
      <p:sp>
        <p:nvSpPr>
          <p:cNvPr id="913412" name="Rectangle 4"/>
          <p:cNvSpPr>
            <a:spLocks noChangeArrowheads="1"/>
          </p:cNvSpPr>
          <p:nvPr/>
        </p:nvSpPr>
        <p:spPr bwMode="auto">
          <a:xfrm>
            <a:off x="76200" y="2667000"/>
            <a:ext cx="2971800" cy="990600"/>
          </a:xfrm>
          <a:prstGeom prst="rect">
            <a:avLst/>
          </a:prstGeom>
          <a:solidFill>
            <a:srgbClr val="BAB7F3"/>
          </a:solidFill>
          <a:ln w="9525">
            <a:solidFill>
              <a:schemeClr val="tx1"/>
            </a:solidFill>
            <a:miter lim="800000"/>
            <a:headEnd/>
            <a:tailEnd/>
          </a:ln>
          <a:effectLst/>
        </p:spPr>
        <p:txBody>
          <a:bodyPr wrap="none" anchor="ctr"/>
          <a:lstStyle/>
          <a:p>
            <a:pPr algn="ctr"/>
            <a:r>
              <a:rPr lang="en-US" sz="2400"/>
              <a:t>Scientific &amp; Technical</a:t>
            </a:r>
          </a:p>
          <a:p>
            <a:pPr algn="ctr"/>
            <a:r>
              <a:rPr lang="en-US" sz="2400"/>
              <a:t> Advisory Committee</a:t>
            </a:r>
          </a:p>
        </p:txBody>
      </p:sp>
      <p:sp>
        <p:nvSpPr>
          <p:cNvPr id="913413" name="Rectangle 5"/>
          <p:cNvSpPr>
            <a:spLocks noChangeArrowheads="1"/>
          </p:cNvSpPr>
          <p:nvPr/>
        </p:nvSpPr>
        <p:spPr bwMode="auto">
          <a:xfrm>
            <a:off x="3200400" y="5715000"/>
            <a:ext cx="1371600" cy="914400"/>
          </a:xfrm>
          <a:prstGeom prst="rect">
            <a:avLst/>
          </a:prstGeom>
          <a:solidFill>
            <a:srgbClr val="BAB7F3"/>
          </a:solidFill>
          <a:ln w="9525">
            <a:solidFill>
              <a:schemeClr val="tx1"/>
            </a:solidFill>
            <a:miter lim="800000"/>
            <a:headEnd/>
            <a:tailEnd/>
          </a:ln>
          <a:effectLst/>
        </p:spPr>
        <p:txBody>
          <a:bodyPr wrap="none" anchor="ctr"/>
          <a:lstStyle/>
          <a:p>
            <a:pPr algn="ctr"/>
            <a:r>
              <a:rPr lang="en-US" sz="2400"/>
              <a:t>Modeling</a:t>
            </a:r>
          </a:p>
        </p:txBody>
      </p:sp>
      <p:sp>
        <p:nvSpPr>
          <p:cNvPr id="913414" name="Rectangle 6"/>
          <p:cNvSpPr>
            <a:spLocks noChangeArrowheads="1"/>
          </p:cNvSpPr>
          <p:nvPr/>
        </p:nvSpPr>
        <p:spPr bwMode="auto">
          <a:xfrm>
            <a:off x="609600" y="4191000"/>
            <a:ext cx="1371600" cy="914400"/>
          </a:xfrm>
          <a:prstGeom prst="rect">
            <a:avLst/>
          </a:prstGeom>
          <a:solidFill>
            <a:srgbClr val="BAB7F3"/>
          </a:solidFill>
          <a:ln w="9525">
            <a:solidFill>
              <a:schemeClr val="tx1"/>
            </a:solidFill>
            <a:miter lim="800000"/>
            <a:headEnd/>
            <a:tailEnd/>
          </a:ln>
          <a:effectLst/>
        </p:spPr>
        <p:txBody>
          <a:bodyPr wrap="none" anchor="ctr"/>
          <a:lstStyle/>
          <a:p>
            <a:pPr algn="ctr"/>
            <a:r>
              <a:rPr lang="en-US" sz="2400"/>
              <a:t>Nutrient</a:t>
            </a:r>
          </a:p>
        </p:txBody>
      </p:sp>
      <p:sp>
        <p:nvSpPr>
          <p:cNvPr id="913415" name="Rectangle 7"/>
          <p:cNvSpPr>
            <a:spLocks noChangeArrowheads="1"/>
          </p:cNvSpPr>
          <p:nvPr/>
        </p:nvSpPr>
        <p:spPr bwMode="auto">
          <a:xfrm>
            <a:off x="2133600" y="3810000"/>
            <a:ext cx="1524000" cy="381000"/>
          </a:xfrm>
          <a:prstGeom prst="rect">
            <a:avLst/>
          </a:prstGeom>
          <a:solidFill>
            <a:srgbClr val="BAB7F3"/>
          </a:solidFill>
          <a:ln w="9525">
            <a:solidFill>
              <a:schemeClr val="tx1"/>
            </a:solidFill>
            <a:miter lim="800000"/>
            <a:headEnd/>
            <a:tailEnd/>
          </a:ln>
          <a:effectLst/>
        </p:spPr>
        <p:txBody>
          <a:bodyPr wrap="none" anchor="ctr"/>
          <a:lstStyle/>
          <a:p>
            <a:pPr algn="ctr"/>
            <a:r>
              <a:rPr lang="en-US" b="1"/>
              <a:t>Agriculture</a:t>
            </a:r>
          </a:p>
        </p:txBody>
      </p:sp>
      <p:sp>
        <p:nvSpPr>
          <p:cNvPr id="913416" name="Rectangle 8"/>
          <p:cNvSpPr>
            <a:spLocks noChangeArrowheads="1"/>
          </p:cNvSpPr>
          <p:nvPr/>
        </p:nvSpPr>
        <p:spPr bwMode="auto">
          <a:xfrm>
            <a:off x="2133600" y="4191000"/>
            <a:ext cx="1524000" cy="381000"/>
          </a:xfrm>
          <a:prstGeom prst="rect">
            <a:avLst/>
          </a:prstGeom>
          <a:solidFill>
            <a:srgbClr val="BAB7F3"/>
          </a:solidFill>
          <a:ln w="9525">
            <a:solidFill>
              <a:schemeClr val="tx1"/>
            </a:solidFill>
            <a:miter lim="800000"/>
            <a:headEnd/>
            <a:tailEnd/>
          </a:ln>
          <a:effectLst/>
        </p:spPr>
        <p:txBody>
          <a:bodyPr wrap="none" anchor="ctr"/>
          <a:lstStyle/>
          <a:p>
            <a:pPr algn="ctr"/>
            <a:r>
              <a:rPr lang="en-US" b="1"/>
              <a:t>Forestry</a:t>
            </a:r>
          </a:p>
        </p:txBody>
      </p:sp>
      <p:sp>
        <p:nvSpPr>
          <p:cNvPr id="913417" name="Rectangle 9"/>
          <p:cNvSpPr>
            <a:spLocks noChangeArrowheads="1"/>
          </p:cNvSpPr>
          <p:nvPr/>
        </p:nvSpPr>
        <p:spPr bwMode="auto">
          <a:xfrm>
            <a:off x="2133600" y="4572000"/>
            <a:ext cx="1524000" cy="381000"/>
          </a:xfrm>
          <a:prstGeom prst="rect">
            <a:avLst/>
          </a:prstGeom>
          <a:solidFill>
            <a:srgbClr val="BAB7F3"/>
          </a:solidFill>
          <a:ln w="9525">
            <a:solidFill>
              <a:schemeClr val="tx1"/>
            </a:solidFill>
            <a:miter lim="800000"/>
            <a:headEnd/>
            <a:tailEnd/>
          </a:ln>
          <a:effectLst/>
        </p:spPr>
        <p:txBody>
          <a:bodyPr wrap="none" anchor="ctr"/>
          <a:lstStyle/>
          <a:p>
            <a:pPr algn="ctr"/>
            <a:r>
              <a:rPr lang="en-US" b="1"/>
              <a:t>Urban</a:t>
            </a:r>
          </a:p>
        </p:txBody>
      </p:sp>
      <p:sp>
        <p:nvSpPr>
          <p:cNvPr id="913418" name="Rectangle 10"/>
          <p:cNvSpPr>
            <a:spLocks noChangeArrowheads="1"/>
          </p:cNvSpPr>
          <p:nvPr/>
        </p:nvSpPr>
        <p:spPr bwMode="auto">
          <a:xfrm>
            <a:off x="2133600" y="4953000"/>
            <a:ext cx="1524000" cy="381000"/>
          </a:xfrm>
          <a:prstGeom prst="rect">
            <a:avLst/>
          </a:prstGeom>
          <a:solidFill>
            <a:srgbClr val="BAB7F3"/>
          </a:solidFill>
          <a:ln w="9525">
            <a:solidFill>
              <a:schemeClr val="tx1"/>
            </a:solidFill>
            <a:miter lim="800000"/>
            <a:headEnd/>
            <a:tailEnd/>
          </a:ln>
          <a:effectLst/>
        </p:spPr>
        <p:txBody>
          <a:bodyPr wrap="none" anchor="ctr"/>
          <a:lstStyle/>
          <a:p>
            <a:pPr algn="ctr"/>
            <a:r>
              <a:rPr lang="en-US" b="1"/>
              <a:t>Point Source</a:t>
            </a:r>
          </a:p>
        </p:txBody>
      </p:sp>
      <p:sp>
        <p:nvSpPr>
          <p:cNvPr id="913419" name="Line 11"/>
          <p:cNvSpPr>
            <a:spLocks noChangeShapeType="1"/>
          </p:cNvSpPr>
          <p:nvPr/>
        </p:nvSpPr>
        <p:spPr bwMode="auto">
          <a:xfrm flipV="1">
            <a:off x="1905000" y="4114800"/>
            <a:ext cx="304800" cy="228600"/>
          </a:xfrm>
          <a:prstGeom prst="line">
            <a:avLst/>
          </a:prstGeom>
          <a:noFill/>
          <a:ln w="9525">
            <a:solidFill>
              <a:schemeClr val="tx1"/>
            </a:solidFill>
            <a:round/>
            <a:headEnd/>
            <a:tailEnd type="triangle" w="med" len="med"/>
          </a:ln>
          <a:effectLst/>
        </p:spPr>
        <p:txBody>
          <a:bodyPr/>
          <a:lstStyle/>
          <a:p>
            <a:endParaRPr lang="en-US"/>
          </a:p>
        </p:txBody>
      </p:sp>
      <p:sp>
        <p:nvSpPr>
          <p:cNvPr id="913420" name="Line 12"/>
          <p:cNvSpPr>
            <a:spLocks noChangeShapeType="1"/>
          </p:cNvSpPr>
          <p:nvPr/>
        </p:nvSpPr>
        <p:spPr bwMode="auto">
          <a:xfrm flipV="1">
            <a:off x="1905000" y="4419600"/>
            <a:ext cx="304800" cy="76200"/>
          </a:xfrm>
          <a:prstGeom prst="line">
            <a:avLst/>
          </a:prstGeom>
          <a:noFill/>
          <a:ln w="9525">
            <a:solidFill>
              <a:schemeClr val="tx1"/>
            </a:solidFill>
            <a:round/>
            <a:headEnd/>
            <a:tailEnd type="triangle" w="med" len="med"/>
          </a:ln>
          <a:effectLst/>
        </p:spPr>
        <p:txBody>
          <a:bodyPr/>
          <a:lstStyle/>
          <a:p>
            <a:endParaRPr lang="en-US"/>
          </a:p>
        </p:txBody>
      </p:sp>
      <p:sp>
        <p:nvSpPr>
          <p:cNvPr id="913421" name="Line 13"/>
          <p:cNvSpPr>
            <a:spLocks noChangeShapeType="1"/>
          </p:cNvSpPr>
          <p:nvPr/>
        </p:nvSpPr>
        <p:spPr bwMode="auto">
          <a:xfrm>
            <a:off x="1905000" y="4724400"/>
            <a:ext cx="304800" cy="76200"/>
          </a:xfrm>
          <a:prstGeom prst="line">
            <a:avLst/>
          </a:prstGeom>
          <a:noFill/>
          <a:ln w="9525">
            <a:solidFill>
              <a:schemeClr val="tx1"/>
            </a:solidFill>
            <a:round/>
            <a:headEnd/>
            <a:tailEnd type="triangle" w="med" len="med"/>
          </a:ln>
          <a:effectLst/>
        </p:spPr>
        <p:txBody>
          <a:bodyPr/>
          <a:lstStyle/>
          <a:p>
            <a:endParaRPr lang="en-US"/>
          </a:p>
        </p:txBody>
      </p:sp>
      <p:sp>
        <p:nvSpPr>
          <p:cNvPr id="913422" name="Line 14"/>
          <p:cNvSpPr>
            <a:spLocks noChangeShapeType="1"/>
          </p:cNvSpPr>
          <p:nvPr/>
        </p:nvSpPr>
        <p:spPr bwMode="auto">
          <a:xfrm>
            <a:off x="1905000" y="4953000"/>
            <a:ext cx="228600" cy="2286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53142D4F-9FCF-4D7E-B66F-F2CF2472C247}" type="slidenum">
              <a:rPr lang="en-US"/>
              <a:pPr/>
              <a:t>140</a:t>
            </a:fld>
            <a:endParaRPr lang="en-US"/>
          </a:p>
        </p:txBody>
      </p:sp>
      <p:sp>
        <p:nvSpPr>
          <p:cNvPr id="829442" name="Rectangle 2"/>
          <p:cNvSpPr>
            <a:spLocks noGrp="1" noChangeArrowheads="1"/>
          </p:cNvSpPr>
          <p:nvPr>
            <p:ph type="title"/>
          </p:nvPr>
        </p:nvSpPr>
        <p:spPr>
          <a:xfrm>
            <a:off x="457200" y="685800"/>
            <a:ext cx="8229600" cy="609600"/>
          </a:xfrm>
        </p:spPr>
        <p:txBody>
          <a:bodyPr/>
          <a:lstStyle/>
          <a:p>
            <a:r>
              <a:rPr lang="en-US" sz="3200">
                <a:solidFill>
                  <a:srgbClr val="0000FF"/>
                </a:solidFill>
              </a:rPr>
              <a:t>Decision Rules - </a:t>
            </a:r>
            <a:r>
              <a:rPr lang="en-US" sz="3200" b="1">
                <a:solidFill>
                  <a:srgbClr val="FF3300"/>
                </a:solidFill>
              </a:rPr>
              <a:t>Phosphorus</a:t>
            </a:r>
          </a:p>
        </p:txBody>
      </p:sp>
      <p:sp>
        <p:nvSpPr>
          <p:cNvPr id="829443" name="Rectangle 3"/>
          <p:cNvSpPr>
            <a:spLocks noGrp="1" noChangeArrowheads="1"/>
          </p:cNvSpPr>
          <p:nvPr>
            <p:ph type="body" idx="1"/>
          </p:nvPr>
        </p:nvSpPr>
        <p:spPr>
          <a:xfrm>
            <a:off x="762000" y="1524000"/>
            <a:ext cx="7848600" cy="4754563"/>
          </a:xfrm>
        </p:spPr>
        <p:txBody>
          <a:bodyPr/>
          <a:lstStyle/>
          <a:p>
            <a:r>
              <a:rPr lang="en-US">
                <a:solidFill>
                  <a:srgbClr val="0000FF"/>
                </a:solidFill>
                <a:latin typeface="Times New Roman" pitchFamily="18" charset="0"/>
              </a:rPr>
              <a:t>Parameters subject to calibration</a:t>
            </a:r>
          </a:p>
          <a:p>
            <a:pPr>
              <a:buFontTx/>
              <a:buNone/>
            </a:pPr>
            <a:r>
              <a:rPr lang="en-US" sz="3600">
                <a:latin typeface="Times New Roman" pitchFamily="18" charset="0"/>
                <a:cs typeface="Times New Roman" pitchFamily="18" charset="0"/>
              </a:rPr>
              <a:t>    </a:t>
            </a:r>
            <a:r>
              <a:rPr lang="en-US">
                <a:latin typeface="Times New Roman" pitchFamily="18" charset="0"/>
                <a:cs typeface="Times New Roman" pitchFamily="18" charset="0"/>
              </a:rPr>
              <a:t>same as crop land uses</a:t>
            </a:r>
          </a:p>
          <a:p>
            <a:pPr>
              <a:buFontTx/>
              <a:buNone/>
            </a:pPr>
            <a:endParaRPr lang="en-US" sz="2000">
              <a:latin typeface="Times New Roman" pitchFamily="18" charset="0"/>
              <a:cs typeface="Times New Roman" pitchFamily="18" charset="0"/>
            </a:endParaRPr>
          </a:p>
          <a:p>
            <a:r>
              <a:rPr lang="en-US">
                <a:solidFill>
                  <a:srgbClr val="0000FF"/>
                </a:solidFill>
                <a:latin typeface="Times New Roman" pitchFamily="18" charset="0"/>
                <a:cs typeface="Times New Roman" pitchFamily="18" charset="0"/>
              </a:rPr>
              <a:t>Decision rules</a:t>
            </a:r>
          </a:p>
          <a:p>
            <a:pPr>
              <a:spcBef>
                <a:spcPct val="0"/>
              </a:spcBef>
              <a:buFontTx/>
              <a:buNone/>
            </a:pPr>
            <a:r>
              <a:rPr lang="en-US" sz="4000">
                <a:latin typeface="Times New Roman" pitchFamily="18" charset="0"/>
                <a:cs typeface="Times New Roman" pitchFamily="18" charset="0"/>
              </a:rPr>
              <a:t>   </a:t>
            </a:r>
            <a:r>
              <a:rPr lang="en-US" sz="2800">
                <a:latin typeface="Times New Roman" pitchFamily="18" charset="0"/>
                <a:cs typeface="Times New Roman" pitchFamily="18" charset="0"/>
              </a:rPr>
              <a:t>- Adjust immobilization rate/mineralization rate</a:t>
            </a:r>
          </a:p>
          <a:p>
            <a:pPr>
              <a:spcBef>
                <a:spcPct val="0"/>
              </a:spcBef>
              <a:buFontTx/>
              <a:buNone/>
            </a:pPr>
            <a:r>
              <a:rPr lang="en-US" sz="2800">
                <a:latin typeface="Times New Roman" pitchFamily="18" charset="0"/>
                <a:cs typeface="Times New Roman" pitchFamily="18" charset="0"/>
              </a:rPr>
              <a:t>       to reach balance between Org P and inorganic P</a:t>
            </a:r>
          </a:p>
          <a:p>
            <a:pPr>
              <a:buFontTx/>
              <a:buNone/>
            </a:pPr>
            <a:endParaRPr lang="en-US" sz="1200">
              <a:latin typeface="Times New Roman" pitchFamily="18" charset="0"/>
              <a:cs typeface="Times New Roman" pitchFamily="18" charset="0"/>
            </a:endParaRPr>
          </a:p>
          <a:p>
            <a:pPr>
              <a:spcBef>
                <a:spcPct val="0"/>
              </a:spcBef>
              <a:buFontTx/>
              <a:buNone/>
            </a:pPr>
            <a:r>
              <a:rPr lang="en-US" sz="2800">
                <a:latin typeface="Times New Roman" pitchFamily="18" charset="0"/>
              </a:rPr>
              <a:t>    - Adjust </a:t>
            </a:r>
            <a:r>
              <a:rPr lang="en-US" sz="2800">
                <a:latin typeface="Times New Roman" pitchFamily="18" charset="0"/>
                <a:cs typeface="Times New Roman" pitchFamily="18" charset="0"/>
              </a:rPr>
              <a:t>Coefficient in the single-value Freundlich</a:t>
            </a:r>
          </a:p>
          <a:p>
            <a:pPr>
              <a:spcBef>
                <a:spcPct val="0"/>
              </a:spcBef>
              <a:buFontTx/>
              <a:buNone/>
            </a:pPr>
            <a:r>
              <a:rPr lang="en-US" sz="2800">
                <a:latin typeface="Times New Roman" pitchFamily="18" charset="0"/>
                <a:cs typeface="Times New Roman" pitchFamily="18" charset="0"/>
              </a:rPr>
              <a:t>       method</a:t>
            </a:r>
            <a:r>
              <a:rPr lang="en-US" sz="2800">
                <a:latin typeface="Times New Roman" pitchFamily="18" charset="0"/>
              </a:rPr>
              <a:t> to reach PO4 targets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8"/>
          <p:cNvSpPr>
            <a:spLocks noGrp="1"/>
          </p:cNvSpPr>
          <p:nvPr>
            <p:ph type="sldNum" sz="quarter" idx="12"/>
          </p:nvPr>
        </p:nvSpPr>
        <p:spPr/>
        <p:txBody>
          <a:bodyPr/>
          <a:lstStyle/>
          <a:p>
            <a:fld id="{D49437F4-0B43-4F9E-9654-4C0A0A5B75FB}" type="slidenum">
              <a:rPr lang="en-US"/>
              <a:pPr/>
              <a:t>141</a:t>
            </a:fld>
            <a:endParaRPr lang="en-US"/>
          </a:p>
        </p:txBody>
      </p:sp>
      <p:sp>
        <p:nvSpPr>
          <p:cNvPr id="838658" name="Rectangle 2"/>
          <p:cNvSpPr>
            <a:spLocks noGrp="1" noChangeArrowheads="1"/>
          </p:cNvSpPr>
          <p:nvPr>
            <p:ph type="title" sz="quarter"/>
          </p:nvPr>
        </p:nvSpPr>
        <p:spPr>
          <a:xfrm>
            <a:off x="457200" y="381000"/>
            <a:ext cx="8229600" cy="838200"/>
          </a:xfrm>
        </p:spPr>
        <p:txBody>
          <a:bodyPr/>
          <a:lstStyle/>
          <a:p>
            <a:r>
              <a:rPr lang="en-US" sz="3600">
                <a:solidFill>
                  <a:srgbClr val="0000FF"/>
                </a:solidFill>
              </a:rPr>
              <a:t>High tillage Corn/soy/grain</a:t>
            </a:r>
          </a:p>
        </p:txBody>
      </p:sp>
      <p:pic>
        <p:nvPicPr>
          <p:cNvPr id="838659" name="Picture 3"/>
          <p:cNvPicPr>
            <a:picLocks noChangeAspect="1" noChangeArrowheads="1"/>
          </p:cNvPicPr>
          <p:nvPr/>
        </p:nvPicPr>
        <p:blipFill>
          <a:blip r:embed="rId3" cstate="print"/>
          <a:srcRect/>
          <a:stretch>
            <a:fillRect/>
          </a:stretch>
        </p:blipFill>
        <p:spPr bwMode="auto">
          <a:xfrm>
            <a:off x="1600200" y="1143000"/>
            <a:ext cx="6172200" cy="2527300"/>
          </a:xfrm>
          <a:prstGeom prst="rect">
            <a:avLst/>
          </a:prstGeom>
          <a:noFill/>
          <a:ln w="9525">
            <a:noFill/>
            <a:miter lim="800000"/>
            <a:headEnd/>
            <a:tailEnd/>
          </a:ln>
          <a:effectLst/>
        </p:spPr>
      </p:pic>
      <p:pic>
        <p:nvPicPr>
          <p:cNvPr id="838660" name="Picture 4"/>
          <p:cNvPicPr>
            <a:picLocks noChangeAspect="1" noChangeArrowheads="1"/>
          </p:cNvPicPr>
          <p:nvPr/>
        </p:nvPicPr>
        <p:blipFill>
          <a:blip r:embed="rId4" cstate="print"/>
          <a:srcRect/>
          <a:stretch>
            <a:fillRect/>
          </a:stretch>
        </p:blipFill>
        <p:spPr bwMode="auto">
          <a:xfrm>
            <a:off x="1600200" y="3810000"/>
            <a:ext cx="6172200" cy="260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8"/>
          <p:cNvSpPr>
            <a:spLocks noGrp="1"/>
          </p:cNvSpPr>
          <p:nvPr>
            <p:ph type="sldNum" sz="quarter" idx="12"/>
          </p:nvPr>
        </p:nvSpPr>
        <p:spPr/>
        <p:txBody>
          <a:bodyPr/>
          <a:lstStyle/>
          <a:p>
            <a:fld id="{DA40841E-C1E6-406D-AF06-79BB976330BA}" type="slidenum">
              <a:rPr lang="en-US"/>
              <a:pPr/>
              <a:t>142</a:t>
            </a:fld>
            <a:endParaRPr lang="en-US"/>
          </a:p>
        </p:txBody>
      </p:sp>
      <p:sp>
        <p:nvSpPr>
          <p:cNvPr id="842754" name="Rectangle 2"/>
          <p:cNvSpPr>
            <a:spLocks noGrp="1" noChangeArrowheads="1"/>
          </p:cNvSpPr>
          <p:nvPr>
            <p:ph type="title" sz="quarter"/>
          </p:nvPr>
        </p:nvSpPr>
        <p:spPr>
          <a:xfrm>
            <a:off x="457200" y="381000"/>
            <a:ext cx="8229600" cy="838200"/>
          </a:xfrm>
        </p:spPr>
        <p:txBody>
          <a:bodyPr/>
          <a:lstStyle/>
          <a:p>
            <a:r>
              <a:rPr lang="en-US" sz="3600">
                <a:solidFill>
                  <a:srgbClr val="0000FF"/>
                </a:solidFill>
              </a:rPr>
              <a:t>Low tillage Corn/Soy/Grain</a:t>
            </a:r>
          </a:p>
        </p:txBody>
      </p:sp>
      <p:pic>
        <p:nvPicPr>
          <p:cNvPr id="842755" name="Picture 3"/>
          <p:cNvPicPr>
            <a:picLocks noChangeAspect="1" noChangeArrowheads="1"/>
          </p:cNvPicPr>
          <p:nvPr/>
        </p:nvPicPr>
        <p:blipFill>
          <a:blip r:embed="rId3" cstate="print"/>
          <a:srcRect/>
          <a:stretch>
            <a:fillRect/>
          </a:stretch>
        </p:blipFill>
        <p:spPr bwMode="auto">
          <a:xfrm>
            <a:off x="1905000" y="1206500"/>
            <a:ext cx="6019800" cy="2527300"/>
          </a:xfrm>
          <a:prstGeom prst="rect">
            <a:avLst/>
          </a:prstGeom>
          <a:noFill/>
          <a:ln w="9525">
            <a:noFill/>
            <a:miter lim="800000"/>
            <a:headEnd/>
            <a:tailEnd/>
          </a:ln>
          <a:effectLst/>
        </p:spPr>
      </p:pic>
      <p:pic>
        <p:nvPicPr>
          <p:cNvPr id="842756" name="Picture 4"/>
          <p:cNvPicPr>
            <a:picLocks noChangeAspect="1" noChangeArrowheads="1"/>
          </p:cNvPicPr>
          <p:nvPr/>
        </p:nvPicPr>
        <p:blipFill>
          <a:blip r:embed="rId4" cstate="print"/>
          <a:srcRect/>
          <a:stretch>
            <a:fillRect/>
          </a:stretch>
        </p:blipFill>
        <p:spPr bwMode="auto">
          <a:xfrm>
            <a:off x="1905000" y="3875088"/>
            <a:ext cx="6019800" cy="25828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8"/>
          <p:cNvSpPr>
            <a:spLocks noGrp="1"/>
          </p:cNvSpPr>
          <p:nvPr>
            <p:ph type="sldNum" sz="quarter" idx="12"/>
          </p:nvPr>
        </p:nvSpPr>
        <p:spPr/>
        <p:txBody>
          <a:bodyPr/>
          <a:lstStyle/>
          <a:p>
            <a:fld id="{115623C2-ABD8-49DD-B944-F55BFE784FFA}" type="slidenum">
              <a:rPr lang="en-US"/>
              <a:pPr/>
              <a:t>143</a:t>
            </a:fld>
            <a:endParaRPr lang="en-US"/>
          </a:p>
        </p:txBody>
      </p:sp>
      <p:sp>
        <p:nvSpPr>
          <p:cNvPr id="840706" name="Rectangle 2"/>
          <p:cNvSpPr>
            <a:spLocks noGrp="1" noChangeArrowheads="1"/>
          </p:cNvSpPr>
          <p:nvPr>
            <p:ph type="title" sz="quarter"/>
          </p:nvPr>
        </p:nvSpPr>
        <p:spPr>
          <a:xfrm>
            <a:off x="457200" y="381000"/>
            <a:ext cx="8229600" cy="838200"/>
          </a:xfrm>
        </p:spPr>
        <p:txBody>
          <a:bodyPr/>
          <a:lstStyle/>
          <a:p>
            <a:r>
              <a:rPr lang="en-US" sz="3600">
                <a:solidFill>
                  <a:srgbClr val="0000FF"/>
                </a:solidFill>
              </a:rPr>
              <a:t>High tillage Other</a:t>
            </a:r>
          </a:p>
        </p:txBody>
      </p:sp>
      <p:pic>
        <p:nvPicPr>
          <p:cNvPr id="840707" name="Picture 3"/>
          <p:cNvPicPr>
            <a:picLocks noChangeAspect="1" noChangeArrowheads="1"/>
          </p:cNvPicPr>
          <p:nvPr/>
        </p:nvPicPr>
        <p:blipFill>
          <a:blip r:embed="rId3" cstate="print"/>
          <a:srcRect/>
          <a:stretch>
            <a:fillRect/>
          </a:stretch>
        </p:blipFill>
        <p:spPr bwMode="auto">
          <a:xfrm>
            <a:off x="1752600" y="3810000"/>
            <a:ext cx="6019800" cy="2452688"/>
          </a:xfrm>
          <a:prstGeom prst="rect">
            <a:avLst/>
          </a:prstGeom>
          <a:noFill/>
          <a:ln w="9525">
            <a:noFill/>
            <a:miter lim="800000"/>
            <a:headEnd/>
            <a:tailEnd/>
          </a:ln>
          <a:effectLst/>
        </p:spPr>
      </p:pic>
      <p:pic>
        <p:nvPicPr>
          <p:cNvPr id="840708" name="Picture 4"/>
          <p:cNvPicPr>
            <a:picLocks noChangeAspect="1" noChangeArrowheads="1"/>
          </p:cNvPicPr>
          <p:nvPr/>
        </p:nvPicPr>
        <p:blipFill>
          <a:blip r:embed="rId4" cstate="print"/>
          <a:srcRect/>
          <a:stretch>
            <a:fillRect/>
          </a:stretch>
        </p:blipFill>
        <p:spPr bwMode="auto">
          <a:xfrm>
            <a:off x="1752600" y="1295400"/>
            <a:ext cx="6019800" cy="24399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8"/>
          <p:cNvSpPr>
            <a:spLocks noGrp="1"/>
          </p:cNvSpPr>
          <p:nvPr>
            <p:ph type="sldNum" sz="quarter" idx="12"/>
          </p:nvPr>
        </p:nvSpPr>
        <p:spPr/>
        <p:txBody>
          <a:bodyPr/>
          <a:lstStyle/>
          <a:p>
            <a:fld id="{67DA02A7-911C-4DEC-8B59-D0E17D4D7BEE}" type="slidenum">
              <a:rPr lang="en-US"/>
              <a:pPr/>
              <a:t>144</a:t>
            </a:fld>
            <a:endParaRPr lang="en-US"/>
          </a:p>
        </p:txBody>
      </p:sp>
      <p:sp>
        <p:nvSpPr>
          <p:cNvPr id="844802" name="Rectangle 2"/>
          <p:cNvSpPr>
            <a:spLocks noGrp="1" noChangeArrowheads="1"/>
          </p:cNvSpPr>
          <p:nvPr>
            <p:ph type="title" sz="quarter"/>
          </p:nvPr>
        </p:nvSpPr>
        <p:spPr>
          <a:xfrm>
            <a:off x="457200" y="381000"/>
            <a:ext cx="8229600" cy="838200"/>
          </a:xfrm>
        </p:spPr>
        <p:txBody>
          <a:bodyPr/>
          <a:lstStyle/>
          <a:p>
            <a:r>
              <a:rPr lang="en-US" sz="3600">
                <a:solidFill>
                  <a:srgbClr val="0000FF"/>
                </a:solidFill>
              </a:rPr>
              <a:t>Pasture</a:t>
            </a:r>
          </a:p>
        </p:txBody>
      </p:sp>
      <p:pic>
        <p:nvPicPr>
          <p:cNvPr id="844803" name="Picture 3"/>
          <p:cNvPicPr>
            <a:picLocks noChangeAspect="1" noChangeArrowheads="1"/>
          </p:cNvPicPr>
          <p:nvPr/>
        </p:nvPicPr>
        <p:blipFill>
          <a:blip r:embed="rId3" cstate="print"/>
          <a:srcRect/>
          <a:stretch>
            <a:fillRect/>
          </a:stretch>
        </p:blipFill>
        <p:spPr bwMode="auto">
          <a:xfrm>
            <a:off x="1676400" y="1206500"/>
            <a:ext cx="6096000" cy="2527300"/>
          </a:xfrm>
          <a:prstGeom prst="rect">
            <a:avLst/>
          </a:prstGeom>
          <a:noFill/>
          <a:ln w="9525">
            <a:noFill/>
            <a:miter lim="800000"/>
            <a:headEnd/>
            <a:tailEnd/>
          </a:ln>
          <a:effectLst/>
        </p:spPr>
      </p:pic>
      <p:pic>
        <p:nvPicPr>
          <p:cNvPr id="844804" name="Picture 4"/>
          <p:cNvPicPr>
            <a:picLocks noChangeAspect="1" noChangeArrowheads="1"/>
          </p:cNvPicPr>
          <p:nvPr/>
        </p:nvPicPr>
        <p:blipFill>
          <a:blip r:embed="rId4" cstate="print"/>
          <a:srcRect/>
          <a:stretch>
            <a:fillRect/>
          </a:stretch>
        </p:blipFill>
        <p:spPr bwMode="auto">
          <a:xfrm>
            <a:off x="1676400" y="3875088"/>
            <a:ext cx="6096000" cy="26019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8"/>
          <p:cNvSpPr>
            <a:spLocks noGrp="1"/>
          </p:cNvSpPr>
          <p:nvPr>
            <p:ph type="sldNum" sz="quarter" idx="12"/>
          </p:nvPr>
        </p:nvSpPr>
        <p:spPr/>
        <p:txBody>
          <a:bodyPr/>
          <a:lstStyle/>
          <a:p>
            <a:fld id="{0D16056B-FE73-4CF7-8BE5-E3A06A3A989C}" type="slidenum">
              <a:rPr lang="en-US"/>
              <a:pPr/>
              <a:t>145</a:t>
            </a:fld>
            <a:endParaRPr lang="en-US"/>
          </a:p>
        </p:txBody>
      </p:sp>
      <p:sp>
        <p:nvSpPr>
          <p:cNvPr id="846850" name="Rectangle 2"/>
          <p:cNvSpPr>
            <a:spLocks noGrp="1" noChangeArrowheads="1"/>
          </p:cNvSpPr>
          <p:nvPr>
            <p:ph type="title" sz="quarter"/>
          </p:nvPr>
        </p:nvSpPr>
        <p:spPr>
          <a:xfrm>
            <a:off x="457200" y="381000"/>
            <a:ext cx="8229600" cy="838200"/>
          </a:xfrm>
        </p:spPr>
        <p:txBody>
          <a:bodyPr/>
          <a:lstStyle/>
          <a:p>
            <a:r>
              <a:rPr lang="en-US" sz="3600">
                <a:solidFill>
                  <a:srgbClr val="0000FF"/>
                </a:solidFill>
              </a:rPr>
              <a:t>Alfalfa</a:t>
            </a:r>
          </a:p>
        </p:txBody>
      </p:sp>
      <p:pic>
        <p:nvPicPr>
          <p:cNvPr id="846851" name="Picture 3"/>
          <p:cNvPicPr>
            <a:picLocks noChangeAspect="1" noChangeArrowheads="1"/>
          </p:cNvPicPr>
          <p:nvPr/>
        </p:nvPicPr>
        <p:blipFill>
          <a:blip r:embed="rId3" cstate="print"/>
          <a:srcRect/>
          <a:stretch>
            <a:fillRect/>
          </a:stretch>
        </p:blipFill>
        <p:spPr bwMode="auto">
          <a:xfrm>
            <a:off x="1676400" y="1100138"/>
            <a:ext cx="5867400" cy="2557462"/>
          </a:xfrm>
          <a:prstGeom prst="rect">
            <a:avLst/>
          </a:prstGeom>
          <a:noFill/>
          <a:ln w="9525">
            <a:noFill/>
            <a:miter lim="800000"/>
            <a:headEnd/>
            <a:tailEnd/>
          </a:ln>
          <a:effectLst/>
        </p:spPr>
      </p:pic>
      <p:pic>
        <p:nvPicPr>
          <p:cNvPr id="846852" name="Picture 4"/>
          <p:cNvPicPr>
            <a:picLocks noChangeAspect="1" noChangeArrowheads="1"/>
          </p:cNvPicPr>
          <p:nvPr/>
        </p:nvPicPr>
        <p:blipFill>
          <a:blip r:embed="rId4" cstate="print"/>
          <a:srcRect/>
          <a:stretch>
            <a:fillRect/>
          </a:stretch>
        </p:blipFill>
        <p:spPr bwMode="auto">
          <a:xfrm>
            <a:off x="1676400" y="3810000"/>
            <a:ext cx="5867400" cy="25987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8"/>
          <p:cNvSpPr>
            <a:spLocks noGrp="1"/>
          </p:cNvSpPr>
          <p:nvPr>
            <p:ph type="sldNum" sz="quarter" idx="12"/>
          </p:nvPr>
        </p:nvSpPr>
        <p:spPr/>
        <p:txBody>
          <a:bodyPr/>
          <a:lstStyle/>
          <a:p>
            <a:fld id="{0B180CD5-25BD-4570-A360-DE87FFC245A7}" type="slidenum">
              <a:rPr lang="en-US"/>
              <a:pPr/>
              <a:t>146</a:t>
            </a:fld>
            <a:endParaRPr lang="en-US"/>
          </a:p>
        </p:txBody>
      </p:sp>
      <p:sp>
        <p:nvSpPr>
          <p:cNvPr id="848898" name="Rectangle 2"/>
          <p:cNvSpPr>
            <a:spLocks noGrp="1" noChangeArrowheads="1"/>
          </p:cNvSpPr>
          <p:nvPr>
            <p:ph type="title" sz="quarter"/>
          </p:nvPr>
        </p:nvSpPr>
        <p:spPr>
          <a:xfrm>
            <a:off x="457200" y="381000"/>
            <a:ext cx="8229600" cy="838200"/>
          </a:xfrm>
        </p:spPr>
        <p:txBody>
          <a:bodyPr/>
          <a:lstStyle/>
          <a:p>
            <a:r>
              <a:rPr lang="en-US" sz="3600">
                <a:solidFill>
                  <a:srgbClr val="0000FF"/>
                </a:solidFill>
              </a:rPr>
              <a:t>Hay with manure</a:t>
            </a:r>
          </a:p>
        </p:txBody>
      </p:sp>
      <p:pic>
        <p:nvPicPr>
          <p:cNvPr id="848899" name="Picture 3"/>
          <p:cNvPicPr>
            <a:picLocks noChangeAspect="1" noChangeArrowheads="1"/>
          </p:cNvPicPr>
          <p:nvPr/>
        </p:nvPicPr>
        <p:blipFill>
          <a:blip r:embed="rId3" cstate="print"/>
          <a:srcRect/>
          <a:stretch>
            <a:fillRect/>
          </a:stretch>
        </p:blipFill>
        <p:spPr bwMode="auto">
          <a:xfrm>
            <a:off x="1676400" y="1143000"/>
            <a:ext cx="6019800" cy="2574925"/>
          </a:xfrm>
          <a:prstGeom prst="rect">
            <a:avLst/>
          </a:prstGeom>
          <a:noFill/>
          <a:ln w="9525">
            <a:noFill/>
            <a:miter lim="800000"/>
            <a:headEnd/>
            <a:tailEnd/>
          </a:ln>
          <a:effectLst/>
        </p:spPr>
      </p:pic>
      <p:pic>
        <p:nvPicPr>
          <p:cNvPr id="848900" name="Picture 4"/>
          <p:cNvPicPr>
            <a:picLocks noChangeAspect="1" noChangeArrowheads="1"/>
          </p:cNvPicPr>
          <p:nvPr/>
        </p:nvPicPr>
        <p:blipFill>
          <a:blip r:embed="rId4" cstate="print"/>
          <a:srcRect/>
          <a:stretch>
            <a:fillRect/>
          </a:stretch>
        </p:blipFill>
        <p:spPr bwMode="auto">
          <a:xfrm>
            <a:off x="1676400" y="3810000"/>
            <a:ext cx="6019800" cy="259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C6A649CA-0011-4B2C-82B3-B689F4B9AF77}" type="slidenum">
              <a:rPr lang="en-US"/>
              <a:pPr/>
              <a:t>147</a:t>
            </a:fld>
            <a:endParaRPr lang="en-US"/>
          </a:p>
        </p:txBody>
      </p:sp>
      <p:sp>
        <p:nvSpPr>
          <p:cNvPr id="850946" name="Rectangle 2"/>
          <p:cNvSpPr>
            <a:spLocks noChangeArrowheads="1"/>
          </p:cNvSpPr>
          <p:nvPr/>
        </p:nvSpPr>
        <p:spPr bwMode="auto">
          <a:xfrm>
            <a:off x="2667000" y="381000"/>
            <a:ext cx="3567113" cy="579438"/>
          </a:xfrm>
          <a:prstGeom prst="rect">
            <a:avLst/>
          </a:prstGeom>
          <a:noFill/>
          <a:ln w="9525">
            <a:noFill/>
            <a:miter lim="800000"/>
            <a:headEnd/>
            <a:tailEnd/>
          </a:ln>
          <a:effectLst/>
        </p:spPr>
        <p:txBody>
          <a:bodyPr wrap="none">
            <a:spAutoFit/>
          </a:bodyPr>
          <a:lstStyle/>
          <a:p>
            <a:r>
              <a:rPr lang="en-US" sz="3200">
                <a:solidFill>
                  <a:srgbClr val="0000FF"/>
                </a:solidFill>
              </a:rPr>
              <a:t>Hay with/o manure</a:t>
            </a:r>
          </a:p>
        </p:txBody>
      </p:sp>
      <p:sp>
        <p:nvSpPr>
          <p:cNvPr id="850947" name="Rectangle 3"/>
          <p:cNvSpPr>
            <a:spLocks noChangeArrowheads="1"/>
          </p:cNvSpPr>
          <p:nvPr/>
        </p:nvSpPr>
        <p:spPr bwMode="auto">
          <a:xfrm>
            <a:off x="3810000" y="3581400"/>
            <a:ext cx="1333500" cy="579438"/>
          </a:xfrm>
          <a:prstGeom prst="rect">
            <a:avLst/>
          </a:prstGeom>
          <a:noFill/>
          <a:ln w="9525">
            <a:noFill/>
            <a:miter lim="800000"/>
            <a:headEnd/>
            <a:tailEnd/>
          </a:ln>
          <a:effectLst/>
        </p:spPr>
        <p:txBody>
          <a:bodyPr wrap="none">
            <a:spAutoFit/>
          </a:bodyPr>
          <a:lstStyle/>
          <a:p>
            <a:r>
              <a:rPr lang="en-US" sz="3200">
                <a:solidFill>
                  <a:srgbClr val="0000FF"/>
                </a:solidFill>
              </a:rPr>
              <a:t>Forest</a:t>
            </a:r>
          </a:p>
        </p:txBody>
      </p:sp>
      <p:pic>
        <p:nvPicPr>
          <p:cNvPr id="850948" name="Picture 4"/>
          <p:cNvPicPr>
            <a:picLocks noChangeAspect="1" noChangeArrowheads="1"/>
          </p:cNvPicPr>
          <p:nvPr/>
        </p:nvPicPr>
        <p:blipFill>
          <a:blip r:embed="rId3" cstate="print"/>
          <a:srcRect/>
          <a:stretch>
            <a:fillRect/>
          </a:stretch>
        </p:blipFill>
        <p:spPr bwMode="auto">
          <a:xfrm>
            <a:off x="1524000" y="4038600"/>
            <a:ext cx="6172200" cy="2608263"/>
          </a:xfrm>
          <a:prstGeom prst="rect">
            <a:avLst/>
          </a:prstGeom>
          <a:noFill/>
          <a:ln w="9525">
            <a:noFill/>
            <a:miter lim="800000"/>
            <a:headEnd/>
            <a:tailEnd/>
          </a:ln>
          <a:effectLst/>
        </p:spPr>
      </p:pic>
      <p:pic>
        <p:nvPicPr>
          <p:cNvPr id="850949" name="Picture 5"/>
          <p:cNvPicPr>
            <a:picLocks noChangeAspect="1" noChangeArrowheads="1"/>
          </p:cNvPicPr>
          <p:nvPr/>
        </p:nvPicPr>
        <p:blipFill>
          <a:blip r:embed="rId4" cstate="print"/>
          <a:srcRect/>
          <a:stretch>
            <a:fillRect/>
          </a:stretch>
        </p:blipFill>
        <p:spPr bwMode="auto">
          <a:xfrm>
            <a:off x="1524000" y="838200"/>
            <a:ext cx="617220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fld id="{2F3D3032-6326-47FA-A2DD-B94148817450}" type="slidenum">
              <a:rPr lang="en-US"/>
              <a:pPr/>
              <a:t>148</a:t>
            </a:fld>
            <a:endParaRPr lang="en-US"/>
          </a:p>
        </p:txBody>
      </p:sp>
      <p:sp>
        <p:nvSpPr>
          <p:cNvPr id="852994" name="Rectangle 2"/>
          <p:cNvSpPr>
            <a:spLocks noChangeArrowheads="1"/>
          </p:cNvSpPr>
          <p:nvPr/>
        </p:nvSpPr>
        <p:spPr bwMode="auto">
          <a:xfrm>
            <a:off x="2209800" y="304800"/>
            <a:ext cx="4802188" cy="579438"/>
          </a:xfrm>
          <a:prstGeom prst="rect">
            <a:avLst/>
          </a:prstGeom>
          <a:noFill/>
          <a:ln w="9525">
            <a:noFill/>
            <a:miter lim="800000"/>
            <a:headEnd/>
            <a:tailEnd/>
          </a:ln>
          <a:effectLst/>
        </p:spPr>
        <p:txBody>
          <a:bodyPr wrap="none">
            <a:spAutoFit/>
          </a:bodyPr>
          <a:lstStyle/>
          <a:p>
            <a:r>
              <a:rPr lang="en-US" sz="3200">
                <a:solidFill>
                  <a:srgbClr val="0000FF"/>
                </a:solidFill>
                <a:latin typeface="Times New Roman" pitchFamily="18" charset="0"/>
              </a:rPr>
              <a:t>High density pervious urban</a:t>
            </a:r>
          </a:p>
        </p:txBody>
      </p:sp>
      <p:sp>
        <p:nvSpPr>
          <p:cNvPr id="852995" name="Rectangle 3"/>
          <p:cNvSpPr>
            <a:spLocks noChangeArrowheads="1"/>
          </p:cNvSpPr>
          <p:nvPr/>
        </p:nvSpPr>
        <p:spPr bwMode="auto">
          <a:xfrm>
            <a:off x="2362200" y="3505200"/>
            <a:ext cx="4733925" cy="579438"/>
          </a:xfrm>
          <a:prstGeom prst="rect">
            <a:avLst/>
          </a:prstGeom>
          <a:noFill/>
          <a:ln w="9525">
            <a:noFill/>
            <a:miter lim="800000"/>
            <a:headEnd/>
            <a:tailEnd/>
          </a:ln>
          <a:effectLst/>
        </p:spPr>
        <p:txBody>
          <a:bodyPr wrap="none">
            <a:spAutoFit/>
          </a:bodyPr>
          <a:lstStyle/>
          <a:p>
            <a:r>
              <a:rPr lang="en-US" sz="3200">
                <a:solidFill>
                  <a:srgbClr val="0000FF"/>
                </a:solidFill>
                <a:latin typeface="Times New Roman" pitchFamily="18" charset="0"/>
              </a:rPr>
              <a:t>Low density pervious urban</a:t>
            </a:r>
          </a:p>
        </p:txBody>
      </p:sp>
      <p:pic>
        <p:nvPicPr>
          <p:cNvPr id="852996" name="Picture 4"/>
          <p:cNvPicPr>
            <a:picLocks noChangeAspect="1" noChangeArrowheads="1"/>
          </p:cNvPicPr>
          <p:nvPr/>
        </p:nvPicPr>
        <p:blipFill>
          <a:blip r:embed="rId3" cstate="print"/>
          <a:srcRect/>
          <a:stretch>
            <a:fillRect/>
          </a:stretch>
        </p:blipFill>
        <p:spPr bwMode="auto">
          <a:xfrm>
            <a:off x="1524000" y="838200"/>
            <a:ext cx="6019800" cy="2652713"/>
          </a:xfrm>
          <a:prstGeom prst="rect">
            <a:avLst/>
          </a:prstGeom>
          <a:noFill/>
          <a:ln w="9525">
            <a:noFill/>
            <a:miter lim="800000"/>
            <a:headEnd/>
            <a:tailEnd/>
          </a:ln>
          <a:effectLst/>
        </p:spPr>
      </p:pic>
      <p:pic>
        <p:nvPicPr>
          <p:cNvPr id="852997" name="Picture 5"/>
          <p:cNvPicPr>
            <a:picLocks noChangeAspect="1" noChangeArrowheads="1"/>
          </p:cNvPicPr>
          <p:nvPr/>
        </p:nvPicPr>
        <p:blipFill>
          <a:blip r:embed="rId3" cstate="print"/>
          <a:srcRect/>
          <a:stretch>
            <a:fillRect/>
          </a:stretch>
        </p:blipFill>
        <p:spPr bwMode="auto">
          <a:xfrm>
            <a:off x="1600200" y="3962400"/>
            <a:ext cx="6019800" cy="26527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2A40B2D-33BB-47B6-9EC5-C74EB4BA8562}" type="slidenum">
              <a:rPr lang="en-US"/>
              <a:pPr/>
              <a:t>149</a:t>
            </a:fld>
            <a:endParaRPr lang="en-US"/>
          </a:p>
        </p:txBody>
      </p:sp>
      <p:sp>
        <p:nvSpPr>
          <p:cNvPr id="819202" name="Rectangle 2"/>
          <p:cNvSpPr>
            <a:spLocks noGrp="1" noChangeArrowheads="1"/>
          </p:cNvSpPr>
          <p:nvPr>
            <p:ph type="title"/>
          </p:nvPr>
        </p:nvSpPr>
        <p:spPr>
          <a:xfrm>
            <a:off x="457200" y="457200"/>
            <a:ext cx="8382000" cy="1066800"/>
          </a:xfrm>
        </p:spPr>
        <p:txBody>
          <a:bodyPr/>
          <a:lstStyle/>
          <a:p>
            <a:r>
              <a:rPr lang="en-US" sz="3600">
                <a:solidFill>
                  <a:srgbClr val="0000FF"/>
                </a:solidFill>
                <a:latin typeface="Times New Roman" pitchFamily="18" charset="0"/>
              </a:rPr>
              <a:t>Comparison of </a:t>
            </a:r>
            <a:br>
              <a:rPr lang="en-US" sz="3600">
                <a:solidFill>
                  <a:srgbClr val="0000FF"/>
                </a:solidFill>
                <a:latin typeface="Times New Roman" pitchFamily="18" charset="0"/>
              </a:rPr>
            </a:br>
            <a:r>
              <a:rPr lang="en-US" sz="3600">
                <a:solidFill>
                  <a:srgbClr val="0000FF"/>
                </a:solidFill>
                <a:latin typeface="Times New Roman" pitchFamily="18" charset="0"/>
              </a:rPr>
              <a:t>regular crop and nutrient management crop</a:t>
            </a:r>
          </a:p>
        </p:txBody>
      </p:sp>
      <p:sp>
        <p:nvSpPr>
          <p:cNvPr id="819203" name="Rectangle 3"/>
          <p:cNvSpPr>
            <a:spLocks noGrp="1" noChangeArrowheads="1"/>
          </p:cNvSpPr>
          <p:nvPr>
            <p:ph type="body" idx="1"/>
          </p:nvPr>
        </p:nvSpPr>
        <p:spPr>
          <a:xfrm>
            <a:off x="685800" y="1905000"/>
            <a:ext cx="8001000" cy="3810000"/>
          </a:xfrm>
        </p:spPr>
        <p:txBody>
          <a:bodyPr/>
          <a:lstStyle/>
          <a:p>
            <a:pPr>
              <a:lnSpc>
                <a:spcPct val="90000"/>
              </a:lnSpc>
            </a:pPr>
            <a:r>
              <a:rPr lang="en-US" sz="2800">
                <a:latin typeface="Times New Roman" pitchFamily="18" charset="0"/>
                <a:cs typeface="Times New Roman" pitchFamily="18" charset="0"/>
              </a:rPr>
              <a:t>Use the calibrated land parameters to run nutrient management (NM) land</a:t>
            </a:r>
          </a:p>
          <a:p>
            <a:pPr>
              <a:lnSpc>
                <a:spcPct val="90000"/>
              </a:lnSpc>
            </a:pPr>
            <a:endParaRPr lang="en-US" sz="1400">
              <a:latin typeface="Times New Roman" pitchFamily="18" charset="0"/>
              <a:cs typeface="Times New Roman" pitchFamily="18" charset="0"/>
            </a:endParaRPr>
          </a:p>
          <a:p>
            <a:pPr>
              <a:lnSpc>
                <a:spcPct val="90000"/>
              </a:lnSpc>
            </a:pPr>
            <a:r>
              <a:rPr lang="en-US" sz="2800">
                <a:latin typeface="Times New Roman" pitchFamily="18" charset="0"/>
                <a:cs typeface="Times New Roman" pitchFamily="18" charset="0"/>
              </a:rPr>
              <a:t>Test model’s capacity of simulating management actions</a:t>
            </a:r>
          </a:p>
          <a:p>
            <a:pPr>
              <a:lnSpc>
                <a:spcPct val="90000"/>
              </a:lnSpc>
            </a:pPr>
            <a:endParaRPr lang="en-US" sz="1400">
              <a:latin typeface="Times New Roman" pitchFamily="18" charset="0"/>
              <a:cs typeface="Times New Roman" pitchFamily="18" charset="0"/>
            </a:endParaRPr>
          </a:p>
          <a:p>
            <a:pPr>
              <a:lnSpc>
                <a:spcPct val="90000"/>
              </a:lnSpc>
            </a:pPr>
            <a:r>
              <a:rPr lang="en-US" sz="2800">
                <a:latin typeface="Times New Roman" pitchFamily="18" charset="0"/>
                <a:cs typeface="Times New Roman" pitchFamily="18" charset="0"/>
              </a:rPr>
              <a:t>TN, total PO4, and plant uptake compared </a:t>
            </a:r>
          </a:p>
          <a:p>
            <a:pPr>
              <a:lnSpc>
                <a:spcPct val="90000"/>
              </a:lnSpc>
            </a:pPr>
            <a:endParaRPr lang="en-US" sz="2800">
              <a:latin typeface="Times New Roman" pitchFamily="18" charset="0"/>
              <a:cs typeface="Times New Roman" pitchFamily="18" charset="0"/>
            </a:endParaRPr>
          </a:p>
          <a:p>
            <a:pPr>
              <a:lnSpc>
                <a:spcPct val="90000"/>
              </a:lnSpc>
            </a:pPr>
            <a:r>
              <a:rPr lang="en-US" sz="2800">
                <a:latin typeface="Times New Roman" pitchFamily="18" charset="0"/>
                <a:cs typeface="Times New Roman" pitchFamily="18" charset="0"/>
              </a:rPr>
              <a:t>**** not fully confident in input data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2"/>
          </p:nvPr>
        </p:nvSpPr>
        <p:spPr/>
        <p:txBody>
          <a:bodyPr/>
          <a:lstStyle/>
          <a:p>
            <a:fld id="{6D79B6FC-2B93-4A4C-9EA1-D11792FF97C9}" type="slidenum">
              <a:rPr lang="en-US"/>
              <a:pPr/>
              <a:t>15</a:t>
            </a:fld>
            <a:endParaRPr lang="en-US"/>
          </a:p>
        </p:txBody>
      </p:sp>
      <p:pic>
        <p:nvPicPr>
          <p:cNvPr id="915458"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sp>
        <p:nvSpPr>
          <p:cNvPr id="915459" name="Rectangle 3"/>
          <p:cNvSpPr>
            <a:spLocks noChangeArrowheads="1"/>
          </p:cNvSpPr>
          <p:nvPr/>
        </p:nvSpPr>
        <p:spPr bwMode="auto">
          <a:xfrm>
            <a:off x="0" y="0"/>
            <a:ext cx="3124200" cy="1447800"/>
          </a:xfrm>
          <a:prstGeom prst="rect">
            <a:avLst/>
          </a:prstGeom>
          <a:solidFill>
            <a:srgbClr val="FF9966"/>
          </a:solidFill>
          <a:ln w="9525">
            <a:noFill/>
            <a:miter lim="800000"/>
            <a:headEnd/>
            <a:tailEnd/>
          </a:ln>
          <a:effectLst/>
        </p:spPr>
        <p:txBody>
          <a:bodyPr anchor="ctr"/>
          <a:lstStyle/>
          <a:p>
            <a:pPr algn="ctr"/>
            <a:r>
              <a:rPr lang="en-US" sz="4400">
                <a:solidFill>
                  <a:schemeClr val="tx2"/>
                </a:solidFill>
              </a:rPr>
              <a:t>Input</a:t>
            </a:r>
            <a:br>
              <a:rPr lang="en-US" sz="4400">
                <a:solidFill>
                  <a:schemeClr val="tx2"/>
                </a:solidFill>
              </a:rPr>
            </a:br>
            <a:r>
              <a:rPr lang="en-US" sz="4400">
                <a:solidFill>
                  <a:schemeClr val="tx2"/>
                </a:solidFill>
              </a:rPr>
              <a:t>Data</a:t>
            </a:r>
          </a:p>
        </p:txBody>
      </p:sp>
      <p:sp>
        <p:nvSpPr>
          <p:cNvPr id="915460" name="Rectangle 4"/>
          <p:cNvSpPr>
            <a:spLocks noChangeArrowheads="1"/>
          </p:cNvSpPr>
          <p:nvPr/>
        </p:nvSpPr>
        <p:spPr bwMode="auto">
          <a:xfrm>
            <a:off x="1676400" y="5638800"/>
            <a:ext cx="2057400" cy="914400"/>
          </a:xfrm>
          <a:prstGeom prst="rect">
            <a:avLst/>
          </a:prstGeom>
          <a:solidFill>
            <a:srgbClr val="BAB7F3"/>
          </a:solidFill>
          <a:ln w="9525">
            <a:solidFill>
              <a:schemeClr val="tx1"/>
            </a:solidFill>
            <a:miter lim="800000"/>
            <a:headEnd/>
            <a:tailEnd/>
          </a:ln>
          <a:effectLst/>
        </p:spPr>
        <p:txBody>
          <a:bodyPr wrap="none" anchor="ctr"/>
          <a:lstStyle/>
          <a:p>
            <a:pPr algn="ctr"/>
            <a:r>
              <a:rPr lang="en-US" sz="2400"/>
              <a:t>Monitoring</a:t>
            </a:r>
          </a:p>
          <a:p>
            <a:pPr algn="ctr"/>
            <a:r>
              <a:rPr lang="en-US" sz="2400"/>
              <a:t>&amp; Assessment</a:t>
            </a:r>
          </a:p>
        </p:txBody>
      </p:sp>
      <p:sp>
        <p:nvSpPr>
          <p:cNvPr id="915461" name="Rectangle 5"/>
          <p:cNvSpPr>
            <a:spLocks noChangeArrowheads="1"/>
          </p:cNvSpPr>
          <p:nvPr/>
        </p:nvSpPr>
        <p:spPr bwMode="auto">
          <a:xfrm>
            <a:off x="609600" y="4191000"/>
            <a:ext cx="1371600" cy="914400"/>
          </a:xfrm>
          <a:prstGeom prst="rect">
            <a:avLst/>
          </a:prstGeom>
          <a:solidFill>
            <a:srgbClr val="BAB7F3"/>
          </a:solidFill>
          <a:ln w="9525">
            <a:solidFill>
              <a:schemeClr val="tx1"/>
            </a:solidFill>
            <a:miter lim="800000"/>
            <a:headEnd/>
            <a:tailEnd/>
          </a:ln>
          <a:effectLst/>
        </p:spPr>
        <p:txBody>
          <a:bodyPr wrap="none" anchor="ctr"/>
          <a:lstStyle/>
          <a:p>
            <a:pPr algn="ctr"/>
            <a:r>
              <a:rPr lang="en-US" sz="2400"/>
              <a:t>Nutrient</a:t>
            </a:r>
          </a:p>
        </p:txBody>
      </p:sp>
      <p:sp>
        <p:nvSpPr>
          <p:cNvPr id="915462" name="Rectangle 6"/>
          <p:cNvSpPr>
            <a:spLocks noChangeArrowheads="1"/>
          </p:cNvSpPr>
          <p:nvPr/>
        </p:nvSpPr>
        <p:spPr bwMode="auto">
          <a:xfrm>
            <a:off x="2133600" y="3810000"/>
            <a:ext cx="1524000" cy="381000"/>
          </a:xfrm>
          <a:prstGeom prst="rect">
            <a:avLst/>
          </a:prstGeom>
          <a:solidFill>
            <a:srgbClr val="BAB7F3"/>
          </a:solidFill>
          <a:ln w="9525">
            <a:solidFill>
              <a:schemeClr val="tx1"/>
            </a:solidFill>
            <a:miter lim="800000"/>
            <a:headEnd/>
            <a:tailEnd/>
          </a:ln>
          <a:effectLst/>
        </p:spPr>
        <p:txBody>
          <a:bodyPr wrap="none" anchor="ctr"/>
          <a:lstStyle/>
          <a:p>
            <a:pPr algn="ctr"/>
            <a:r>
              <a:rPr lang="en-US" b="1"/>
              <a:t>Agriculture</a:t>
            </a:r>
          </a:p>
        </p:txBody>
      </p:sp>
      <p:sp>
        <p:nvSpPr>
          <p:cNvPr id="915463" name="Rectangle 7"/>
          <p:cNvSpPr>
            <a:spLocks noChangeArrowheads="1"/>
          </p:cNvSpPr>
          <p:nvPr/>
        </p:nvSpPr>
        <p:spPr bwMode="auto">
          <a:xfrm>
            <a:off x="2133600" y="4191000"/>
            <a:ext cx="1524000" cy="381000"/>
          </a:xfrm>
          <a:prstGeom prst="rect">
            <a:avLst/>
          </a:prstGeom>
          <a:solidFill>
            <a:srgbClr val="BAB7F3"/>
          </a:solidFill>
          <a:ln w="9525">
            <a:solidFill>
              <a:schemeClr val="tx1"/>
            </a:solidFill>
            <a:miter lim="800000"/>
            <a:headEnd/>
            <a:tailEnd/>
          </a:ln>
          <a:effectLst/>
        </p:spPr>
        <p:txBody>
          <a:bodyPr wrap="none" anchor="ctr"/>
          <a:lstStyle/>
          <a:p>
            <a:pPr algn="ctr"/>
            <a:r>
              <a:rPr lang="en-US" b="1"/>
              <a:t>Forestry</a:t>
            </a:r>
          </a:p>
        </p:txBody>
      </p:sp>
      <p:sp>
        <p:nvSpPr>
          <p:cNvPr id="915464" name="Rectangle 8"/>
          <p:cNvSpPr>
            <a:spLocks noChangeArrowheads="1"/>
          </p:cNvSpPr>
          <p:nvPr/>
        </p:nvSpPr>
        <p:spPr bwMode="auto">
          <a:xfrm>
            <a:off x="2133600" y="4572000"/>
            <a:ext cx="1524000" cy="381000"/>
          </a:xfrm>
          <a:prstGeom prst="rect">
            <a:avLst/>
          </a:prstGeom>
          <a:solidFill>
            <a:srgbClr val="BAB7F3"/>
          </a:solidFill>
          <a:ln w="9525">
            <a:solidFill>
              <a:schemeClr val="tx1"/>
            </a:solidFill>
            <a:miter lim="800000"/>
            <a:headEnd/>
            <a:tailEnd/>
          </a:ln>
          <a:effectLst/>
        </p:spPr>
        <p:txBody>
          <a:bodyPr wrap="none" anchor="ctr"/>
          <a:lstStyle/>
          <a:p>
            <a:pPr algn="ctr"/>
            <a:r>
              <a:rPr lang="en-US" b="1"/>
              <a:t>Urban</a:t>
            </a:r>
          </a:p>
        </p:txBody>
      </p:sp>
      <p:sp>
        <p:nvSpPr>
          <p:cNvPr id="915465" name="Rectangle 9"/>
          <p:cNvSpPr>
            <a:spLocks noChangeArrowheads="1"/>
          </p:cNvSpPr>
          <p:nvPr/>
        </p:nvSpPr>
        <p:spPr bwMode="auto">
          <a:xfrm>
            <a:off x="2133600" y="4953000"/>
            <a:ext cx="1524000" cy="381000"/>
          </a:xfrm>
          <a:prstGeom prst="rect">
            <a:avLst/>
          </a:prstGeom>
          <a:solidFill>
            <a:srgbClr val="BAB7F3"/>
          </a:solidFill>
          <a:ln w="9525">
            <a:solidFill>
              <a:schemeClr val="tx1"/>
            </a:solidFill>
            <a:miter lim="800000"/>
            <a:headEnd/>
            <a:tailEnd/>
          </a:ln>
          <a:effectLst/>
        </p:spPr>
        <p:txBody>
          <a:bodyPr wrap="none" anchor="ctr"/>
          <a:lstStyle/>
          <a:p>
            <a:pPr algn="ctr"/>
            <a:r>
              <a:rPr lang="en-US" b="1"/>
              <a:t>Point Source</a:t>
            </a:r>
          </a:p>
        </p:txBody>
      </p:sp>
      <p:sp>
        <p:nvSpPr>
          <p:cNvPr id="915466" name="Line 10"/>
          <p:cNvSpPr>
            <a:spLocks noChangeShapeType="1"/>
          </p:cNvSpPr>
          <p:nvPr/>
        </p:nvSpPr>
        <p:spPr bwMode="auto">
          <a:xfrm flipV="1">
            <a:off x="1905000" y="4114800"/>
            <a:ext cx="304800" cy="228600"/>
          </a:xfrm>
          <a:prstGeom prst="line">
            <a:avLst/>
          </a:prstGeom>
          <a:noFill/>
          <a:ln w="9525">
            <a:solidFill>
              <a:schemeClr val="tx1"/>
            </a:solidFill>
            <a:round/>
            <a:headEnd/>
            <a:tailEnd type="triangle" w="med" len="med"/>
          </a:ln>
          <a:effectLst/>
        </p:spPr>
        <p:txBody>
          <a:bodyPr/>
          <a:lstStyle/>
          <a:p>
            <a:endParaRPr lang="en-US"/>
          </a:p>
        </p:txBody>
      </p:sp>
      <p:sp>
        <p:nvSpPr>
          <p:cNvPr id="915467" name="Line 11"/>
          <p:cNvSpPr>
            <a:spLocks noChangeShapeType="1"/>
          </p:cNvSpPr>
          <p:nvPr/>
        </p:nvSpPr>
        <p:spPr bwMode="auto">
          <a:xfrm flipV="1">
            <a:off x="1905000" y="4419600"/>
            <a:ext cx="304800" cy="76200"/>
          </a:xfrm>
          <a:prstGeom prst="line">
            <a:avLst/>
          </a:prstGeom>
          <a:noFill/>
          <a:ln w="9525">
            <a:solidFill>
              <a:schemeClr val="tx1"/>
            </a:solidFill>
            <a:round/>
            <a:headEnd/>
            <a:tailEnd type="triangle" w="med" len="med"/>
          </a:ln>
          <a:effectLst/>
        </p:spPr>
        <p:txBody>
          <a:bodyPr/>
          <a:lstStyle/>
          <a:p>
            <a:endParaRPr lang="en-US"/>
          </a:p>
        </p:txBody>
      </p:sp>
      <p:sp>
        <p:nvSpPr>
          <p:cNvPr id="915468" name="Line 12"/>
          <p:cNvSpPr>
            <a:spLocks noChangeShapeType="1"/>
          </p:cNvSpPr>
          <p:nvPr/>
        </p:nvSpPr>
        <p:spPr bwMode="auto">
          <a:xfrm>
            <a:off x="1905000" y="4724400"/>
            <a:ext cx="304800" cy="76200"/>
          </a:xfrm>
          <a:prstGeom prst="line">
            <a:avLst/>
          </a:prstGeom>
          <a:noFill/>
          <a:ln w="9525">
            <a:solidFill>
              <a:schemeClr val="tx1"/>
            </a:solidFill>
            <a:round/>
            <a:headEnd/>
            <a:tailEnd type="triangle" w="med" len="med"/>
          </a:ln>
          <a:effectLst/>
        </p:spPr>
        <p:txBody>
          <a:bodyPr/>
          <a:lstStyle/>
          <a:p>
            <a:endParaRPr lang="en-US"/>
          </a:p>
        </p:txBody>
      </p:sp>
      <p:sp>
        <p:nvSpPr>
          <p:cNvPr id="915469" name="Line 13"/>
          <p:cNvSpPr>
            <a:spLocks noChangeShapeType="1"/>
          </p:cNvSpPr>
          <p:nvPr/>
        </p:nvSpPr>
        <p:spPr bwMode="auto">
          <a:xfrm>
            <a:off x="1905000" y="4953000"/>
            <a:ext cx="228600" cy="228600"/>
          </a:xfrm>
          <a:prstGeom prst="line">
            <a:avLst/>
          </a:prstGeom>
          <a:noFill/>
          <a:ln w="9525">
            <a:solidFill>
              <a:schemeClr val="tx1"/>
            </a:solidFill>
            <a:round/>
            <a:headEnd/>
            <a:tailEnd type="triangle" w="med" len="med"/>
          </a:ln>
          <a:effectLst/>
        </p:spPr>
        <p:txBody>
          <a:bodyPr/>
          <a:lstStyle/>
          <a:p>
            <a:endParaRPr lang="en-US"/>
          </a:p>
        </p:txBody>
      </p:sp>
      <p:sp>
        <p:nvSpPr>
          <p:cNvPr id="915471" name="Rectangle 15"/>
          <p:cNvSpPr>
            <a:spLocks noChangeArrowheads="1"/>
          </p:cNvSpPr>
          <p:nvPr/>
        </p:nvSpPr>
        <p:spPr bwMode="auto">
          <a:xfrm>
            <a:off x="5867400" y="5638800"/>
            <a:ext cx="2209800" cy="914400"/>
          </a:xfrm>
          <a:prstGeom prst="rect">
            <a:avLst/>
          </a:prstGeom>
          <a:solidFill>
            <a:srgbClr val="BAB7F3"/>
          </a:solidFill>
          <a:ln w="9525">
            <a:solidFill>
              <a:schemeClr val="tx1"/>
            </a:solidFill>
            <a:miter lim="800000"/>
            <a:headEnd/>
            <a:tailEnd/>
          </a:ln>
          <a:effectLst/>
        </p:spPr>
        <p:txBody>
          <a:bodyPr wrap="none" anchor="ctr"/>
          <a:lstStyle/>
          <a:p>
            <a:pPr algn="ctr"/>
            <a:r>
              <a:rPr lang="en-US" sz="2400"/>
              <a:t>Land Growth</a:t>
            </a:r>
          </a:p>
          <a:p>
            <a:pPr algn="ctr"/>
            <a:r>
              <a:rPr lang="en-US" sz="2400"/>
              <a:t>&amp; Stewardship</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p:txBody>
          <a:bodyPr/>
          <a:lstStyle/>
          <a:p>
            <a:fld id="{0E4B03F5-295A-407C-BB04-BC8196C48081}" type="slidenum">
              <a:rPr lang="en-US"/>
              <a:pPr/>
              <a:t>150</a:t>
            </a:fld>
            <a:endParaRPr lang="en-US"/>
          </a:p>
        </p:txBody>
      </p:sp>
      <p:sp>
        <p:nvSpPr>
          <p:cNvPr id="820226" name="Rectangle 2"/>
          <p:cNvSpPr>
            <a:spLocks noGrp="1" noChangeArrowheads="1"/>
          </p:cNvSpPr>
          <p:nvPr>
            <p:ph type="title"/>
          </p:nvPr>
        </p:nvSpPr>
        <p:spPr>
          <a:xfrm>
            <a:off x="457200" y="381000"/>
            <a:ext cx="8229600" cy="685800"/>
          </a:xfrm>
        </p:spPr>
        <p:txBody>
          <a:bodyPr/>
          <a:lstStyle/>
          <a:p>
            <a:r>
              <a:rPr lang="en-US" sz="3200">
                <a:solidFill>
                  <a:srgbClr val="0000FF"/>
                </a:solidFill>
              </a:rPr>
              <a:t>High till CSG ~ NM high till</a:t>
            </a:r>
          </a:p>
        </p:txBody>
      </p:sp>
      <p:graphicFrame>
        <p:nvGraphicFramePr>
          <p:cNvPr id="820227" name="Object 3"/>
          <p:cNvGraphicFramePr>
            <a:graphicFrameLocks noChangeAspect="1"/>
          </p:cNvGraphicFramePr>
          <p:nvPr>
            <p:ph sz="half" idx="1"/>
          </p:nvPr>
        </p:nvGraphicFramePr>
        <p:xfrm>
          <a:off x="838200" y="1676400"/>
          <a:ext cx="6248400" cy="2124075"/>
        </p:xfrm>
        <a:graphic>
          <a:graphicData uri="http://schemas.openxmlformats.org/presentationml/2006/ole">
            <p:oleObj spid="_x0000_s820227" name="Chart" r:id="rId3" imgW="6400943" imgH="2286135" progId="Excel.Chart.8">
              <p:embed/>
            </p:oleObj>
          </a:graphicData>
        </a:graphic>
      </p:graphicFrame>
      <p:sp>
        <p:nvSpPr>
          <p:cNvPr id="820228" name="Text Box 4"/>
          <p:cNvSpPr txBox="1">
            <a:spLocks noChangeArrowheads="1"/>
          </p:cNvSpPr>
          <p:nvPr/>
        </p:nvSpPr>
        <p:spPr bwMode="auto">
          <a:xfrm>
            <a:off x="2514600" y="1295400"/>
            <a:ext cx="3124200" cy="396875"/>
          </a:xfrm>
          <a:prstGeom prst="rect">
            <a:avLst/>
          </a:prstGeom>
          <a:noFill/>
          <a:ln w="9525">
            <a:noFill/>
            <a:miter lim="800000"/>
            <a:headEnd/>
            <a:tailEnd/>
          </a:ln>
          <a:effectLst/>
        </p:spPr>
        <p:txBody>
          <a:bodyPr>
            <a:spAutoFit/>
          </a:bodyPr>
          <a:lstStyle/>
          <a:p>
            <a:r>
              <a:rPr lang="en-US" sz="2000"/>
              <a:t>Total Nitrogen export</a:t>
            </a:r>
          </a:p>
        </p:txBody>
      </p:sp>
      <p:sp>
        <p:nvSpPr>
          <p:cNvPr id="820229" name="Text Box 5"/>
          <p:cNvSpPr txBox="1">
            <a:spLocks noChangeArrowheads="1"/>
          </p:cNvSpPr>
          <p:nvPr/>
        </p:nvSpPr>
        <p:spPr bwMode="auto">
          <a:xfrm>
            <a:off x="2209800" y="4114800"/>
            <a:ext cx="3200400" cy="396875"/>
          </a:xfrm>
          <a:prstGeom prst="rect">
            <a:avLst/>
          </a:prstGeom>
          <a:noFill/>
          <a:ln w="9525">
            <a:noFill/>
            <a:miter lim="800000"/>
            <a:headEnd/>
            <a:tailEnd/>
          </a:ln>
          <a:effectLst/>
        </p:spPr>
        <p:txBody>
          <a:bodyPr>
            <a:spAutoFit/>
          </a:bodyPr>
          <a:lstStyle/>
          <a:p>
            <a:r>
              <a:rPr lang="en-US" sz="2000"/>
              <a:t>Total Phosphate export</a:t>
            </a:r>
          </a:p>
        </p:txBody>
      </p:sp>
      <p:graphicFrame>
        <p:nvGraphicFramePr>
          <p:cNvPr id="820230" name="Object 6"/>
          <p:cNvGraphicFramePr>
            <a:graphicFrameLocks noChangeAspect="1"/>
          </p:cNvGraphicFramePr>
          <p:nvPr>
            <p:ph sz="half" idx="2"/>
          </p:nvPr>
        </p:nvGraphicFramePr>
        <p:xfrm>
          <a:off x="838200" y="4421188"/>
          <a:ext cx="6188075" cy="2060575"/>
        </p:xfrm>
        <a:graphic>
          <a:graphicData uri="http://schemas.openxmlformats.org/presentationml/2006/ole">
            <p:oleObj spid="_x0000_s820230" name="Chart" r:id="rId4" imgW="5524554" imgH="1857248" progId="Excel.Chart.8">
              <p:embed/>
            </p:oleObj>
          </a:graphicData>
        </a:graphic>
      </p:graphicFrame>
      <p:sp>
        <p:nvSpPr>
          <p:cNvPr id="820231" name="Rectangle 7"/>
          <p:cNvSpPr>
            <a:spLocks noChangeArrowheads="1"/>
          </p:cNvSpPr>
          <p:nvPr/>
        </p:nvSpPr>
        <p:spPr bwMode="auto">
          <a:xfrm>
            <a:off x="6953250" y="1981200"/>
            <a:ext cx="2190750" cy="641350"/>
          </a:xfrm>
          <a:prstGeom prst="rect">
            <a:avLst/>
          </a:prstGeom>
          <a:noFill/>
          <a:ln w="9525">
            <a:noFill/>
            <a:miter lim="800000"/>
            <a:headEnd/>
            <a:tailEnd/>
          </a:ln>
          <a:effectLst/>
        </p:spPr>
        <p:txBody>
          <a:bodyPr>
            <a:spAutoFit/>
          </a:bodyPr>
          <a:lstStyle/>
          <a:p>
            <a:r>
              <a:rPr lang="en-US">
                <a:solidFill>
                  <a:srgbClr val="0000FF"/>
                </a:solidFill>
              </a:rPr>
              <a:t>On average, </a:t>
            </a:r>
          </a:p>
          <a:p>
            <a:r>
              <a:rPr lang="en-US">
                <a:solidFill>
                  <a:srgbClr val="0000FF"/>
                </a:solidFill>
              </a:rPr>
              <a:t>39% lower from NM</a:t>
            </a:r>
          </a:p>
        </p:txBody>
      </p:sp>
      <p:sp>
        <p:nvSpPr>
          <p:cNvPr id="820232" name="Rectangle 8"/>
          <p:cNvSpPr>
            <a:spLocks noChangeArrowheads="1"/>
          </p:cNvSpPr>
          <p:nvPr/>
        </p:nvSpPr>
        <p:spPr bwMode="auto">
          <a:xfrm>
            <a:off x="6953250" y="4953000"/>
            <a:ext cx="2190750" cy="641350"/>
          </a:xfrm>
          <a:prstGeom prst="rect">
            <a:avLst/>
          </a:prstGeom>
          <a:noFill/>
          <a:ln w="9525">
            <a:noFill/>
            <a:miter lim="800000"/>
            <a:headEnd/>
            <a:tailEnd/>
          </a:ln>
          <a:effectLst/>
        </p:spPr>
        <p:txBody>
          <a:bodyPr wrap="none">
            <a:spAutoFit/>
          </a:bodyPr>
          <a:lstStyle/>
          <a:p>
            <a:r>
              <a:rPr lang="en-US">
                <a:solidFill>
                  <a:srgbClr val="0000FF"/>
                </a:solidFill>
              </a:rPr>
              <a:t>On average, </a:t>
            </a:r>
          </a:p>
          <a:p>
            <a:r>
              <a:rPr lang="en-US">
                <a:solidFill>
                  <a:srgbClr val="0000FF"/>
                </a:solidFill>
              </a:rPr>
              <a:t>49% lower from NM</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5A397FEE-31A0-436D-9D17-EDFC6C66F86E}" type="slidenum">
              <a:rPr lang="en-US"/>
              <a:pPr/>
              <a:t>151</a:t>
            </a:fld>
            <a:endParaRPr lang="en-US"/>
          </a:p>
        </p:txBody>
      </p:sp>
      <p:sp>
        <p:nvSpPr>
          <p:cNvPr id="821250" name="Rectangle 2"/>
          <p:cNvSpPr>
            <a:spLocks noGrp="1" noChangeArrowheads="1"/>
          </p:cNvSpPr>
          <p:nvPr>
            <p:ph type="title"/>
          </p:nvPr>
        </p:nvSpPr>
        <p:spPr>
          <a:xfrm>
            <a:off x="457200" y="381000"/>
            <a:ext cx="8229600" cy="685800"/>
          </a:xfrm>
        </p:spPr>
        <p:txBody>
          <a:bodyPr/>
          <a:lstStyle/>
          <a:p>
            <a:r>
              <a:rPr lang="en-US" sz="3200">
                <a:solidFill>
                  <a:srgbClr val="0000FF"/>
                </a:solidFill>
              </a:rPr>
              <a:t>High till CSG ~ NM high till</a:t>
            </a:r>
          </a:p>
        </p:txBody>
      </p:sp>
      <p:graphicFrame>
        <p:nvGraphicFramePr>
          <p:cNvPr id="821251" name="Object 3"/>
          <p:cNvGraphicFramePr>
            <a:graphicFrameLocks noChangeAspect="1"/>
          </p:cNvGraphicFramePr>
          <p:nvPr>
            <p:ph sz="half" idx="1"/>
          </p:nvPr>
        </p:nvGraphicFramePr>
        <p:xfrm>
          <a:off x="1600200" y="1524000"/>
          <a:ext cx="5943600" cy="2225675"/>
        </p:xfrm>
        <a:graphic>
          <a:graphicData uri="http://schemas.openxmlformats.org/presentationml/2006/ole">
            <p:oleObj spid="_x0000_s821251" name="Chart" r:id="rId3" imgW="6286482" imgH="2447883" progId="Excel.Chart.8">
              <p:embed/>
            </p:oleObj>
          </a:graphicData>
        </a:graphic>
      </p:graphicFrame>
      <p:sp>
        <p:nvSpPr>
          <p:cNvPr id="821252" name="Text Box 4"/>
          <p:cNvSpPr txBox="1">
            <a:spLocks noChangeArrowheads="1"/>
          </p:cNvSpPr>
          <p:nvPr/>
        </p:nvSpPr>
        <p:spPr bwMode="auto">
          <a:xfrm>
            <a:off x="3216275" y="1190625"/>
            <a:ext cx="2611438" cy="396875"/>
          </a:xfrm>
          <a:prstGeom prst="rect">
            <a:avLst/>
          </a:prstGeom>
          <a:noFill/>
          <a:ln w="9525">
            <a:noFill/>
            <a:miter lim="800000"/>
            <a:headEnd/>
            <a:tailEnd/>
          </a:ln>
          <a:effectLst/>
        </p:spPr>
        <p:txBody>
          <a:bodyPr wrap="none">
            <a:spAutoFit/>
          </a:bodyPr>
          <a:lstStyle/>
          <a:p>
            <a:pPr algn="ctr"/>
            <a:r>
              <a:rPr lang="en-US" sz="2000"/>
              <a:t>Total Nitrogen uptake</a:t>
            </a:r>
          </a:p>
        </p:txBody>
      </p:sp>
      <p:graphicFrame>
        <p:nvGraphicFramePr>
          <p:cNvPr id="821253" name="Object 5"/>
          <p:cNvGraphicFramePr>
            <a:graphicFrameLocks noChangeAspect="1"/>
          </p:cNvGraphicFramePr>
          <p:nvPr>
            <p:ph sz="half" idx="2"/>
          </p:nvPr>
        </p:nvGraphicFramePr>
        <p:xfrm>
          <a:off x="1600200" y="4191000"/>
          <a:ext cx="5943600" cy="2225675"/>
        </p:xfrm>
        <a:graphic>
          <a:graphicData uri="http://schemas.openxmlformats.org/presentationml/2006/ole">
            <p:oleObj spid="_x0000_s821253" name="Chart" r:id="rId4" imgW="5838964" imgH="2305101" progId="Excel.Chart.8">
              <p:embed/>
            </p:oleObj>
          </a:graphicData>
        </a:graphic>
      </p:graphicFrame>
      <p:sp>
        <p:nvSpPr>
          <p:cNvPr id="821254" name="Text Box 6"/>
          <p:cNvSpPr txBox="1">
            <a:spLocks noChangeArrowheads="1"/>
          </p:cNvSpPr>
          <p:nvPr/>
        </p:nvSpPr>
        <p:spPr bwMode="auto">
          <a:xfrm>
            <a:off x="3092450" y="3933825"/>
            <a:ext cx="3006725" cy="396875"/>
          </a:xfrm>
          <a:prstGeom prst="rect">
            <a:avLst/>
          </a:prstGeom>
          <a:noFill/>
          <a:ln w="9525">
            <a:noFill/>
            <a:miter lim="800000"/>
            <a:headEnd/>
            <a:tailEnd/>
          </a:ln>
          <a:effectLst/>
        </p:spPr>
        <p:txBody>
          <a:bodyPr wrap="none">
            <a:spAutoFit/>
          </a:bodyPr>
          <a:lstStyle/>
          <a:p>
            <a:pPr algn="ctr"/>
            <a:r>
              <a:rPr lang="en-US" sz="2000"/>
              <a:t>Total Phosphorus uptake</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8"/>
          <p:cNvSpPr>
            <a:spLocks noGrp="1"/>
          </p:cNvSpPr>
          <p:nvPr>
            <p:ph type="sldNum" sz="quarter" idx="12"/>
          </p:nvPr>
        </p:nvSpPr>
        <p:spPr/>
        <p:txBody>
          <a:bodyPr/>
          <a:lstStyle/>
          <a:p>
            <a:fld id="{2E915F9C-F265-4AE4-A336-2F18F07FC3D2}" type="slidenum">
              <a:rPr lang="en-US"/>
              <a:pPr/>
              <a:t>152</a:t>
            </a:fld>
            <a:endParaRPr lang="en-US"/>
          </a:p>
        </p:txBody>
      </p:sp>
      <p:sp>
        <p:nvSpPr>
          <p:cNvPr id="822274" name="Rectangle 2"/>
          <p:cNvSpPr>
            <a:spLocks noGrp="1" noChangeArrowheads="1"/>
          </p:cNvSpPr>
          <p:nvPr>
            <p:ph type="title" sz="quarter"/>
          </p:nvPr>
        </p:nvSpPr>
        <p:spPr/>
        <p:txBody>
          <a:bodyPr/>
          <a:lstStyle/>
          <a:p>
            <a:r>
              <a:rPr lang="en-US" sz="3200">
                <a:solidFill>
                  <a:srgbClr val="0000FF"/>
                </a:solidFill>
              </a:rPr>
              <a:t>High without manure ~ NM high till</a:t>
            </a:r>
          </a:p>
        </p:txBody>
      </p:sp>
      <p:graphicFrame>
        <p:nvGraphicFramePr>
          <p:cNvPr id="822275" name="Object 3"/>
          <p:cNvGraphicFramePr>
            <a:graphicFrameLocks noChangeAspect="1"/>
          </p:cNvGraphicFramePr>
          <p:nvPr>
            <p:ph sz="quarter" idx="1"/>
          </p:nvPr>
        </p:nvGraphicFramePr>
        <p:xfrm>
          <a:off x="304800" y="1600200"/>
          <a:ext cx="4343400" cy="2132013"/>
        </p:xfrm>
        <a:graphic>
          <a:graphicData uri="http://schemas.openxmlformats.org/presentationml/2006/ole">
            <p:oleObj spid="_x0000_s822275" name="Chart" r:id="rId3" imgW="5019662" imgH="2295618" progId="Excel.Chart.8">
              <p:embed/>
            </p:oleObj>
          </a:graphicData>
        </a:graphic>
      </p:graphicFrame>
      <p:graphicFrame>
        <p:nvGraphicFramePr>
          <p:cNvPr id="822276" name="Object 4"/>
          <p:cNvGraphicFramePr>
            <a:graphicFrameLocks noChangeAspect="1"/>
          </p:cNvGraphicFramePr>
          <p:nvPr>
            <p:ph sz="quarter" idx="2"/>
          </p:nvPr>
        </p:nvGraphicFramePr>
        <p:xfrm>
          <a:off x="4724400" y="1600200"/>
          <a:ext cx="4038600" cy="2124075"/>
        </p:xfrm>
        <a:graphic>
          <a:graphicData uri="http://schemas.openxmlformats.org/presentationml/2006/ole">
            <p:oleObj spid="_x0000_s822276" name="Chart" r:id="rId4" imgW="4943354" imgH="2600418" progId="Excel.Chart.8">
              <p:embed/>
            </p:oleObj>
          </a:graphicData>
        </a:graphic>
      </p:graphicFrame>
      <p:graphicFrame>
        <p:nvGraphicFramePr>
          <p:cNvPr id="822277" name="Object 5"/>
          <p:cNvGraphicFramePr>
            <a:graphicFrameLocks noChangeAspect="1"/>
          </p:cNvGraphicFramePr>
          <p:nvPr>
            <p:ph sz="quarter" idx="3"/>
          </p:nvPr>
        </p:nvGraphicFramePr>
        <p:xfrm>
          <a:off x="304800" y="4191000"/>
          <a:ext cx="4267200" cy="2057400"/>
        </p:xfrm>
        <a:graphic>
          <a:graphicData uri="http://schemas.openxmlformats.org/presentationml/2006/ole">
            <p:oleObj spid="_x0000_s822277" name="Chart" r:id="rId5" imgW="5067282" imgH="2324066" progId="Excel.Chart.8">
              <p:embed/>
            </p:oleObj>
          </a:graphicData>
        </a:graphic>
      </p:graphicFrame>
      <p:graphicFrame>
        <p:nvGraphicFramePr>
          <p:cNvPr id="822278" name="Object 6"/>
          <p:cNvGraphicFramePr>
            <a:graphicFrameLocks noChangeAspect="1"/>
          </p:cNvGraphicFramePr>
          <p:nvPr>
            <p:ph sz="quarter" idx="4"/>
          </p:nvPr>
        </p:nvGraphicFramePr>
        <p:xfrm>
          <a:off x="4724400" y="4191000"/>
          <a:ext cx="4038600" cy="2057400"/>
        </p:xfrm>
        <a:graphic>
          <a:graphicData uri="http://schemas.openxmlformats.org/presentationml/2006/ole">
            <p:oleObj spid="_x0000_s822278" name="Chart" r:id="rId6" imgW="4619764" imgH="2143083" progId="Excel.Chart.8">
              <p:embed/>
            </p:oleObj>
          </a:graphicData>
        </a:graphic>
      </p:graphicFrame>
      <p:sp>
        <p:nvSpPr>
          <p:cNvPr id="822279" name="Rectangle 7"/>
          <p:cNvSpPr>
            <a:spLocks noChangeArrowheads="1"/>
          </p:cNvSpPr>
          <p:nvPr/>
        </p:nvSpPr>
        <p:spPr bwMode="auto">
          <a:xfrm>
            <a:off x="381000" y="1295400"/>
            <a:ext cx="4232275" cy="336550"/>
          </a:xfrm>
          <a:prstGeom prst="rect">
            <a:avLst/>
          </a:prstGeom>
          <a:noFill/>
          <a:ln w="9525">
            <a:noFill/>
            <a:miter lim="800000"/>
            <a:headEnd/>
            <a:tailEnd/>
          </a:ln>
          <a:effectLst/>
        </p:spPr>
        <p:txBody>
          <a:bodyPr wrap="none">
            <a:spAutoFit/>
          </a:bodyPr>
          <a:lstStyle/>
          <a:p>
            <a:r>
              <a:rPr lang="en-US" sz="1600" b="1"/>
              <a:t>Total Nitrogen export, 44% lower from NM</a:t>
            </a:r>
          </a:p>
        </p:txBody>
      </p:sp>
      <p:sp>
        <p:nvSpPr>
          <p:cNvPr id="822280" name="Rectangle 8"/>
          <p:cNvSpPr>
            <a:spLocks noChangeArrowheads="1"/>
          </p:cNvSpPr>
          <p:nvPr/>
        </p:nvSpPr>
        <p:spPr bwMode="auto">
          <a:xfrm>
            <a:off x="4800600" y="1295400"/>
            <a:ext cx="3810000" cy="336550"/>
          </a:xfrm>
          <a:prstGeom prst="rect">
            <a:avLst/>
          </a:prstGeom>
          <a:noFill/>
          <a:ln w="9525">
            <a:noFill/>
            <a:miter lim="800000"/>
            <a:headEnd/>
            <a:tailEnd/>
          </a:ln>
          <a:effectLst/>
        </p:spPr>
        <p:txBody>
          <a:bodyPr>
            <a:spAutoFit/>
          </a:bodyPr>
          <a:lstStyle/>
          <a:p>
            <a:r>
              <a:rPr lang="en-US" sz="1600" b="1"/>
              <a:t>Total PO4 export, 76% lower from NM</a:t>
            </a:r>
          </a:p>
        </p:txBody>
      </p:sp>
      <p:sp>
        <p:nvSpPr>
          <p:cNvPr id="822281" name="Rectangle 9"/>
          <p:cNvSpPr>
            <a:spLocks noChangeArrowheads="1"/>
          </p:cNvSpPr>
          <p:nvPr/>
        </p:nvSpPr>
        <p:spPr bwMode="auto">
          <a:xfrm>
            <a:off x="5257800" y="3886200"/>
            <a:ext cx="2620963" cy="336550"/>
          </a:xfrm>
          <a:prstGeom prst="rect">
            <a:avLst/>
          </a:prstGeom>
          <a:noFill/>
          <a:ln w="9525">
            <a:noFill/>
            <a:miter lim="800000"/>
            <a:headEnd/>
            <a:tailEnd/>
          </a:ln>
          <a:effectLst/>
        </p:spPr>
        <p:txBody>
          <a:bodyPr wrap="none">
            <a:spAutoFit/>
          </a:bodyPr>
          <a:lstStyle/>
          <a:p>
            <a:r>
              <a:rPr lang="en-US" sz="1600" b="1"/>
              <a:t>Total Phosphorus uptake</a:t>
            </a:r>
          </a:p>
        </p:txBody>
      </p:sp>
      <p:sp>
        <p:nvSpPr>
          <p:cNvPr id="822282" name="Rectangle 10"/>
          <p:cNvSpPr>
            <a:spLocks noChangeArrowheads="1"/>
          </p:cNvSpPr>
          <p:nvPr/>
        </p:nvSpPr>
        <p:spPr bwMode="auto">
          <a:xfrm>
            <a:off x="1219200" y="3886200"/>
            <a:ext cx="2273300" cy="336550"/>
          </a:xfrm>
          <a:prstGeom prst="rect">
            <a:avLst/>
          </a:prstGeom>
          <a:noFill/>
          <a:ln w="9525">
            <a:noFill/>
            <a:miter lim="800000"/>
            <a:headEnd/>
            <a:tailEnd/>
          </a:ln>
          <a:effectLst/>
        </p:spPr>
        <p:txBody>
          <a:bodyPr wrap="none">
            <a:spAutoFit/>
          </a:bodyPr>
          <a:lstStyle/>
          <a:p>
            <a:r>
              <a:rPr lang="en-US" sz="1600" b="1"/>
              <a:t>Total Nitrogen uptake</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8"/>
          <p:cNvSpPr>
            <a:spLocks noGrp="1"/>
          </p:cNvSpPr>
          <p:nvPr>
            <p:ph type="sldNum" sz="quarter" idx="12"/>
          </p:nvPr>
        </p:nvSpPr>
        <p:spPr/>
        <p:txBody>
          <a:bodyPr/>
          <a:lstStyle/>
          <a:p>
            <a:fld id="{DF4DF5EF-4CAE-4465-9D5C-47AF889ED140}" type="slidenum">
              <a:rPr lang="en-US"/>
              <a:pPr/>
              <a:t>153</a:t>
            </a:fld>
            <a:endParaRPr lang="en-US"/>
          </a:p>
        </p:txBody>
      </p:sp>
      <p:sp>
        <p:nvSpPr>
          <p:cNvPr id="823298" name="Rectangle 2"/>
          <p:cNvSpPr>
            <a:spLocks noGrp="1" noChangeArrowheads="1"/>
          </p:cNvSpPr>
          <p:nvPr>
            <p:ph type="title" sz="quarter"/>
          </p:nvPr>
        </p:nvSpPr>
        <p:spPr/>
        <p:txBody>
          <a:bodyPr/>
          <a:lstStyle/>
          <a:p>
            <a:r>
              <a:rPr lang="en-US" sz="3600">
                <a:solidFill>
                  <a:srgbClr val="0000FF"/>
                </a:solidFill>
              </a:rPr>
              <a:t>Low till CSG ~ NM low till</a:t>
            </a:r>
          </a:p>
        </p:txBody>
      </p:sp>
      <p:graphicFrame>
        <p:nvGraphicFramePr>
          <p:cNvPr id="823299" name="Object 3"/>
          <p:cNvGraphicFramePr>
            <a:graphicFrameLocks noChangeAspect="1"/>
          </p:cNvGraphicFramePr>
          <p:nvPr>
            <p:ph sz="quarter" idx="1"/>
          </p:nvPr>
        </p:nvGraphicFramePr>
        <p:xfrm>
          <a:off x="457200" y="1676400"/>
          <a:ext cx="4114800" cy="2001838"/>
        </p:xfrm>
        <a:graphic>
          <a:graphicData uri="http://schemas.openxmlformats.org/presentationml/2006/ole">
            <p:oleObj spid="_x0000_s823299" name="Chart" r:id="rId3" imgW="4562390" imgH="2143083" progId="Excel.Chart.8">
              <p:embed/>
            </p:oleObj>
          </a:graphicData>
        </a:graphic>
      </p:graphicFrame>
      <p:graphicFrame>
        <p:nvGraphicFramePr>
          <p:cNvPr id="823300" name="Object 4"/>
          <p:cNvGraphicFramePr>
            <a:graphicFrameLocks noChangeAspect="1"/>
          </p:cNvGraphicFramePr>
          <p:nvPr>
            <p:ph sz="quarter" idx="2"/>
          </p:nvPr>
        </p:nvGraphicFramePr>
        <p:xfrm>
          <a:off x="4648200" y="1676400"/>
          <a:ext cx="4267200" cy="2017713"/>
        </p:xfrm>
        <a:graphic>
          <a:graphicData uri="http://schemas.openxmlformats.org/presentationml/2006/ole">
            <p:oleObj spid="_x0000_s823300" name="Chart" r:id="rId4" imgW="4486369" imgH="1914415" progId="Excel.Chart.8">
              <p:embed/>
            </p:oleObj>
          </a:graphicData>
        </a:graphic>
      </p:graphicFrame>
      <p:graphicFrame>
        <p:nvGraphicFramePr>
          <p:cNvPr id="823301" name="Object 5"/>
          <p:cNvGraphicFramePr>
            <a:graphicFrameLocks noChangeAspect="1"/>
          </p:cNvGraphicFramePr>
          <p:nvPr>
            <p:ph sz="quarter" idx="3"/>
          </p:nvPr>
        </p:nvGraphicFramePr>
        <p:xfrm>
          <a:off x="457200" y="4114800"/>
          <a:ext cx="4114800" cy="2133600"/>
        </p:xfrm>
        <a:graphic>
          <a:graphicData uri="http://schemas.openxmlformats.org/presentationml/2006/ole">
            <p:oleObj spid="_x0000_s823301" name="Chart" r:id="rId5" imgW="4190892" imgH="2009783" progId="Excel.Chart.8">
              <p:embed/>
            </p:oleObj>
          </a:graphicData>
        </a:graphic>
      </p:graphicFrame>
      <p:graphicFrame>
        <p:nvGraphicFramePr>
          <p:cNvPr id="823302" name="Object 6"/>
          <p:cNvGraphicFramePr>
            <a:graphicFrameLocks noChangeAspect="1"/>
          </p:cNvGraphicFramePr>
          <p:nvPr>
            <p:ph sz="quarter" idx="4"/>
          </p:nvPr>
        </p:nvGraphicFramePr>
        <p:xfrm>
          <a:off x="4649788" y="4127500"/>
          <a:ext cx="4265612" cy="2120900"/>
        </p:xfrm>
        <a:graphic>
          <a:graphicData uri="http://schemas.openxmlformats.org/presentationml/2006/ole">
            <p:oleObj spid="_x0000_s823302" name="Chart" r:id="rId6" imgW="4181426" imgH="1895450" progId="Excel.Chart.8">
              <p:embed/>
            </p:oleObj>
          </a:graphicData>
        </a:graphic>
      </p:graphicFrame>
      <p:sp>
        <p:nvSpPr>
          <p:cNvPr id="823303" name="Rectangle 7"/>
          <p:cNvSpPr>
            <a:spLocks noChangeArrowheads="1"/>
          </p:cNvSpPr>
          <p:nvPr/>
        </p:nvSpPr>
        <p:spPr bwMode="auto">
          <a:xfrm>
            <a:off x="304800" y="1371600"/>
            <a:ext cx="4346575" cy="336550"/>
          </a:xfrm>
          <a:prstGeom prst="rect">
            <a:avLst/>
          </a:prstGeom>
          <a:noFill/>
          <a:ln w="9525">
            <a:noFill/>
            <a:miter lim="800000"/>
            <a:headEnd/>
            <a:tailEnd/>
          </a:ln>
          <a:effectLst/>
        </p:spPr>
        <p:txBody>
          <a:bodyPr wrap="none">
            <a:spAutoFit/>
          </a:bodyPr>
          <a:lstStyle/>
          <a:p>
            <a:r>
              <a:rPr lang="en-US" sz="1600" b="1"/>
              <a:t>  Total Nitrogen export, 44% lower from NM</a:t>
            </a:r>
          </a:p>
        </p:txBody>
      </p:sp>
      <p:sp>
        <p:nvSpPr>
          <p:cNvPr id="823304" name="Rectangle 8"/>
          <p:cNvSpPr>
            <a:spLocks noChangeArrowheads="1"/>
          </p:cNvSpPr>
          <p:nvPr/>
        </p:nvSpPr>
        <p:spPr bwMode="auto">
          <a:xfrm>
            <a:off x="4724400" y="1371600"/>
            <a:ext cx="3886200" cy="336550"/>
          </a:xfrm>
          <a:prstGeom prst="rect">
            <a:avLst/>
          </a:prstGeom>
          <a:noFill/>
          <a:ln w="9525">
            <a:noFill/>
            <a:miter lim="800000"/>
            <a:headEnd/>
            <a:tailEnd/>
          </a:ln>
          <a:effectLst/>
        </p:spPr>
        <p:txBody>
          <a:bodyPr>
            <a:spAutoFit/>
          </a:bodyPr>
          <a:lstStyle/>
          <a:p>
            <a:r>
              <a:rPr lang="en-US" sz="1600" b="1"/>
              <a:t> Total PO4 export, 47% lower from NM</a:t>
            </a:r>
          </a:p>
        </p:txBody>
      </p:sp>
      <p:sp>
        <p:nvSpPr>
          <p:cNvPr id="823305" name="Rectangle 9"/>
          <p:cNvSpPr>
            <a:spLocks noChangeArrowheads="1"/>
          </p:cNvSpPr>
          <p:nvPr/>
        </p:nvSpPr>
        <p:spPr bwMode="auto">
          <a:xfrm>
            <a:off x="1219200" y="3886200"/>
            <a:ext cx="2273300" cy="336550"/>
          </a:xfrm>
          <a:prstGeom prst="rect">
            <a:avLst/>
          </a:prstGeom>
          <a:noFill/>
          <a:ln w="9525">
            <a:noFill/>
            <a:miter lim="800000"/>
            <a:headEnd/>
            <a:tailEnd/>
          </a:ln>
          <a:effectLst/>
        </p:spPr>
        <p:txBody>
          <a:bodyPr wrap="none">
            <a:spAutoFit/>
          </a:bodyPr>
          <a:lstStyle/>
          <a:p>
            <a:r>
              <a:rPr lang="en-US" sz="1600" b="1"/>
              <a:t>Total Nitrogen uptake</a:t>
            </a:r>
          </a:p>
        </p:txBody>
      </p:sp>
      <p:sp>
        <p:nvSpPr>
          <p:cNvPr id="823306" name="Rectangle 10"/>
          <p:cNvSpPr>
            <a:spLocks noChangeArrowheads="1"/>
          </p:cNvSpPr>
          <p:nvPr/>
        </p:nvSpPr>
        <p:spPr bwMode="auto">
          <a:xfrm>
            <a:off x="5257800" y="3886200"/>
            <a:ext cx="2620963" cy="336550"/>
          </a:xfrm>
          <a:prstGeom prst="rect">
            <a:avLst/>
          </a:prstGeom>
          <a:noFill/>
          <a:ln w="9525">
            <a:noFill/>
            <a:miter lim="800000"/>
            <a:headEnd/>
            <a:tailEnd/>
          </a:ln>
          <a:effectLst/>
        </p:spPr>
        <p:txBody>
          <a:bodyPr wrap="none">
            <a:spAutoFit/>
          </a:bodyPr>
          <a:lstStyle/>
          <a:p>
            <a:r>
              <a:rPr lang="en-US" sz="1600" b="1"/>
              <a:t>Total Phosphorus uptake</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8"/>
          <p:cNvSpPr>
            <a:spLocks noGrp="1"/>
          </p:cNvSpPr>
          <p:nvPr>
            <p:ph type="sldNum" sz="quarter" idx="12"/>
          </p:nvPr>
        </p:nvSpPr>
        <p:spPr/>
        <p:txBody>
          <a:bodyPr/>
          <a:lstStyle/>
          <a:p>
            <a:fld id="{014C38F3-D164-4926-A0CB-6B8E24D27A74}" type="slidenum">
              <a:rPr lang="en-US"/>
              <a:pPr/>
              <a:t>154</a:t>
            </a:fld>
            <a:endParaRPr lang="en-US"/>
          </a:p>
        </p:txBody>
      </p:sp>
      <p:sp>
        <p:nvSpPr>
          <p:cNvPr id="824322" name="Rectangle 2"/>
          <p:cNvSpPr>
            <a:spLocks noGrp="1" noChangeArrowheads="1"/>
          </p:cNvSpPr>
          <p:nvPr>
            <p:ph type="title" sz="quarter"/>
          </p:nvPr>
        </p:nvSpPr>
        <p:spPr>
          <a:xfrm>
            <a:off x="457200" y="381000"/>
            <a:ext cx="8229600" cy="792163"/>
          </a:xfrm>
        </p:spPr>
        <p:txBody>
          <a:bodyPr/>
          <a:lstStyle/>
          <a:p>
            <a:r>
              <a:rPr lang="en-US" sz="3600">
                <a:solidFill>
                  <a:srgbClr val="0000FF"/>
                </a:solidFill>
              </a:rPr>
              <a:t>Hay with manure ~ NM hay</a:t>
            </a:r>
          </a:p>
        </p:txBody>
      </p:sp>
      <p:graphicFrame>
        <p:nvGraphicFramePr>
          <p:cNvPr id="824323" name="Object 3"/>
          <p:cNvGraphicFramePr>
            <a:graphicFrameLocks noChangeAspect="1"/>
          </p:cNvGraphicFramePr>
          <p:nvPr>
            <p:ph sz="quarter" idx="1"/>
          </p:nvPr>
        </p:nvGraphicFramePr>
        <p:xfrm>
          <a:off x="381000" y="4114800"/>
          <a:ext cx="4267200" cy="2095500"/>
        </p:xfrm>
        <a:graphic>
          <a:graphicData uri="http://schemas.openxmlformats.org/presentationml/2006/ole">
            <p:oleObj spid="_x0000_s824323" name="Chart" r:id="rId3" imgW="4190892" imgH="2095398" progId="Excel.Chart.8">
              <p:embed/>
            </p:oleObj>
          </a:graphicData>
        </a:graphic>
      </p:graphicFrame>
      <p:graphicFrame>
        <p:nvGraphicFramePr>
          <p:cNvPr id="824324" name="Object 4"/>
          <p:cNvGraphicFramePr>
            <a:graphicFrameLocks noChangeAspect="1"/>
          </p:cNvGraphicFramePr>
          <p:nvPr>
            <p:ph sz="quarter" idx="3"/>
          </p:nvPr>
        </p:nvGraphicFramePr>
        <p:xfrm>
          <a:off x="381000" y="1524000"/>
          <a:ext cx="4265613" cy="2109788"/>
        </p:xfrm>
        <a:graphic>
          <a:graphicData uri="http://schemas.openxmlformats.org/presentationml/2006/ole">
            <p:oleObj spid="_x0000_s824324" name="Chart" r:id="rId4" imgW="4410062" imgH="2143083" progId="Excel.Chart.8">
              <p:embed/>
            </p:oleObj>
          </a:graphicData>
        </a:graphic>
      </p:graphicFrame>
      <p:graphicFrame>
        <p:nvGraphicFramePr>
          <p:cNvPr id="824325" name="Object 5"/>
          <p:cNvGraphicFramePr>
            <a:graphicFrameLocks noChangeAspect="1"/>
          </p:cNvGraphicFramePr>
          <p:nvPr>
            <p:ph sz="quarter" idx="4"/>
          </p:nvPr>
        </p:nvGraphicFramePr>
        <p:xfrm>
          <a:off x="4724400" y="4114800"/>
          <a:ext cx="4114800" cy="2112963"/>
        </p:xfrm>
        <a:graphic>
          <a:graphicData uri="http://schemas.openxmlformats.org/presentationml/2006/ole">
            <p:oleObj spid="_x0000_s824325" name="Chart" r:id="rId5" imgW="4276667" imgH="2047985" progId="Excel.Chart.8">
              <p:embed/>
            </p:oleObj>
          </a:graphicData>
        </a:graphic>
      </p:graphicFrame>
      <p:graphicFrame>
        <p:nvGraphicFramePr>
          <p:cNvPr id="824326" name="Object 6"/>
          <p:cNvGraphicFramePr>
            <a:graphicFrameLocks noChangeAspect="1"/>
          </p:cNvGraphicFramePr>
          <p:nvPr>
            <p:ph sz="quarter" idx="2"/>
          </p:nvPr>
        </p:nvGraphicFramePr>
        <p:xfrm>
          <a:off x="4724400" y="1524000"/>
          <a:ext cx="4114800" cy="2114550"/>
        </p:xfrm>
        <a:graphic>
          <a:graphicData uri="http://schemas.openxmlformats.org/presentationml/2006/ole">
            <p:oleObj spid="_x0000_s824326" name="Chart" r:id="rId6" imgW="4438749" imgH="2324066" progId="Excel.Chart.8">
              <p:embed/>
            </p:oleObj>
          </a:graphicData>
        </a:graphic>
      </p:graphicFrame>
      <p:sp>
        <p:nvSpPr>
          <p:cNvPr id="824327" name="Rectangle 7"/>
          <p:cNvSpPr>
            <a:spLocks noChangeArrowheads="1"/>
          </p:cNvSpPr>
          <p:nvPr/>
        </p:nvSpPr>
        <p:spPr bwMode="auto">
          <a:xfrm>
            <a:off x="304800" y="1295400"/>
            <a:ext cx="4346575" cy="336550"/>
          </a:xfrm>
          <a:prstGeom prst="rect">
            <a:avLst/>
          </a:prstGeom>
          <a:noFill/>
          <a:ln w="9525">
            <a:noFill/>
            <a:miter lim="800000"/>
            <a:headEnd/>
            <a:tailEnd/>
          </a:ln>
          <a:effectLst/>
        </p:spPr>
        <p:txBody>
          <a:bodyPr wrap="none">
            <a:spAutoFit/>
          </a:bodyPr>
          <a:lstStyle/>
          <a:p>
            <a:r>
              <a:rPr lang="en-US" sz="1600" b="1"/>
              <a:t>  Total Nitrogen export, 45% lower from NM</a:t>
            </a:r>
          </a:p>
        </p:txBody>
      </p:sp>
      <p:sp>
        <p:nvSpPr>
          <p:cNvPr id="824328" name="Rectangle 8"/>
          <p:cNvSpPr>
            <a:spLocks noChangeArrowheads="1"/>
          </p:cNvSpPr>
          <p:nvPr/>
        </p:nvSpPr>
        <p:spPr bwMode="auto">
          <a:xfrm>
            <a:off x="4724400" y="1295400"/>
            <a:ext cx="3886200" cy="336550"/>
          </a:xfrm>
          <a:prstGeom prst="rect">
            <a:avLst/>
          </a:prstGeom>
          <a:noFill/>
          <a:ln w="9525">
            <a:noFill/>
            <a:miter lim="800000"/>
            <a:headEnd/>
            <a:tailEnd/>
          </a:ln>
          <a:effectLst/>
        </p:spPr>
        <p:txBody>
          <a:bodyPr>
            <a:spAutoFit/>
          </a:bodyPr>
          <a:lstStyle/>
          <a:p>
            <a:r>
              <a:rPr lang="en-US" sz="1600" b="1"/>
              <a:t> Total PO4 export, 13% lower from NM</a:t>
            </a:r>
          </a:p>
        </p:txBody>
      </p:sp>
      <p:sp>
        <p:nvSpPr>
          <p:cNvPr id="824329" name="Rectangle 9"/>
          <p:cNvSpPr>
            <a:spLocks noChangeArrowheads="1"/>
          </p:cNvSpPr>
          <p:nvPr/>
        </p:nvSpPr>
        <p:spPr bwMode="auto">
          <a:xfrm>
            <a:off x="1219200" y="3886200"/>
            <a:ext cx="2273300" cy="336550"/>
          </a:xfrm>
          <a:prstGeom prst="rect">
            <a:avLst/>
          </a:prstGeom>
          <a:noFill/>
          <a:ln w="9525">
            <a:noFill/>
            <a:miter lim="800000"/>
            <a:headEnd/>
            <a:tailEnd/>
          </a:ln>
          <a:effectLst/>
        </p:spPr>
        <p:txBody>
          <a:bodyPr wrap="none">
            <a:spAutoFit/>
          </a:bodyPr>
          <a:lstStyle/>
          <a:p>
            <a:r>
              <a:rPr lang="en-US" sz="1600" b="1"/>
              <a:t>Total Nitrogen uptake</a:t>
            </a:r>
          </a:p>
        </p:txBody>
      </p:sp>
      <p:sp>
        <p:nvSpPr>
          <p:cNvPr id="824330" name="Rectangle 10"/>
          <p:cNvSpPr>
            <a:spLocks noChangeArrowheads="1"/>
          </p:cNvSpPr>
          <p:nvPr/>
        </p:nvSpPr>
        <p:spPr bwMode="auto">
          <a:xfrm>
            <a:off x="5257800" y="3886200"/>
            <a:ext cx="2620963" cy="336550"/>
          </a:xfrm>
          <a:prstGeom prst="rect">
            <a:avLst/>
          </a:prstGeom>
          <a:noFill/>
          <a:ln w="9525">
            <a:noFill/>
            <a:miter lim="800000"/>
            <a:headEnd/>
            <a:tailEnd/>
          </a:ln>
          <a:effectLst/>
        </p:spPr>
        <p:txBody>
          <a:bodyPr wrap="none">
            <a:spAutoFit/>
          </a:bodyPr>
          <a:lstStyle/>
          <a:p>
            <a:r>
              <a:rPr lang="en-US" sz="1600" b="1"/>
              <a:t>Total Phosphorus uptake</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8"/>
          <p:cNvSpPr>
            <a:spLocks noGrp="1"/>
          </p:cNvSpPr>
          <p:nvPr>
            <p:ph type="sldNum" sz="quarter" idx="12"/>
          </p:nvPr>
        </p:nvSpPr>
        <p:spPr/>
        <p:txBody>
          <a:bodyPr/>
          <a:lstStyle/>
          <a:p>
            <a:fld id="{318B5947-E607-49D2-98AD-F0B20AB0F6A2}" type="slidenum">
              <a:rPr lang="en-US"/>
              <a:pPr/>
              <a:t>155</a:t>
            </a:fld>
            <a:endParaRPr lang="en-US"/>
          </a:p>
        </p:txBody>
      </p:sp>
      <p:sp>
        <p:nvSpPr>
          <p:cNvPr id="825346" name="Rectangle 2"/>
          <p:cNvSpPr>
            <a:spLocks noGrp="1" noChangeArrowheads="1"/>
          </p:cNvSpPr>
          <p:nvPr>
            <p:ph type="title" sz="quarter"/>
          </p:nvPr>
        </p:nvSpPr>
        <p:spPr/>
        <p:txBody>
          <a:bodyPr/>
          <a:lstStyle/>
          <a:p>
            <a:r>
              <a:rPr lang="en-US" sz="3200">
                <a:solidFill>
                  <a:srgbClr val="0000FF"/>
                </a:solidFill>
              </a:rPr>
              <a:t>Pasture ~ NM pasture</a:t>
            </a:r>
          </a:p>
        </p:txBody>
      </p:sp>
      <p:graphicFrame>
        <p:nvGraphicFramePr>
          <p:cNvPr id="825347" name="Object 3"/>
          <p:cNvGraphicFramePr>
            <a:graphicFrameLocks noChangeAspect="1"/>
          </p:cNvGraphicFramePr>
          <p:nvPr>
            <p:ph sz="quarter" idx="1"/>
          </p:nvPr>
        </p:nvGraphicFramePr>
        <p:xfrm>
          <a:off x="381000" y="1600200"/>
          <a:ext cx="4191000" cy="2027238"/>
        </p:xfrm>
        <a:graphic>
          <a:graphicData uri="http://schemas.openxmlformats.org/presentationml/2006/ole">
            <p:oleObj spid="_x0000_s825347" name="Chart" r:id="rId3" imgW="4410062" imgH="2133600" progId="Excel.Chart.8">
              <p:embed/>
            </p:oleObj>
          </a:graphicData>
        </a:graphic>
      </p:graphicFrame>
      <p:graphicFrame>
        <p:nvGraphicFramePr>
          <p:cNvPr id="825348" name="Object 4"/>
          <p:cNvGraphicFramePr>
            <a:graphicFrameLocks noChangeAspect="1"/>
          </p:cNvGraphicFramePr>
          <p:nvPr>
            <p:ph sz="quarter" idx="2"/>
          </p:nvPr>
        </p:nvGraphicFramePr>
        <p:xfrm>
          <a:off x="4648200" y="1600200"/>
          <a:ext cx="4191000" cy="2022475"/>
        </p:xfrm>
        <a:graphic>
          <a:graphicData uri="http://schemas.openxmlformats.org/presentationml/2006/ole">
            <p:oleObj spid="_x0000_s825348" name="Chart" r:id="rId4" imgW="4676851" imgH="2257417" progId="Excel.Chart.8">
              <p:embed/>
            </p:oleObj>
          </a:graphicData>
        </a:graphic>
      </p:graphicFrame>
      <p:graphicFrame>
        <p:nvGraphicFramePr>
          <p:cNvPr id="825349" name="Object 5"/>
          <p:cNvGraphicFramePr>
            <a:graphicFrameLocks noChangeAspect="1"/>
          </p:cNvGraphicFramePr>
          <p:nvPr>
            <p:ph sz="quarter" idx="3"/>
          </p:nvPr>
        </p:nvGraphicFramePr>
        <p:xfrm>
          <a:off x="381000" y="4114800"/>
          <a:ext cx="4191000" cy="2133600"/>
        </p:xfrm>
        <a:graphic>
          <a:graphicData uri="http://schemas.openxmlformats.org/presentationml/2006/ole">
            <p:oleObj spid="_x0000_s825349" name="Chart" r:id="rId5" imgW="4190892" imgH="2162048" progId="Excel.Chart.8">
              <p:embed/>
            </p:oleObj>
          </a:graphicData>
        </a:graphic>
      </p:graphicFrame>
      <p:graphicFrame>
        <p:nvGraphicFramePr>
          <p:cNvPr id="825350" name="Object 6"/>
          <p:cNvGraphicFramePr>
            <a:graphicFrameLocks noChangeAspect="1"/>
          </p:cNvGraphicFramePr>
          <p:nvPr>
            <p:ph sz="quarter" idx="4"/>
          </p:nvPr>
        </p:nvGraphicFramePr>
        <p:xfrm>
          <a:off x="4648200" y="4114800"/>
          <a:ext cx="4191000" cy="2119313"/>
        </p:xfrm>
        <a:graphic>
          <a:graphicData uri="http://schemas.openxmlformats.org/presentationml/2006/ole">
            <p:oleObj spid="_x0000_s825350" name="Chart" r:id="rId6" imgW="4276667" imgH="2162048" progId="Excel.Chart.8">
              <p:embed/>
            </p:oleObj>
          </a:graphicData>
        </a:graphic>
      </p:graphicFrame>
      <p:sp>
        <p:nvSpPr>
          <p:cNvPr id="825351" name="Rectangle 7"/>
          <p:cNvSpPr>
            <a:spLocks noChangeArrowheads="1"/>
          </p:cNvSpPr>
          <p:nvPr/>
        </p:nvSpPr>
        <p:spPr bwMode="auto">
          <a:xfrm>
            <a:off x="1295400" y="1371600"/>
            <a:ext cx="2354263" cy="336550"/>
          </a:xfrm>
          <a:prstGeom prst="rect">
            <a:avLst/>
          </a:prstGeom>
          <a:noFill/>
          <a:ln w="9525">
            <a:noFill/>
            <a:miter lim="800000"/>
            <a:headEnd/>
            <a:tailEnd/>
          </a:ln>
          <a:effectLst/>
        </p:spPr>
        <p:txBody>
          <a:bodyPr wrap="none">
            <a:spAutoFit/>
          </a:bodyPr>
          <a:lstStyle/>
          <a:p>
            <a:r>
              <a:rPr lang="en-US" sz="1600" b="1"/>
              <a:t>  Total Nitrogen export</a:t>
            </a:r>
          </a:p>
        </p:txBody>
      </p:sp>
      <p:sp>
        <p:nvSpPr>
          <p:cNvPr id="825352" name="Rectangle 8"/>
          <p:cNvSpPr>
            <a:spLocks noChangeArrowheads="1"/>
          </p:cNvSpPr>
          <p:nvPr/>
        </p:nvSpPr>
        <p:spPr bwMode="auto">
          <a:xfrm>
            <a:off x="5562600" y="1371600"/>
            <a:ext cx="2057400" cy="336550"/>
          </a:xfrm>
          <a:prstGeom prst="rect">
            <a:avLst/>
          </a:prstGeom>
          <a:noFill/>
          <a:ln w="9525">
            <a:noFill/>
            <a:miter lim="800000"/>
            <a:headEnd/>
            <a:tailEnd/>
          </a:ln>
          <a:effectLst/>
        </p:spPr>
        <p:txBody>
          <a:bodyPr>
            <a:spAutoFit/>
          </a:bodyPr>
          <a:lstStyle/>
          <a:p>
            <a:r>
              <a:rPr lang="en-US" sz="1600" b="1"/>
              <a:t> Total PO4 export</a:t>
            </a:r>
          </a:p>
        </p:txBody>
      </p:sp>
      <p:sp>
        <p:nvSpPr>
          <p:cNvPr id="825353" name="Rectangle 9"/>
          <p:cNvSpPr>
            <a:spLocks noChangeArrowheads="1"/>
          </p:cNvSpPr>
          <p:nvPr/>
        </p:nvSpPr>
        <p:spPr bwMode="auto">
          <a:xfrm>
            <a:off x="1219200" y="3886200"/>
            <a:ext cx="2273300" cy="336550"/>
          </a:xfrm>
          <a:prstGeom prst="rect">
            <a:avLst/>
          </a:prstGeom>
          <a:noFill/>
          <a:ln w="9525">
            <a:noFill/>
            <a:miter lim="800000"/>
            <a:headEnd/>
            <a:tailEnd/>
          </a:ln>
          <a:effectLst/>
        </p:spPr>
        <p:txBody>
          <a:bodyPr wrap="none">
            <a:spAutoFit/>
          </a:bodyPr>
          <a:lstStyle/>
          <a:p>
            <a:r>
              <a:rPr lang="en-US" sz="1600" b="1"/>
              <a:t>Total Nitrogen uptake</a:t>
            </a:r>
          </a:p>
        </p:txBody>
      </p:sp>
      <p:sp>
        <p:nvSpPr>
          <p:cNvPr id="825354" name="Rectangle 10"/>
          <p:cNvSpPr>
            <a:spLocks noChangeArrowheads="1"/>
          </p:cNvSpPr>
          <p:nvPr/>
        </p:nvSpPr>
        <p:spPr bwMode="auto">
          <a:xfrm>
            <a:off x="5257800" y="3886200"/>
            <a:ext cx="2620963" cy="336550"/>
          </a:xfrm>
          <a:prstGeom prst="rect">
            <a:avLst/>
          </a:prstGeom>
          <a:noFill/>
          <a:ln w="9525">
            <a:noFill/>
            <a:miter lim="800000"/>
            <a:headEnd/>
            <a:tailEnd/>
          </a:ln>
          <a:effectLst/>
        </p:spPr>
        <p:txBody>
          <a:bodyPr wrap="none">
            <a:spAutoFit/>
          </a:bodyPr>
          <a:lstStyle/>
          <a:p>
            <a:r>
              <a:rPr lang="en-US" sz="1600" b="1"/>
              <a:t>Total Phosphorus uptake</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667AD2AF-4286-44C8-9C8C-4DA729D17AB9}" type="slidenum">
              <a:rPr lang="en-US"/>
              <a:pPr/>
              <a:t>156</a:t>
            </a:fld>
            <a:endParaRPr lang="en-US"/>
          </a:p>
        </p:txBody>
      </p:sp>
      <p:sp>
        <p:nvSpPr>
          <p:cNvPr id="857090" name="Rectangle 2"/>
          <p:cNvSpPr>
            <a:spLocks noGrp="1" noChangeArrowheads="1"/>
          </p:cNvSpPr>
          <p:nvPr>
            <p:ph type="title"/>
          </p:nvPr>
        </p:nvSpPr>
        <p:spPr>
          <a:xfrm>
            <a:off x="457200" y="381000"/>
            <a:ext cx="8001000" cy="762000"/>
          </a:xfrm>
        </p:spPr>
        <p:txBody>
          <a:bodyPr/>
          <a:lstStyle/>
          <a:p>
            <a:r>
              <a:rPr lang="en-US" sz="3200">
                <a:solidFill>
                  <a:srgbClr val="0000FF"/>
                </a:solidFill>
                <a:latin typeface="Times New Roman" pitchFamily="18" charset="0"/>
              </a:rPr>
              <a:t>Percentile of calibrated parameters (log scale)</a:t>
            </a:r>
          </a:p>
        </p:txBody>
      </p:sp>
      <p:pic>
        <p:nvPicPr>
          <p:cNvPr id="857091" name="Picture 3"/>
          <p:cNvPicPr>
            <a:picLocks noChangeAspect="1" noChangeArrowheads="1"/>
          </p:cNvPicPr>
          <p:nvPr/>
        </p:nvPicPr>
        <p:blipFill>
          <a:blip r:embed="rId2" cstate="print"/>
          <a:srcRect/>
          <a:stretch>
            <a:fillRect/>
          </a:stretch>
        </p:blipFill>
        <p:spPr bwMode="auto">
          <a:xfrm>
            <a:off x="533400" y="914400"/>
            <a:ext cx="7924800" cy="2895600"/>
          </a:xfrm>
          <a:prstGeom prst="rect">
            <a:avLst/>
          </a:prstGeom>
          <a:noFill/>
          <a:ln w="9525">
            <a:noFill/>
            <a:miter lim="800000"/>
            <a:headEnd/>
            <a:tailEnd/>
          </a:ln>
          <a:effectLst/>
        </p:spPr>
      </p:pic>
      <p:sp>
        <p:nvSpPr>
          <p:cNvPr id="857092" name="Text Box 4"/>
          <p:cNvSpPr txBox="1">
            <a:spLocks noChangeArrowheads="1"/>
          </p:cNvSpPr>
          <p:nvPr/>
        </p:nvSpPr>
        <p:spPr bwMode="auto">
          <a:xfrm rot="16200000">
            <a:off x="-169069" y="2150269"/>
            <a:ext cx="2351088" cy="336550"/>
          </a:xfrm>
          <a:prstGeom prst="rect">
            <a:avLst/>
          </a:prstGeom>
          <a:noFill/>
          <a:ln w="9525">
            <a:noFill/>
            <a:miter lim="800000"/>
            <a:headEnd/>
            <a:tailEnd/>
          </a:ln>
          <a:effectLst/>
        </p:spPr>
        <p:txBody>
          <a:bodyPr wrap="none">
            <a:spAutoFit/>
          </a:bodyPr>
          <a:lstStyle/>
          <a:p>
            <a:r>
              <a:rPr lang="en-US" sz="1600"/>
              <a:t>NO3 immobilization rate</a:t>
            </a:r>
          </a:p>
        </p:txBody>
      </p:sp>
      <p:pic>
        <p:nvPicPr>
          <p:cNvPr id="857093" name="Picture 5"/>
          <p:cNvPicPr>
            <a:picLocks noChangeAspect="1" noChangeArrowheads="1"/>
          </p:cNvPicPr>
          <p:nvPr/>
        </p:nvPicPr>
        <p:blipFill>
          <a:blip r:embed="rId3" cstate="print"/>
          <a:srcRect/>
          <a:stretch>
            <a:fillRect/>
          </a:stretch>
        </p:blipFill>
        <p:spPr bwMode="auto">
          <a:xfrm>
            <a:off x="533400" y="3352800"/>
            <a:ext cx="7924800" cy="3048000"/>
          </a:xfrm>
          <a:prstGeom prst="rect">
            <a:avLst/>
          </a:prstGeom>
          <a:noFill/>
          <a:ln w="9525">
            <a:noFill/>
            <a:miter lim="800000"/>
            <a:headEnd/>
            <a:tailEnd/>
          </a:ln>
          <a:effectLst/>
        </p:spPr>
      </p:pic>
      <p:sp>
        <p:nvSpPr>
          <p:cNvPr id="857094" name="Text Box 6"/>
          <p:cNvSpPr txBox="1">
            <a:spLocks noChangeArrowheads="1"/>
          </p:cNvSpPr>
          <p:nvPr/>
        </p:nvSpPr>
        <p:spPr bwMode="auto">
          <a:xfrm rot="16200000">
            <a:off x="-174625" y="4822825"/>
            <a:ext cx="2362200" cy="336550"/>
          </a:xfrm>
          <a:prstGeom prst="rect">
            <a:avLst/>
          </a:prstGeom>
          <a:noFill/>
          <a:ln w="9525">
            <a:noFill/>
            <a:miter lim="800000"/>
            <a:headEnd/>
            <a:tailEnd/>
          </a:ln>
          <a:effectLst/>
        </p:spPr>
        <p:txBody>
          <a:bodyPr>
            <a:spAutoFit/>
          </a:bodyPr>
          <a:lstStyle/>
          <a:p>
            <a:r>
              <a:rPr lang="en-US" sz="1600"/>
              <a:t>NH4 immobilization rate</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D6F9ECAC-04EF-44FF-BC67-7E780D693545}" type="slidenum">
              <a:rPr lang="en-US"/>
              <a:pPr/>
              <a:t>157</a:t>
            </a:fld>
            <a:endParaRPr lang="en-US"/>
          </a:p>
        </p:txBody>
      </p:sp>
      <p:pic>
        <p:nvPicPr>
          <p:cNvPr id="858114" name="Picture 2"/>
          <p:cNvPicPr>
            <a:picLocks noChangeAspect="1" noChangeArrowheads="1"/>
          </p:cNvPicPr>
          <p:nvPr/>
        </p:nvPicPr>
        <p:blipFill>
          <a:blip r:embed="rId2" cstate="print"/>
          <a:srcRect/>
          <a:stretch>
            <a:fillRect/>
          </a:stretch>
        </p:blipFill>
        <p:spPr bwMode="auto">
          <a:xfrm>
            <a:off x="762000" y="0"/>
            <a:ext cx="7696200" cy="2438400"/>
          </a:xfrm>
          <a:prstGeom prst="rect">
            <a:avLst/>
          </a:prstGeom>
          <a:noFill/>
          <a:ln w="9525">
            <a:noFill/>
            <a:miter lim="800000"/>
            <a:headEnd/>
            <a:tailEnd/>
          </a:ln>
          <a:effectLst/>
        </p:spPr>
      </p:pic>
      <p:sp>
        <p:nvSpPr>
          <p:cNvPr id="858115" name="Text Box 3"/>
          <p:cNvSpPr txBox="1">
            <a:spLocks noChangeArrowheads="1"/>
          </p:cNvSpPr>
          <p:nvPr/>
        </p:nvSpPr>
        <p:spPr bwMode="auto">
          <a:xfrm rot="16200000">
            <a:off x="-26988" y="1246188"/>
            <a:ext cx="2492375" cy="304800"/>
          </a:xfrm>
          <a:prstGeom prst="rect">
            <a:avLst/>
          </a:prstGeom>
          <a:noFill/>
          <a:ln w="9525">
            <a:noFill/>
            <a:miter lim="800000"/>
            <a:headEnd/>
            <a:tailEnd/>
          </a:ln>
          <a:effectLst/>
        </p:spPr>
        <p:txBody>
          <a:bodyPr>
            <a:spAutoFit/>
          </a:bodyPr>
          <a:lstStyle/>
          <a:p>
            <a:r>
              <a:rPr lang="en-US" sz="1400"/>
              <a:t>Organic N mineralization rate</a:t>
            </a:r>
          </a:p>
        </p:txBody>
      </p:sp>
      <p:pic>
        <p:nvPicPr>
          <p:cNvPr id="858116" name="Picture 4"/>
          <p:cNvPicPr>
            <a:picLocks noChangeAspect="1" noChangeArrowheads="1"/>
          </p:cNvPicPr>
          <p:nvPr/>
        </p:nvPicPr>
        <p:blipFill>
          <a:blip r:embed="rId3" cstate="print"/>
          <a:srcRect/>
          <a:stretch>
            <a:fillRect/>
          </a:stretch>
        </p:blipFill>
        <p:spPr bwMode="auto">
          <a:xfrm>
            <a:off x="762000" y="2057400"/>
            <a:ext cx="7696200" cy="2514600"/>
          </a:xfrm>
          <a:prstGeom prst="rect">
            <a:avLst/>
          </a:prstGeom>
          <a:noFill/>
          <a:ln w="9525">
            <a:noFill/>
            <a:miter lim="800000"/>
            <a:headEnd/>
            <a:tailEnd/>
          </a:ln>
          <a:effectLst/>
        </p:spPr>
      </p:pic>
      <p:sp>
        <p:nvSpPr>
          <p:cNvPr id="858117" name="Text Box 5"/>
          <p:cNvSpPr txBox="1">
            <a:spLocks noChangeArrowheads="1"/>
          </p:cNvSpPr>
          <p:nvPr/>
        </p:nvSpPr>
        <p:spPr bwMode="auto">
          <a:xfrm rot="16200000">
            <a:off x="457200" y="3429000"/>
            <a:ext cx="1524000" cy="304800"/>
          </a:xfrm>
          <a:prstGeom prst="rect">
            <a:avLst/>
          </a:prstGeom>
          <a:noFill/>
          <a:ln w="9525">
            <a:noFill/>
            <a:miter lim="800000"/>
            <a:headEnd/>
            <a:tailEnd/>
          </a:ln>
          <a:effectLst/>
        </p:spPr>
        <p:txBody>
          <a:bodyPr>
            <a:spAutoFit/>
          </a:bodyPr>
          <a:lstStyle/>
          <a:p>
            <a:r>
              <a:rPr lang="en-US" sz="1400"/>
              <a:t>Nitrification rate</a:t>
            </a:r>
          </a:p>
        </p:txBody>
      </p:sp>
      <p:pic>
        <p:nvPicPr>
          <p:cNvPr id="858118" name="Picture 6"/>
          <p:cNvPicPr>
            <a:picLocks noChangeAspect="1" noChangeArrowheads="1"/>
          </p:cNvPicPr>
          <p:nvPr/>
        </p:nvPicPr>
        <p:blipFill>
          <a:blip r:embed="rId4" cstate="print"/>
          <a:srcRect/>
          <a:stretch>
            <a:fillRect/>
          </a:stretch>
        </p:blipFill>
        <p:spPr bwMode="auto">
          <a:xfrm>
            <a:off x="762000" y="4191000"/>
            <a:ext cx="7696200" cy="2514600"/>
          </a:xfrm>
          <a:prstGeom prst="rect">
            <a:avLst/>
          </a:prstGeom>
          <a:noFill/>
          <a:ln w="9525">
            <a:noFill/>
            <a:miter lim="800000"/>
            <a:headEnd/>
            <a:tailEnd/>
          </a:ln>
          <a:effectLst/>
        </p:spPr>
      </p:pic>
      <p:sp>
        <p:nvSpPr>
          <p:cNvPr id="858119" name="Text Box 7"/>
          <p:cNvSpPr txBox="1">
            <a:spLocks noChangeArrowheads="1"/>
          </p:cNvSpPr>
          <p:nvPr/>
        </p:nvSpPr>
        <p:spPr bwMode="auto">
          <a:xfrm rot="16200000">
            <a:off x="381000" y="5257800"/>
            <a:ext cx="1676400" cy="304800"/>
          </a:xfrm>
          <a:prstGeom prst="rect">
            <a:avLst/>
          </a:prstGeom>
          <a:noFill/>
          <a:ln w="9525">
            <a:noFill/>
            <a:miter lim="800000"/>
            <a:headEnd/>
            <a:tailEnd/>
          </a:ln>
          <a:effectLst/>
        </p:spPr>
        <p:txBody>
          <a:bodyPr>
            <a:spAutoFit/>
          </a:bodyPr>
          <a:lstStyle/>
          <a:p>
            <a:r>
              <a:rPr lang="en-US" sz="1400"/>
              <a:t>Denitrification rate</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44DD34BE-F4EE-441E-AC93-4CC60078E01B}" type="slidenum">
              <a:rPr lang="en-US"/>
              <a:pPr/>
              <a:t>158</a:t>
            </a:fld>
            <a:endParaRPr lang="en-US"/>
          </a:p>
        </p:txBody>
      </p:sp>
      <p:pic>
        <p:nvPicPr>
          <p:cNvPr id="859138" name="Picture 2"/>
          <p:cNvPicPr>
            <a:picLocks noChangeAspect="1" noChangeArrowheads="1"/>
          </p:cNvPicPr>
          <p:nvPr/>
        </p:nvPicPr>
        <p:blipFill>
          <a:blip r:embed="rId2" cstate="print"/>
          <a:srcRect/>
          <a:stretch>
            <a:fillRect/>
          </a:stretch>
        </p:blipFill>
        <p:spPr bwMode="auto">
          <a:xfrm>
            <a:off x="533400" y="304800"/>
            <a:ext cx="7972425" cy="3197225"/>
          </a:xfrm>
          <a:prstGeom prst="rect">
            <a:avLst/>
          </a:prstGeom>
          <a:noFill/>
          <a:ln w="9525">
            <a:noFill/>
            <a:miter lim="800000"/>
            <a:headEnd/>
            <a:tailEnd/>
          </a:ln>
          <a:effectLst/>
        </p:spPr>
      </p:pic>
      <p:sp>
        <p:nvSpPr>
          <p:cNvPr id="859139" name="Text Box 3"/>
          <p:cNvSpPr txBox="1">
            <a:spLocks noChangeArrowheads="1"/>
          </p:cNvSpPr>
          <p:nvPr/>
        </p:nvSpPr>
        <p:spPr bwMode="auto">
          <a:xfrm rot="16200000">
            <a:off x="-503237" y="1570037"/>
            <a:ext cx="2973388" cy="290513"/>
          </a:xfrm>
          <a:prstGeom prst="rect">
            <a:avLst/>
          </a:prstGeom>
          <a:noFill/>
          <a:ln w="9525">
            <a:noFill/>
            <a:miter lim="800000"/>
            <a:headEnd/>
            <a:tailEnd/>
          </a:ln>
          <a:effectLst/>
        </p:spPr>
        <p:txBody>
          <a:bodyPr>
            <a:spAutoFit/>
          </a:bodyPr>
          <a:lstStyle/>
          <a:p>
            <a:r>
              <a:rPr lang="en-US" sz="1300"/>
              <a:t>Partitioning coefficient for labile org N</a:t>
            </a:r>
          </a:p>
        </p:txBody>
      </p:sp>
      <p:pic>
        <p:nvPicPr>
          <p:cNvPr id="859140" name="Picture 4"/>
          <p:cNvPicPr>
            <a:picLocks noChangeAspect="1" noChangeArrowheads="1"/>
          </p:cNvPicPr>
          <p:nvPr/>
        </p:nvPicPr>
        <p:blipFill>
          <a:blip r:embed="rId3" cstate="print"/>
          <a:srcRect/>
          <a:stretch>
            <a:fillRect/>
          </a:stretch>
        </p:blipFill>
        <p:spPr bwMode="auto">
          <a:xfrm>
            <a:off x="533400" y="2971800"/>
            <a:ext cx="8001000" cy="3276600"/>
          </a:xfrm>
          <a:prstGeom prst="rect">
            <a:avLst/>
          </a:prstGeom>
          <a:noFill/>
          <a:ln w="9525">
            <a:noFill/>
            <a:miter lim="800000"/>
            <a:headEnd/>
            <a:tailEnd/>
          </a:ln>
          <a:effectLst/>
        </p:spPr>
      </p:pic>
      <p:sp>
        <p:nvSpPr>
          <p:cNvPr id="859141" name="Text Box 5"/>
          <p:cNvSpPr txBox="1">
            <a:spLocks noChangeArrowheads="1"/>
          </p:cNvSpPr>
          <p:nvPr/>
        </p:nvSpPr>
        <p:spPr bwMode="auto">
          <a:xfrm rot="16200000">
            <a:off x="-655637" y="4694237"/>
            <a:ext cx="3278188" cy="290513"/>
          </a:xfrm>
          <a:prstGeom prst="rect">
            <a:avLst/>
          </a:prstGeom>
          <a:noFill/>
          <a:ln w="9525">
            <a:noFill/>
            <a:miter lim="800000"/>
            <a:headEnd/>
            <a:tailEnd/>
          </a:ln>
          <a:effectLst/>
        </p:spPr>
        <p:txBody>
          <a:bodyPr>
            <a:spAutoFit/>
          </a:bodyPr>
          <a:lstStyle/>
          <a:p>
            <a:r>
              <a:rPr lang="en-US" sz="1300"/>
              <a:t>Partitioning coefficient for refractory org N</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206F38CF-0588-4600-BD2C-7DD474FE02C8}" type="slidenum">
              <a:rPr lang="en-US"/>
              <a:pPr/>
              <a:t>159</a:t>
            </a:fld>
            <a:endParaRPr lang="en-US"/>
          </a:p>
        </p:txBody>
      </p:sp>
      <p:sp>
        <p:nvSpPr>
          <p:cNvPr id="860162" name="Text Box 2"/>
          <p:cNvSpPr txBox="1">
            <a:spLocks noChangeArrowheads="1"/>
          </p:cNvSpPr>
          <p:nvPr/>
        </p:nvSpPr>
        <p:spPr bwMode="auto">
          <a:xfrm rot="16200000">
            <a:off x="77787" y="977901"/>
            <a:ext cx="1985963" cy="290512"/>
          </a:xfrm>
          <a:prstGeom prst="rect">
            <a:avLst/>
          </a:prstGeom>
          <a:noFill/>
          <a:ln w="9525">
            <a:noFill/>
            <a:miter lim="800000"/>
            <a:headEnd/>
            <a:tailEnd/>
          </a:ln>
          <a:effectLst/>
        </p:spPr>
        <p:txBody>
          <a:bodyPr wrap="none">
            <a:spAutoFit/>
          </a:bodyPr>
          <a:lstStyle/>
          <a:p>
            <a:r>
              <a:rPr lang="en-US" sz="1300"/>
              <a:t>PO4 immobilization rate </a:t>
            </a:r>
          </a:p>
        </p:txBody>
      </p:sp>
      <p:pic>
        <p:nvPicPr>
          <p:cNvPr id="860163" name="Picture 3"/>
          <p:cNvPicPr>
            <a:picLocks noChangeAspect="1" noChangeArrowheads="1"/>
          </p:cNvPicPr>
          <p:nvPr/>
        </p:nvPicPr>
        <p:blipFill>
          <a:blip r:embed="rId2" cstate="print"/>
          <a:srcRect/>
          <a:stretch>
            <a:fillRect/>
          </a:stretch>
        </p:blipFill>
        <p:spPr bwMode="auto">
          <a:xfrm>
            <a:off x="685800" y="0"/>
            <a:ext cx="7820025" cy="2362200"/>
          </a:xfrm>
          <a:prstGeom prst="rect">
            <a:avLst/>
          </a:prstGeom>
          <a:noFill/>
          <a:ln w="9525">
            <a:noFill/>
            <a:miter lim="800000"/>
            <a:headEnd/>
            <a:tailEnd/>
          </a:ln>
          <a:effectLst/>
        </p:spPr>
      </p:pic>
      <p:pic>
        <p:nvPicPr>
          <p:cNvPr id="860164" name="Picture 4"/>
          <p:cNvPicPr>
            <a:picLocks noChangeAspect="1" noChangeArrowheads="1"/>
          </p:cNvPicPr>
          <p:nvPr/>
        </p:nvPicPr>
        <p:blipFill>
          <a:blip r:embed="rId3" cstate="print"/>
          <a:srcRect/>
          <a:stretch>
            <a:fillRect/>
          </a:stretch>
        </p:blipFill>
        <p:spPr bwMode="auto">
          <a:xfrm>
            <a:off x="685800" y="1981200"/>
            <a:ext cx="7848600" cy="2438400"/>
          </a:xfrm>
          <a:prstGeom prst="rect">
            <a:avLst/>
          </a:prstGeom>
          <a:noFill/>
          <a:ln w="9525">
            <a:noFill/>
            <a:miter lim="800000"/>
            <a:headEnd/>
            <a:tailEnd/>
          </a:ln>
          <a:effectLst/>
        </p:spPr>
      </p:pic>
      <p:sp>
        <p:nvSpPr>
          <p:cNvPr id="860165" name="Text Box 5"/>
          <p:cNvSpPr txBox="1">
            <a:spLocks noChangeArrowheads="1"/>
          </p:cNvSpPr>
          <p:nvPr/>
        </p:nvSpPr>
        <p:spPr bwMode="auto">
          <a:xfrm rot="16200000">
            <a:off x="-72231" y="3120231"/>
            <a:ext cx="2263775" cy="290513"/>
          </a:xfrm>
          <a:prstGeom prst="rect">
            <a:avLst/>
          </a:prstGeom>
          <a:noFill/>
          <a:ln w="9525">
            <a:noFill/>
            <a:miter lim="800000"/>
            <a:headEnd/>
            <a:tailEnd/>
          </a:ln>
          <a:effectLst/>
        </p:spPr>
        <p:txBody>
          <a:bodyPr>
            <a:spAutoFit/>
          </a:bodyPr>
          <a:lstStyle/>
          <a:p>
            <a:r>
              <a:rPr lang="en-US" sz="1200"/>
              <a:t>Organic P </a:t>
            </a:r>
            <a:r>
              <a:rPr lang="en-US" sz="1300"/>
              <a:t>mineralization</a:t>
            </a:r>
            <a:r>
              <a:rPr lang="en-US" sz="1200"/>
              <a:t> rate</a:t>
            </a:r>
          </a:p>
        </p:txBody>
      </p:sp>
      <p:pic>
        <p:nvPicPr>
          <p:cNvPr id="860166" name="Picture 6"/>
          <p:cNvPicPr>
            <a:picLocks noChangeAspect="1" noChangeArrowheads="1"/>
          </p:cNvPicPr>
          <p:nvPr/>
        </p:nvPicPr>
        <p:blipFill>
          <a:blip r:embed="rId4" cstate="print"/>
          <a:srcRect/>
          <a:stretch>
            <a:fillRect/>
          </a:stretch>
        </p:blipFill>
        <p:spPr bwMode="auto">
          <a:xfrm>
            <a:off x="685800" y="4038600"/>
            <a:ext cx="7848600" cy="2667000"/>
          </a:xfrm>
          <a:prstGeom prst="rect">
            <a:avLst/>
          </a:prstGeom>
          <a:noFill/>
          <a:ln w="9525">
            <a:noFill/>
            <a:miter lim="800000"/>
            <a:headEnd/>
            <a:tailEnd/>
          </a:ln>
          <a:effectLst/>
        </p:spPr>
      </p:pic>
      <p:sp>
        <p:nvSpPr>
          <p:cNvPr id="860167" name="Text Box 7"/>
          <p:cNvSpPr txBox="1">
            <a:spLocks noChangeArrowheads="1"/>
          </p:cNvSpPr>
          <p:nvPr/>
        </p:nvSpPr>
        <p:spPr bwMode="auto">
          <a:xfrm rot="16200000">
            <a:off x="-330993" y="5322093"/>
            <a:ext cx="2781300" cy="290513"/>
          </a:xfrm>
          <a:prstGeom prst="rect">
            <a:avLst/>
          </a:prstGeom>
          <a:noFill/>
          <a:ln w="9525">
            <a:noFill/>
            <a:miter lim="800000"/>
            <a:headEnd/>
            <a:tailEnd/>
          </a:ln>
          <a:effectLst/>
        </p:spPr>
        <p:txBody>
          <a:bodyPr>
            <a:spAutoFit/>
          </a:bodyPr>
          <a:lstStyle/>
          <a:p>
            <a:r>
              <a:rPr lang="en-US" sz="1300"/>
              <a:t>Adsorption/desorption coefficient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01FEAFC-224F-4858-80FD-025B4E0E40A4}" type="slidenum">
              <a:rPr lang="en-US"/>
              <a:pPr/>
              <a:t>16</a:t>
            </a:fld>
            <a:endParaRPr lang="en-US"/>
          </a:p>
        </p:txBody>
      </p:sp>
      <p:graphicFrame>
        <p:nvGraphicFramePr>
          <p:cNvPr id="273410" name="Object 2"/>
          <p:cNvGraphicFramePr>
            <a:graphicFrameLocks noChangeAspect="1"/>
          </p:cNvGraphicFramePr>
          <p:nvPr>
            <p:ph idx="1"/>
          </p:nvPr>
        </p:nvGraphicFramePr>
        <p:xfrm>
          <a:off x="0" y="0"/>
          <a:ext cx="9144000" cy="6858000"/>
        </p:xfrm>
        <a:graphic>
          <a:graphicData uri="http://schemas.openxmlformats.org/presentationml/2006/ole">
            <p:oleObj spid="_x0000_s273410" name="Chart" r:id="rId4" imgW="9334500" imgH="7334250" progId="Excel.Chart.8">
              <p:embed/>
            </p:oleObj>
          </a:graphicData>
        </a:graphic>
      </p:graphicFrame>
      <p:sp>
        <p:nvSpPr>
          <p:cNvPr id="273411" name="Rectangle 3"/>
          <p:cNvSpPr>
            <a:spLocks noChangeArrowheads="1"/>
          </p:cNvSpPr>
          <p:nvPr/>
        </p:nvSpPr>
        <p:spPr bwMode="auto">
          <a:xfrm>
            <a:off x="2667000" y="990600"/>
            <a:ext cx="4495800" cy="1143000"/>
          </a:xfrm>
          <a:prstGeom prst="rect">
            <a:avLst/>
          </a:prstGeom>
          <a:noFill/>
          <a:ln w="9525">
            <a:noFill/>
            <a:miter lim="800000"/>
            <a:headEnd/>
            <a:tailEnd/>
          </a:ln>
          <a:effectLst/>
        </p:spPr>
        <p:txBody>
          <a:bodyPr anchor="ctr"/>
          <a:lstStyle/>
          <a:p>
            <a:pPr algn="ctr"/>
            <a:r>
              <a:rPr lang="en-US" sz="4000">
                <a:solidFill>
                  <a:schemeClr val="tx2"/>
                </a:solidFill>
              </a:rPr>
              <a:t>Watershed Model History</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D8F9F7B-32DE-4D6B-953C-0D6E36AE0E86}" type="slidenum">
              <a:rPr lang="en-US"/>
              <a:pPr/>
              <a:t>160</a:t>
            </a:fld>
            <a:endParaRPr lang="en-US"/>
          </a:p>
        </p:txBody>
      </p:sp>
      <p:sp>
        <p:nvSpPr>
          <p:cNvPr id="861186" name="Rectangle 2"/>
          <p:cNvSpPr>
            <a:spLocks noGrp="1" noChangeArrowheads="1"/>
          </p:cNvSpPr>
          <p:nvPr>
            <p:ph type="title"/>
          </p:nvPr>
        </p:nvSpPr>
        <p:spPr>
          <a:xfrm>
            <a:off x="457200" y="304800"/>
            <a:ext cx="8229600" cy="1143000"/>
          </a:xfrm>
        </p:spPr>
        <p:txBody>
          <a:bodyPr/>
          <a:lstStyle/>
          <a:p>
            <a:r>
              <a:rPr lang="en-US" sz="4000">
                <a:solidFill>
                  <a:srgbClr val="0000FF"/>
                </a:solidFill>
                <a:latin typeface="Times New Roman" pitchFamily="18" charset="0"/>
              </a:rPr>
              <a:t>Summary</a:t>
            </a:r>
          </a:p>
        </p:txBody>
      </p:sp>
      <p:sp>
        <p:nvSpPr>
          <p:cNvPr id="861187" name="Rectangle 3"/>
          <p:cNvSpPr>
            <a:spLocks noGrp="1" noChangeArrowheads="1"/>
          </p:cNvSpPr>
          <p:nvPr>
            <p:ph type="body" idx="1"/>
          </p:nvPr>
        </p:nvSpPr>
        <p:spPr>
          <a:xfrm>
            <a:off x="685800" y="1447800"/>
            <a:ext cx="7924800" cy="4800600"/>
          </a:xfrm>
        </p:spPr>
        <p:txBody>
          <a:bodyPr/>
          <a:lstStyle/>
          <a:p>
            <a:pPr marL="609600" indent="-609600"/>
            <a:r>
              <a:rPr lang="en-US">
                <a:latin typeface="Times New Roman" pitchFamily="18" charset="0"/>
              </a:rPr>
              <a:t>Simulated N and P targets largely matched</a:t>
            </a:r>
          </a:p>
          <a:p>
            <a:pPr marL="609600" indent="-609600">
              <a:buFontTx/>
              <a:buNone/>
            </a:pPr>
            <a:endParaRPr lang="en-US" sz="1400">
              <a:latin typeface="Times New Roman" pitchFamily="18" charset="0"/>
            </a:endParaRPr>
          </a:p>
          <a:p>
            <a:pPr marL="609600" indent="-609600"/>
            <a:r>
              <a:rPr lang="en-US">
                <a:latin typeface="Times New Roman" pitchFamily="18" charset="0"/>
              </a:rPr>
              <a:t>Plant uptake matches field data reasonably well</a:t>
            </a:r>
          </a:p>
          <a:p>
            <a:pPr marL="609600" indent="-609600"/>
            <a:endParaRPr lang="en-US" sz="1400">
              <a:latin typeface="Times New Roman" pitchFamily="18" charset="0"/>
            </a:endParaRPr>
          </a:p>
          <a:p>
            <a:pPr marL="609600" indent="-609600"/>
            <a:r>
              <a:rPr lang="en-US">
                <a:latin typeface="Times New Roman" pitchFamily="18" charset="0"/>
              </a:rPr>
              <a:t>Calibrated model parameters within a fairly constrained range</a:t>
            </a:r>
          </a:p>
          <a:p>
            <a:pPr marL="609600" indent="-609600"/>
            <a:endParaRPr lang="en-US" sz="1400">
              <a:latin typeface="Times New Roman" pitchFamily="18" charset="0"/>
            </a:endParaRPr>
          </a:p>
          <a:p>
            <a:pPr marL="609600" indent="-609600"/>
            <a:r>
              <a:rPr lang="en-US">
                <a:latin typeface="Times New Roman" pitchFamily="18" charset="0"/>
              </a:rPr>
              <a:t>Model sensitive to management actions</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p:txBody>
          <a:bodyPr/>
          <a:lstStyle/>
          <a:p>
            <a:fld id="{9CA275FA-8222-4A32-BACB-29EC14235ED7}" type="slidenum">
              <a:rPr lang="en-US"/>
              <a:pPr/>
              <a:t>161</a:t>
            </a:fld>
            <a:endParaRPr lang="en-US"/>
          </a:p>
        </p:txBody>
      </p:sp>
      <p:sp>
        <p:nvSpPr>
          <p:cNvPr id="742402" name="Rectangle 2"/>
          <p:cNvSpPr>
            <a:spLocks noGrp="1" noChangeArrowheads="1"/>
          </p:cNvSpPr>
          <p:nvPr>
            <p:ph type="title"/>
          </p:nvPr>
        </p:nvSpPr>
        <p:spPr>
          <a:xfrm>
            <a:off x="457200" y="274638"/>
            <a:ext cx="8382000" cy="6126162"/>
          </a:xfrm>
        </p:spPr>
        <p:txBody>
          <a:bodyPr/>
          <a:lstStyle/>
          <a:p>
            <a:r>
              <a:rPr lang="en-US" sz="8000"/>
              <a:t>RIVER</a:t>
            </a:r>
            <a:br>
              <a:rPr lang="en-US" sz="8000"/>
            </a:br>
            <a:r>
              <a:rPr lang="en-US" sz="8000"/>
              <a:t>Calibration</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016964D-E8B9-4E98-9996-AB2C8F6164AD}" type="slidenum">
              <a:rPr lang="en-US"/>
              <a:pPr/>
              <a:t>162</a:t>
            </a:fld>
            <a:endParaRPr lang="en-US"/>
          </a:p>
        </p:txBody>
      </p:sp>
      <p:pic>
        <p:nvPicPr>
          <p:cNvPr id="233474" name="Picture 2"/>
          <p:cNvPicPr>
            <a:picLocks noChangeAspect="1" noChangeArrowheads="1"/>
          </p:cNvPicPr>
          <p:nvPr/>
        </p:nvPicPr>
        <p:blipFill>
          <a:blip r:embed="rId2" cstate="print"/>
          <a:srcRect t="13315"/>
          <a:stretch>
            <a:fillRect/>
          </a:stretch>
        </p:blipFill>
        <p:spPr bwMode="auto">
          <a:xfrm>
            <a:off x="609600" y="1374775"/>
            <a:ext cx="3817938" cy="3502025"/>
          </a:xfrm>
          <a:prstGeom prst="rect">
            <a:avLst/>
          </a:prstGeom>
          <a:noFill/>
          <a:ln w="9525">
            <a:noFill/>
            <a:miter lim="800000"/>
            <a:headEnd/>
            <a:tailEnd/>
          </a:ln>
          <a:effectLst/>
        </p:spPr>
      </p:pic>
      <p:pic>
        <p:nvPicPr>
          <p:cNvPr id="233475" name="Picture 3" descr="tss_obser"/>
          <p:cNvPicPr>
            <a:picLocks noChangeAspect="1" noChangeArrowheads="1"/>
          </p:cNvPicPr>
          <p:nvPr/>
        </p:nvPicPr>
        <p:blipFill>
          <a:blip r:embed="rId3" cstate="print"/>
          <a:srcRect l="11765" t="25455" r="11765" b="19090"/>
          <a:stretch>
            <a:fillRect/>
          </a:stretch>
        </p:blipFill>
        <p:spPr bwMode="auto">
          <a:xfrm>
            <a:off x="1828800" y="0"/>
            <a:ext cx="7315200" cy="6867525"/>
          </a:xfrm>
          <a:prstGeom prst="rect">
            <a:avLst/>
          </a:prstGeom>
          <a:noFill/>
          <a:ln w="9525">
            <a:noFill/>
            <a:miter lim="800000"/>
            <a:headEnd/>
            <a:tailEnd/>
          </a:ln>
        </p:spPr>
      </p:pic>
      <p:sp>
        <p:nvSpPr>
          <p:cNvPr id="233476" name="Rectangle 4"/>
          <p:cNvSpPr>
            <a:spLocks noGrp="1" noChangeArrowheads="1"/>
          </p:cNvSpPr>
          <p:nvPr>
            <p:ph type="title"/>
          </p:nvPr>
        </p:nvSpPr>
        <p:spPr>
          <a:xfrm>
            <a:off x="0" y="0"/>
            <a:ext cx="6934200" cy="1143000"/>
          </a:xfrm>
        </p:spPr>
        <p:txBody>
          <a:bodyPr/>
          <a:lstStyle/>
          <a:p>
            <a:r>
              <a:rPr lang="en-US" sz="3600"/>
              <a:t>Sediment Calibration Stations</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C6A841F6-AC90-474B-9C4F-488FF8975457}" type="slidenum">
              <a:rPr lang="en-US"/>
              <a:pPr/>
              <a:t>163</a:t>
            </a:fld>
            <a:endParaRPr lang="en-US"/>
          </a:p>
        </p:txBody>
      </p:sp>
      <p:sp>
        <p:nvSpPr>
          <p:cNvPr id="359426" name="Rectangle 2"/>
          <p:cNvSpPr>
            <a:spLocks noGrp="1" noChangeArrowheads="1"/>
          </p:cNvSpPr>
          <p:nvPr>
            <p:ph type="title"/>
          </p:nvPr>
        </p:nvSpPr>
        <p:spPr/>
        <p:txBody>
          <a:bodyPr/>
          <a:lstStyle/>
          <a:p>
            <a:r>
              <a:rPr lang="en-US" sz="4000"/>
              <a:t>Calibration Information</a:t>
            </a:r>
          </a:p>
        </p:txBody>
      </p:sp>
      <p:sp>
        <p:nvSpPr>
          <p:cNvPr id="359427" name="Rectangle 3"/>
          <p:cNvSpPr>
            <a:spLocks noGrp="1" noChangeArrowheads="1"/>
          </p:cNvSpPr>
          <p:nvPr>
            <p:ph type="body" idx="1"/>
          </p:nvPr>
        </p:nvSpPr>
        <p:spPr>
          <a:xfrm>
            <a:off x="76200" y="3276600"/>
            <a:ext cx="3810000" cy="2362200"/>
          </a:xfrm>
        </p:spPr>
        <p:txBody>
          <a:bodyPr/>
          <a:lstStyle/>
          <a:p>
            <a:r>
              <a:rPr lang="en-US"/>
              <a:t>Consistent with recommendations of STAC review team</a:t>
            </a:r>
          </a:p>
        </p:txBody>
      </p:sp>
      <p:sp>
        <p:nvSpPr>
          <p:cNvPr id="359428" name="Rectangle 4"/>
          <p:cNvSpPr>
            <a:spLocks noChangeArrowheads="1"/>
          </p:cNvSpPr>
          <p:nvPr/>
        </p:nvSpPr>
        <p:spPr bwMode="auto">
          <a:xfrm>
            <a:off x="76200" y="1676400"/>
            <a:ext cx="8229600" cy="1143000"/>
          </a:xfrm>
          <a:prstGeom prst="rect">
            <a:avLst/>
          </a:prstGeom>
          <a:noFill/>
          <a:ln w="9525">
            <a:noFill/>
            <a:miter lim="800000"/>
            <a:headEnd/>
            <a:tailEnd/>
          </a:ln>
          <a:effectLst/>
        </p:spPr>
        <p:txBody>
          <a:bodyPr/>
          <a:lstStyle/>
          <a:p>
            <a:pPr marL="342900" indent="-342900">
              <a:spcBef>
                <a:spcPct val="20000"/>
              </a:spcBef>
              <a:buFontTx/>
              <a:buChar char="•"/>
            </a:pPr>
            <a:r>
              <a:rPr lang="en-US" sz="3200"/>
              <a:t>Observed and simulated CFDs for paired data</a:t>
            </a:r>
          </a:p>
        </p:txBody>
      </p:sp>
      <p:pic>
        <p:nvPicPr>
          <p:cNvPr id="359429" name="Picture 5" descr="temp"/>
          <p:cNvPicPr>
            <a:picLocks noChangeAspect="1" noChangeArrowheads="1"/>
          </p:cNvPicPr>
          <p:nvPr/>
        </p:nvPicPr>
        <p:blipFill>
          <a:blip r:embed="rId3" cstate="print"/>
          <a:srcRect/>
          <a:stretch>
            <a:fillRect/>
          </a:stretch>
        </p:blipFill>
        <p:spPr bwMode="auto">
          <a:xfrm>
            <a:off x="3810000" y="2857500"/>
            <a:ext cx="5334000" cy="4000500"/>
          </a:xfrm>
          <a:prstGeom prst="rect">
            <a:avLst/>
          </a:prstGeom>
          <a:noFill/>
        </p:spPr>
      </p:pic>
      <p:sp>
        <p:nvSpPr>
          <p:cNvPr id="359430" name="Rectangle 6"/>
          <p:cNvSpPr>
            <a:spLocks noChangeArrowheads="1"/>
          </p:cNvSpPr>
          <p:nvPr/>
        </p:nvSpPr>
        <p:spPr bwMode="auto">
          <a:xfrm>
            <a:off x="3733800" y="2895600"/>
            <a:ext cx="5410200" cy="228600"/>
          </a:xfrm>
          <a:prstGeom prst="rect">
            <a:avLst/>
          </a:prstGeom>
          <a:solidFill>
            <a:schemeClr val="bg1"/>
          </a:solidFill>
          <a:ln w="9525">
            <a:no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
          <p:cNvSpPr>
            <a:spLocks noGrp="1"/>
          </p:cNvSpPr>
          <p:nvPr>
            <p:ph type="sldNum" sz="quarter" idx="12"/>
          </p:nvPr>
        </p:nvSpPr>
        <p:spPr/>
        <p:txBody>
          <a:bodyPr/>
          <a:lstStyle/>
          <a:p>
            <a:fld id="{B43C31FD-7E18-487F-AF0B-9D00C901003C}" type="slidenum">
              <a:rPr lang="en-US"/>
              <a:pPr/>
              <a:t>164</a:t>
            </a:fld>
            <a:endParaRPr lang="en-US"/>
          </a:p>
        </p:txBody>
      </p:sp>
      <p:pic>
        <p:nvPicPr>
          <p:cNvPr id="80589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grpSp>
        <p:nvGrpSpPr>
          <p:cNvPr id="805891" name="Group 3"/>
          <p:cNvGrpSpPr>
            <a:grpSpLocks/>
          </p:cNvGrpSpPr>
          <p:nvPr/>
        </p:nvGrpSpPr>
        <p:grpSpPr bwMode="auto">
          <a:xfrm>
            <a:off x="1828800" y="1524000"/>
            <a:ext cx="3257550" cy="4192588"/>
            <a:chOff x="1152" y="960"/>
            <a:chExt cx="2052" cy="2641"/>
          </a:xfrm>
        </p:grpSpPr>
        <p:sp>
          <p:nvSpPr>
            <p:cNvPr id="805892" name="Oval 4"/>
            <p:cNvSpPr>
              <a:spLocks noChangeArrowheads="1"/>
            </p:cNvSpPr>
            <p:nvPr/>
          </p:nvSpPr>
          <p:spPr bwMode="auto">
            <a:xfrm>
              <a:off x="2599" y="960"/>
              <a:ext cx="48" cy="48"/>
            </a:xfrm>
            <a:prstGeom prst="ellipse">
              <a:avLst/>
            </a:prstGeom>
            <a:solidFill>
              <a:srgbClr val="FF3300"/>
            </a:solidFill>
            <a:ln w="9525">
              <a:solidFill>
                <a:srgbClr val="FF3300"/>
              </a:solidFill>
              <a:round/>
              <a:headEnd/>
              <a:tailEnd/>
            </a:ln>
            <a:effectLst/>
          </p:spPr>
          <p:txBody>
            <a:bodyPr wrap="none" anchor="ctr"/>
            <a:lstStyle/>
            <a:p>
              <a:endParaRPr lang="en-US"/>
            </a:p>
          </p:txBody>
        </p:sp>
        <p:sp>
          <p:nvSpPr>
            <p:cNvPr id="805893" name="Oval 5"/>
            <p:cNvSpPr>
              <a:spLocks noChangeArrowheads="1"/>
            </p:cNvSpPr>
            <p:nvPr/>
          </p:nvSpPr>
          <p:spPr bwMode="auto">
            <a:xfrm>
              <a:off x="3156" y="961"/>
              <a:ext cx="48" cy="48"/>
            </a:xfrm>
            <a:prstGeom prst="ellipse">
              <a:avLst/>
            </a:prstGeom>
            <a:solidFill>
              <a:srgbClr val="009900"/>
            </a:solidFill>
            <a:ln w="9525">
              <a:solidFill>
                <a:srgbClr val="009900"/>
              </a:solidFill>
              <a:round/>
              <a:headEnd/>
              <a:tailEnd/>
            </a:ln>
            <a:effectLst/>
          </p:spPr>
          <p:txBody>
            <a:bodyPr wrap="none" anchor="ctr"/>
            <a:lstStyle/>
            <a:p>
              <a:endParaRPr lang="en-US"/>
            </a:p>
          </p:txBody>
        </p:sp>
        <p:sp>
          <p:nvSpPr>
            <p:cNvPr id="805894" name="Oval 6"/>
            <p:cNvSpPr>
              <a:spLocks noChangeArrowheads="1"/>
            </p:cNvSpPr>
            <p:nvPr/>
          </p:nvSpPr>
          <p:spPr bwMode="auto">
            <a:xfrm>
              <a:off x="1728" y="3552"/>
              <a:ext cx="48" cy="48"/>
            </a:xfrm>
            <a:prstGeom prst="ellipse">
              <a:avLst/>
            </a:prstGeom>
            <a:solidFill>
              <a:srgbClr val="FF3300"/>
            </a:solidFill>
            <a:ln w="9525">
              <a:solidFill>
                <a:srgbClr val="FF3300"/>
              </a:solidFill>
              <a:round/>
              <a:headEnd/>
              <a:tailEnd/>
            </a:ln>
            <a:effectLst/>
          </p:spPr>
          <p:txBody>
            <a:bodyPr wrap="none" anchor="ctr"/>
            <a:lstStyle/>
            <a:p>
              <a:endParaRPr lang="en-US"/>
            </a:p>
          </p:txBody>
        </p:sp>
        <p:sp>
          <p:nvSpPr>
            <p:cNvPr id="805895" name="Oval 7"/>
            <p:cNvSpPr>
              <a:spLocks noChangeArrowheads="1"/>
            </p:cNvSpPr>
            <p:nvPr/>
          </p:nvSpPr>
          <p:spPr bwMode="auto">
            <a:xfrm>
              <a:off x="1152" y="3553"/>
              <a:ext cx="48" cy="48"/>
            </a:xfrm>
            <a:prstGeom prst="ellipse">
              <a:avLst/>
            </a:prstGeom>
            <a:solidFill>
              <a:srgbClr val="009900"/>
            </a:solidFill>
            <a:ln w="9525">
              <a:solidFill>
                <a:srgbClr val="009900"/>
              </a:solidFill>
              <a:round/>
              <a:headEnd/>
              <a:tailEnd/>
            </a:ln>
            <a:effectLst/>
          </p:spPr>
          <p:txBody>
            <a:bodyPr wrap="none" anchor="ctr"/>
            <a:lstStyle/>
            <a:p>
              <a:endParaRPr lang="en-US"/>
            </a:p>
          </p:txBody>
        </p:sp>
        <p:sp>
          <p:nvSpPr>
            <p:cNvPr id="805896" name="Oval 8"/>
            <p:cNvSpPr>
              <a:spLocks noChangeArrowheads="1"/>
            </p:cNvSpPr>
            <p:nvPr/>
          </p:nvSpPr>
          <p:spPr bwMode="auto">
            <a:xfrm>
              <a:off x="2139" y="1586"/>
              <a:ext cx="48" cy="48"/>
            </a:xfrm>
            <a:prstGeom prst="ellipse">
              <a:avLst/>
            </a:prstGeom>
            <a:solidFill>
              <a:srgbClr val="FF3300"/>
            </a:solidFill>
            <a:ln w="9525">
              <a:solidFill>
                <a:srgbClr val="FF3300"/>
              </a:solidFill>
              <a:round/>
              <a:headEnd/>
              <a:tailEnd/>
            </a:ln>
            <a:effectLst/>
          </p:spPr>
          <p:txBody>
            <a:bodyPr wrap="none" anchor="ctr"/>
            <a:lstStyle/>
            <a:p>
              <a:endParaRPr lang="en-US"/>
            </a:p>
          </p:txBody>
        </p:sp>
        <p:sp>
          <p:nvSpPr>
            <p:cNvPr id="805897" name="Oval 9"/>
            <p:cNvSpPr>
              <a:spLocks noChangeArrowheads="1"/>
            </p:cNvSpPr>
            <p:nvPr/>
          </p:nvSpPr>
          <p:spPr bwMode="auto">
            <a:xfrm>
              <a:off x="2129" y="1584"/>
              <a:ext cx="48" cy="48"/>
            </a:xfrm>
            <a:prstGeom prst="ellipse">
              <a:avLst/>
            </a:prstGeom>
            <a:solidFill>
              <a:srgbClr val="009900"/>
            </a:solidFill>
            <a:ln w="9525">
              <a:solidFill>
                <a:srgbClr val="009900"/>
              </a:solidFill>
              <a:round/>
              <a:headEnd/>
              <a:tailEnd/>
            </a:ln>
            <a:effectLst/>
          </p:spPr>
          <p:txBody>
            <a:bodyPr wrap="none" anchor="ctr"/>
            <a:lstStyle/>
            <a:p>
              <a:endParaRPr lang="en-US"/>
            </a:p>
          </p:txBody>
        </p:sp>
        <p:sp>
          <p:nvSpPr>
            <p:cNvPr id="805898" name="Oval 10"/>
            <p:cNvSpPr>
              <a:spLocks noChangeArrowheads="1"/>
            </p:cNvSpPr>
            <p:nvPr/>
          </p:nvSpPr>
          <p:spPr bwMode="auto">
            <a:xfrm>
              <a:off x="1968" y="2256"/>
              <a:ext cx="48" cy="48"/>
            </a:xfrm>
            <a:prstGeom prst="ellipse">
              <a:avLst/>
            </a:prstGeom>
            <a:solidFill>
              <a:srgbClr val="FF3300"/>
            </a:solidFill>
            <a:ln w="9525">
              <a:solidFill>
                <a:srgbClr val="FF3300"/>
              </a:solidFill>
              <a:round/>
              <a:headEnd/>
              <a:tailEnd/>
            </a:ln>
            <a:effectLst/>
          </p:spPr>
          <p:txBody>
            <a:bodyPr wrap="none" anchor="ctr"/>
            <a:lstStyle/>
            <a:p>
              <a:endParaRPr lang="en-US"/>
            </a:p>
          </p:txBody>
        </p:sp>
        <p:sp>
          <p:nvSpPr>
            <p:cNvPr id="805899" name="Oval 11"/>
            <p:cNvSpPr>
              <a:spLocks noChangeArrowheads="1"/>
            </p:cNvSpPr>
            <p:nvPr/>
          </p:nvSpPr>
          <p:spPr bwMode="auto">
            <a:xfrm>
              <a:off x="1728" y="2256"/>
              <a:ext cx="48" cy="48"/>
            </a:xfrm>
            <a:prstGeom prst="ellipse">
              <a:avLst/>
            </a:prstGeom>
            <a:solidFill>
              <a:srgbClr val="009900"/>
            </a:solidFill>
            <a:ln w="9525">
              <a:solidFill>
                <a:srgbClr val="009900"/>
              </a:solidFill>
              <a:round/>
              <a:headEnd/>
              <a:tailEnd/>
            </a:ln>
            <a:effectLst/>
          </p:spPr>
          <p:txBody>
            <a:bodyPr wrap="none" anchor="ctr"/>
            <a:lstStyle/>
            <a:p>
              <a:endParaRPr lang="en-US"/>
            </a:p>
          </p:txBody>
        </p:sp>
        <p:sp>
          <p:nvSpPr>
            <p:cNvPr id="805900" name="Oval 12"/>
            <p:cNvSpPr>
              <a:spLocks noChangeArrowheads="1"/>
            </p:cNvSpPr>
            <p:nvPr/>
          </p:nvSpPr>
          <p:spPr bwMode="auto">
            <a:xfrm>
              <a:off x="1872" y="2879"/>
              <a:ext cx="48" cy="48"/>
            </a:xfrm>
            <a:prstGeom prst="ellipse">
              <a:avLst/>
            </a:prstGeom>
            <a:solidFill>
              <a:srgbClr val="FF3300"/>
            </a:solidFill>
            <a:ln w="9525">
              <a:solidFill>
                <a:srgbClr val="FF3300"/>
              </a:solidFill>
              <a:round/>
              <a:headEnd/>
              <a:tailEnd/>
            </a:ln>
            <a:effectLst/>
          </p:spPr>
          <p:txBody>
            <a:bodyPr wrap="none" anchor="ctr"/>
            <a:lstStyle/>
            <a:p>
              <a:endParaRPr lang="en-US"/>
            </a:p>
          </p:txBody>
        </p:sp>
        <p:sp>
          <p:nvSpPr>
            <p:cNvPr id="805901" name="Oval 13"/>
            <p:cNvSpPr>
              <a:spLocks noChangeArrowheads="1"/>
            </p:cNvSpPr>
            <p:nvPr/>
          </p:nvSpPr>
          <p:spPr bwMode="auto">
            <a:xfrm>
              <a:off x="1536" y="2880"/>
              <a:ext cx="48" cy="48"/>
            </a:xfrm>
            <a:prstGeom prst="ellipse">
              <a:avLst/>
            </a:prstGeom>
            <a:solidFill>
              <a:srgbClr val="009900"/>
            </a:solidFill>
            <a:ln w="9525">
              <a:solidFill>
                <a:srgbClr val="009900"/>
              </a:solidFill>
              <a:round/>
              <a:headEnd/>
              <a:tailEnd/>
            </a:ln>
            <a:effectLst/>
          </p:spPr>
          <p:txBody>
            <a:bodyPr wrap="none" anchor="ctr"/>
            <a:lstStyle/>
            <a:p>
              <a:endParaRPr lang="en-US"/>
            </a:p>
          </p:txBody>
        </p:sp>
      </p:grpSp>
      <p:grpSp>
        <p:nvGrpSpPr>
          <p:cNvPr id="805902" name="Group 14"/>
          <p:cNvGrpSpPr>
            <a:grpSpLocks/>
          </p:cNvGrpSpPr>
          <p:nvPr/>
        </p:nvGrpSpPr>
        <p:grpSpPr bwMode="auto">
          <a:xfrm>
            <a:off x="1957388" y="1562100"/>
            <a:ext cx="3028950" cy="4110038"/>
            <a:chOff x="1233" y="984"/>
            <a:chExt cx="1908" cy="2589"/>
          </a:xfrm>
        </p:grpSpPr>
        <p:sp>
          <p:nvSpPr>
            <p:cNvPr id="805903" name="Line 15"/>
            <p:cNvSpPr>
              <a:spLocks noChangeShapeType="1"/>
            </p:cNvSpPr>
            <p:nvPr/>
          </p:nvSpPr>
          <p:spPr bwMode="auto">
            <a:xfrm>
              <a:off x="2661" y="984"/>
              <a:ext cx="480" cy="0"/>
            </a:xfrm>
            <a:prstGeom prst="line">
              <a:avLst/>
            </a:prstGeom>
            <a:noFill/>
            <a:ln w="38100">
              <a:solidFill>
                <a:schemeClr val="tx1"/>
              </a:solidFill>
              <a:round/>
              <a:headEnd/>
              <a:tailEnd type="triangle" w="med" len="med"/>
            </a:ln>
            <a:effectLst/>
          </p:spPr>
          <p:txBody>
            <a:bodyPr/>
            <a:lstStyle/>
            <a:p>
              <a:endParaRPr lang="en-US"/>
            </a:p>
          </p:txBody>
        </p:sp>
        <p:sp>
          <p:nvSpPr>
            <p:cNvPr id="805904" name="Line 16"/>
            <p:cNvSpPr>
              <a:spLocks noChangeShapeType="1"/>
            </p:cNvSpPr>
            <p:nvPr/>
          </p:nvSpPr>
          <p:spPr bwMode="auto">
            <a:xfrm flipH="1">
              <a:off x="1791" y="2274"/>
              <a:ext cx="165" cy="0"/>
            </a:xfrm>
            <a:prstGeom prst="line">
              <a:avLst/>
            </a:prstGeom>
            <a:noFill/>
            <a:ln w="38100">
              <a:solidFill>
                <a:schemeClr val="tx1"/>
              </a:solidFill>
              <a:round/>
              <a:headEnd/>
              <a:tailEnd type="triangle" w="med" len="med"/>
            </a:ln>
            <a:effectLst/>
          </p:spPr>
          <p:txBody>
            <a:bodyPr/>
            <a:lstStyle/>
            <a:p>
              <a:endParaRPr lang="en-US"/>
            </a:p>
          </p:txBody>
        </p:sp>
        <p:sp>
          <p:nvSpPr>
            <p:cNvPr id="805905" name="Line 17"/>
            <p:cNvSpPr>
              <a:spLocks noChangeShapeType="1"/>
            </p:cNvSpPr>
            <p:nvPr/>
          </p:nvSpPr>
          <p:spPr bwMode="auto">
            <a:xfrm flipH="1">
              <a:off x="1614" y="2901"/>
              <a:ext cx="240" cy="0"/>
            </a:xfrm>
            <a:prstGeom prst="line">
              <a:avLst/>
            </a:prstGeom>
            <a:noFill/>
            <a:ln w="38100">
              <a:solidFill>
                <a:schemeClr val="tx1"/>
              </a:solidFill>
              <a:round/>
              <a:headEnd/>
              <a:tailEnd type="triangle" w="med" len="med"/>
            </a:ln>
            <a:effectLst/>
          </p:spPr>
          <p:txBody>
            <a:bodyPr/>
            <a:lstStyle/>
            <a:p>
              <a:endParaRPr lang="en-US"/>
            </a:p>
          </p:txBody>
        </p:sp>
        <p:sp>
          <p:nvSpPr>
            <p:cNvPr id="805906" name="Line 18"/>
            <p:cNvSpPr>
              <a:spLocks noChangeShapeType="1"/>
            </p:cNvSpPr>
            <p:nvPr/>
          </p:nvSpPr>
          <p:spPr bwMode="auto">
            <a:xfrm flipH="1">
              <a:off x="1233" y="3572"/>
              <a:ext cx="470" cy="1"/>
            </a:xfrm>
            <a:prstGeom prst="line">
              <a:avLst/>
            </a:prstGeom>
            <a:noFill/>
            <a:ln w="38100">
              <a:solidFill>
                <a:schemeClr val="tx1"/>
              </a:solidFill>
              <a:round/>
              <a:headEnd/>
              <a:tailEnd type="triangle" w="med" len="med"/>
            </a:ln>
            <a:effectLst/>
          </p:spPr>
          <p:txBody>
            <a:bodyPr/>
            <a:lstStyle/>
            <a:p>
              <a:endParaRPr lang="en-US"/>
            </a:p>
          </p:txBody>
        </p:sp>
      </p:grpSp>
      <p:grpSp>
        <p:nvGrpSpPr>
          <p:cNvPr id="805907" name="Group 19"/>
          <p:cNvGrpSpPr>
            <a:grpSpLocks/>
          </p:cNvGrpSpPr>
          <p:nvPr/>
        </p:nvGrpSpPr>
        <p:grpSpPr bwMode="auto">
          <a:xfrm>
            <a:off x="1219200" y="1066800"/>
            <a:ext cx="7010400" cy="5105400"/>
            <a:chOff x="768" y="672"/>
            <a:chExt cx="4416" cy="3216"/>
          </a:xfrm>
        </p:grpSpPr>
        <p:grpSp>
          <p:nvGrpSpPr>
            <p:cNvPr id="805908" name="Group 20"/>
            <p:cNvGrpSpPr>
              <a:grpSpLocks/>
            </p:cNvGrpSpPr>
            <p:nvPr/>
          </p:nvGrpSpPr>
          <p:grpSpPr bwMode="auto">
            <a:xfrm>
              <a:off x="768" y="672"/>
              <a:ext cx="4416" cy="3216"/>
              <a:chOff x="768" y="672"/>
              <a:chExt cx="4416" cy="3216"/>
            </a:xfrm>
          </p:grpSpPr>
          <p:sp>
            <p:nvSpPr>
              <p:cNvPr id="805909" name="Line 21"/>
              <p:cNvSpPr>
                <a:spLocks noChangeShapeType="1"/>
              </p:cNvSpPr>
              <p:nvPr/>
            </p:nvSpPr>
            <p:spPr bwMode="auto">
              <a:xfrm>
                <a:off x="768" y="1317"/>
                <a:ext cx="4416" cy="0"/>
              </a:xfrm>
              <a:prstGeom prst="line">
                <a:avLst/>
              </a:prstGeom>
              <a:noFill/>
              <a:ln w="28575">
                <a:solidFill>
                  <a:srgbClr val="3366FF"/>
                </a:solidFill>
                <a:round/>
                <a:headEnd/>
                <a:tailEnd/>
              </a:ln>
              <a:effectLst/>
            </p:spPr>
            <p:txBody>
              <a:bodyPr/>
              <a:lstStyle/>
              <a:p>
                <a:endParaRPr lang="en-US"/>
              </a:p>
            </p:txBody>
          </p:sp>
          <p:sp>
            <p:nvSpPr>
              <p:cNvPr id="805910" name="Line 22"/>
              <p:cNvSpPr>
                <a:spLocks noChangeShapeType="1"/>
              </p:cNvSpPr>
              <p:nvPr/>
            </p:nvSpPr>
            <p:spPr bwMode="auto">
              <a:xfrm>
                <a:off x="768" y="1968"/>
                <a:ext cx="4416" cy="0"/>
              </a:xfrm>
              <a:prstGeom prst="line">
                <a:avLst/>
              </a:prstGeom>
              <a:noFill/>
              <a:ln w="28575">
                <a:solidFill>
                  <a:srgbClr val="3366FF"/>
                </a:solidFill>
                <a:round/>
                <a:headEnd/>
                <a:tailEnd/>
              </a:ln>
              <a:effectLst/>
            </p:spPr>
            <p:txBody>
              <a:bodyPr/>
              <a:lstStyle/>
              <a:p>
                <a:endParaRPr lang="en-US"/>
              </a:p>
            </p:txBody>
          </p:sp>
          <p:sp>
            <p:nvSpPr>
              <p:cNvPr id="805911" name="Line 23"/>
              <p:cNvSpPr>
                <a:spLocks noChangeShapeType="1"/>
              </p:cNvSpPr>
              <p:nvPr/>
            </p:nvSpPr>
            <p:spPr bwMode="auto">
              <a:xfrm>
                <a:off x="768" y="2592"/>
                <a:ext cx="4416" cy="0"/>
              </a:xfrm>
              <a:prstGeom prst="line">
                <a:avLst/>
              </a:prstGeom>
              <a:noFill/>
              <a:ln w="28575">
                <a:solidFill>
                  <a:srgbClr val="3366FF"/>
                </a:solidFill>
                <a:round/>
                <a:headEnd/>
                <a:tailEnd/>
              </a:ln>
              <a:effectLst/>
            </p:spPr>
            <p:txBody>
              <a:bodyPr/>
              <a:lstStyle/>
              <a:p>
                <a:endParaRPr lang="en-US"/>
              </a:p>
            </p:txBody>
          </p:sp>
          <p:sp>
            <p:nvSpPr>
              <p:cNvPr id="805912" name="Line 24"/>
              <p:cNvSpPr>
                <a:spLocks noChangeShapeType="1"/>
              </p:cNvSpPr>
              <p:nvPr/>
            </p:nvSpPr>
            <p:spPr bwMode="auto">
              <a:xfrm>
                <a:off x="768" y="3231"/>
                <a:ext cx="4416" cy="0"/>
              </a:xfrm>
              <a:prstGeom prst="line">
                <a:avLst/>
              </a:prstGeom>
              <a:noFill/>
              <a:ln w="28575">
                <a:solidFill>
                  <a:srgbClr val="3366FF"/>
                </a:solidFill>
                <a:round/>
                <a:headEnd/>
                <a:tailEnd/>
              </a:ln>
              <a:effectLst/>
            </p:spPr>
            <p:txBody>
              <a:bodyPr/>
              <a:lstStyle/>
              <a:p>
                <a:endParaRPr lang="en-US"/>
              </a:p>
            </p:txBody>
          </p:sp>
          <p:sp>
            <p:nvSpPr>
              <p:cNvPr id="805913" name="Line 25"/>
              <p:cNvSpPr>
                <a:spLocks noChangeShapeType="1"/>
              </p:cNvSpPr>
              <p:nvPr/>
            </p:nvSpPr>
            <p:spPr bwMode="auto">
              <a:xfrm>
                <a:off x="768" y="672"/>
                <a:ext cx="4416" cy="0"/>
              </a:xfrm>
              <a:prstGeom prst="line">
                <a:avLst/>
              </a:prstGeom>
              <a:noFill/>
              <a:ln w="28575">
                <a:solidFill>
                  <a:srgbClr val="3366FF"/>
                </a:solidFill>
                <a:round/>
                <a:headEnd/>
                <a:tailEnd/>
              </a:ln>
              <a:effectLst/>
            </p:spPr>
            <p:txBody>
              <a:bodyPr/>
              <a:lstStyle/>
              <a:p>
                <a:endParaRPr lang="en-US"/>
              </a:p>
            </p:txBody>
          </p:sp>
          <p:sp>
            <p:nvSpPr>
              <p:cNvPr id="805914" name="Line 26"/>
              <p:cNvSpPr>
                <a:spLocks noChangeShapeType="1"/>
              </p:cNvSpPr>
              <p:nvPr/>
            </p:nvSpPr>
            <p:spPr bwMode="auto">
              <a:xfrm>
                <a:off x="768" y="3888"/>
                <a:ext cx="4416" cy="0"/>
              </a:xfrm>
              <a:prstGeom prst="line">
                <a:avLst/>
              </a:prstGeom>
              <a:noFill/>
              <a:ln w="28575">
                <a:solidFill>
                  <a:srgbClr val="3366FF"/>
                </a:solidFill>
                <a:round/>
                <a:headEnd/>
                <a:tailEnd/>
              </a:ln>
              <a:effectLst/>
            </p:spPr>
            <p:txBody>
              <a:bodyPr/>
              <a:lstStyle/>
              <a:p>
                <a:endParaRPr lang="en-US"/>
              </a:p>
            </p:txBody>
          </p:sp>
        </p:grpSp>
        <p:grpSp>
          <p:nvGrpSpPr>
            <p:cNvPr id="805915" name="Group 27"/>
            <p:cNvGrpSpPr>
              <a:grpSpLocks/>
            </p:cNvGrpSpPr>
            <p:nvPr/>
          </p:nvGrpSpPr>
          <p:grpSpPr bwMode="auto">
            <a:xfrm>
              <a:off x="4272" y="864"/>
              <a:ext cx="444" cy="2736"/>
              <a:chOff x="4272" y="864"/>
              <a:chExt cx="444" cy="2736"/>
            </a:xfrm>
          </p:grpSpPr>
          <p:sp>
            <p:nvSpPr>
              <p:cNvPr id="805916" name="Text Box 28"/>
              <p:cNvSpPr txBox="1">
                <a:spLocks noChangeArrowheads="1"/>
              </p:cNvSpPr>
              <p:nvPr/>
            </p:nvSpPr>
            <p:spPr bwMode="auto">
              <a:xfrm>
                <a:off x="4272" y="864"/>
                <a:ext cx="444" cy="231"/>
              </a:xfrm>
              <a:prstGeom prst="rect">
                <a:avLst/>
              </a:prstGeom>
              <a:noFill/>
              <a:ln w="9525">
                <a:noFill/>
                <a:miter lim="800000"/>
                <a:headEnd/>
                <a:tailEnd/>
              </a:ln>
              <a:effectLst/>
            </p:spPr>
            <p:txBody>
              <a:bodyPr wrap="none">
                <a:spAutoFit/>
              </a:bodyPr>
              <a:lstStyle/>
              <a:p>
                <a:r>
                  <a:rPr lang="en-US"/>
                  <a:t>Bin 5</a:t>
                </a:r>
              </a:p>
            </p:txBody>
          </p:sp>
          <p:sp>
            <p:nvSpPr>
              <p:cNvPr id="805917" name="Text Box 29"/>
              <p:cNvSpPr txBox="1">
                <a:spLocks noChangeArrowheads="1"/>
              </p:cNvSpPr>
              <p:nvPr/>
            </p:nvSpPr>
            <p:spPr bwMode="auto">
              <a:xfrm>
                <a:off x="4272" y="1497"/>
                <a:ext cx="444" cy="231"/>
              </a:xfrm>
              <a:prstGeom prst="rect">
                <a:avLst/>
              </a:prstGeom>
              <a:noFill/>
              <a:ln w="9525">
                <a:noFill/>
                <a:miter lim="800000"/>
                <a:headEnd/>
                <a:tailEnd/>
              </a:ln>
              <a:effectLst/>
            </p:spPr>
            <p:txBody>
              <a:bodyPr wrap="none">
                <a:spAutoFit/>
              </a:bodyPr>
              <a:lstStyle/>
              <a:p>
                <a:r>
                  <a:rPr lang="en-US"/>
                  <a:t>Bin 4</a:t>
                </a:r>
              </a:p>
            </p:txBody>
          </p:sp>
          <p:sp>
            <p:nvSpPr>
              <p:cNvPr id="805918" name="Text Box 30"/>
              <p:cNvSpPr txBox="1">
                <a:spLocks noChangeArrowheads="1"/>
              </p:cNvSpPr>
              <p:nvPr/>
            </p:nvSpPr>
            <p:spPr bwMode="auto">
              <a:xfrm>
                <a:off x="4272" y="2169"/>
                <a:ext cx="444" cy="231"/>
              </a:xfrm>
              <a:prstGeom prst="rect">
                <a:avLst/>
              </a:prstGeom>
              <a:noFill/>
              <a:ln w="9525">
                <a:noFill/>
                <a:miter lim="800000"/>
                <a:headEnd/>
                <a:tailEnd/>
              </a:ln>
              <a:effectLst/>
            </p:spPr>
            <p:txBody>
              <a:bodyPr wrap="none">
                <a:spAutoFit/>
              </a:bodyPr>
              <a:lstStyle/>
              <a:p>
                <a:r>
                  <a:rPr lang="en-US"/>
                  <a:t>Bin 3</a:t>
                </a:r>
              </a:p>
            </p:txBody>
          </p:sp>
          <p:sp>
            <p:nvSpPr>
              <p:cNvPr id="805919" name="Text Box 31"/>
              <p:cNvSpPr txBox="1">
                <a:spLocks noChangeArrowheads="1"/>
              </p:cNvSpPr>
              <p:nvPr/>
            </p:nvSpPr>
            <p:spPr bwMode="auto">
              <a:xfrm>
                <a:off x="4272" y="2793"/>
                <a:ext cx="444" cy="231"/>
              </a:xfrm>
              <a:prstGeom prst="rect">
                <a:avLst/>
              </a:prstGeom>
              <a:noFill/>
              <a:ln w="9525">
                <a:noFill/>
                <a:miter lim="800000"/>
                <a:headEnd/>
                <a:tailEnd/>
              </a:ln>
              <a:effectLst/>
            </p:spPr>
            <p:txBody>
              <a:bodyPr wrap="none">
                <a:spAutoFit/>
              </a:bodyPr>
              <a:lstStyle/>
              <a:p>
                <a:r>
                  <a:rPr lang="en-US"/>
                  <a:t>Bin 2</a:t>
                </a:r>
              </a:p>
            </p:txBody>
          </p:sp>
          <p:sp>
            <p:nvSpPr>
              <p:cNvPr id="805920" name="Text Box 32"/>
              <p:cNvSpPr txBox="1">
                <a:spLocks noChangeArrowheads="1"/>
              </p:cNvSpPr>
              <p:nvPr/>
            </p:nvSpPr>
            <p:spPr bwMode="auto">
              <a:xfrm>
                <a:off x="4272" y="3369"/>
                <a:ext cx="444" cy="231"/>
              </a:xfrm>
              <a:prstGeom prst="rect">
                <a:avLst/>
              </a:prstGeom>
              <a:noFill/>
              <a:ln w="9525">
                <a:noFill/>
                <a:miter lim="800000"/>
                <a:headEnd/>
                <a:tailEnd/>
              </a:ln>
              <a:effectLst/>
            </p:spPr>
            <p:txBody>
              <a:bodyPr wrap="none">
                <a:spAutoFit/>
              </a:bodyPr>
              <a:lstStyle/>
              <a:p>
                <a:r>
                  <a:rPr lang="en-US"/>
                  <a:t>Bin 1</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59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4" presetClass="entr" presetSubtype="0" accel="100000" fill="hold" nodeType="clickEffect">
                                  <p:stCondLst>
                                    <p:cond delay="0"/>
                                  </p:stCondLst>
                                  <p:childTnLst>
                                    <p:set>
                                      <p:cBhvr>
                                        <p:cTn id="10" dur="1" fill="hold">
                                          <p:stCondLst>
                                            <p:cond delay="0"/>
                                          </p:stCondLst>
                                        </p:cTn>
                                        <p:tgtEl>
                                          <p:spTgt spid="805891"/>
                                        </p:tgtEl>
                                        <p:attrNameLst>
                                          <p:attrName>style.visibility</p:attrName>
                                        </p:attrNameLst>
                                      </p:cBhvr>
                                      <p:to>
                                        <p:strVal val="visible"/>
                                      </p:to>
                                    </p:set>
                                    <p:anim calcmode="lin" valueType="num">
                                      <p:cBhvr>
                                        <p:cTn id="11" dur="500" fill="hold"/>
                                        <p:tgtEl>
                                          <p:spTgt spid="805891"/>
                                        </p:tgtEl>
                                        <p:attrNameLst>
                                          <p:attrName>ppt_w</p:attrName>
                                        </p:attrNameLst>
                                      </p:cBhvr>
                                      <p:tavLst>
                                        <p:tav tm="0">
                                          <p:val>
                                            <p:strVal val="#ppt_w*0.05"/>
                                          </p:val>
                                        </p:tav>
                                        <p:tav tm="100000">
                                          <p:val>
                                            <p:strVal val="#ppt_w"/>
                                          </p:val>
                                        </p:tav>
                                      </p:tavLst>
                                    </p:anim>
                                    <p:anim calcmode="lin" valueType="num">
                                      <p:cBhvr>
                                        <p:cTn id="12" dur="500" fill="hold"/>
                                        <p:tgtEl>
                                          <p:spTgt spid="805891"/>
                                        </p:tgtEl>
                                        <p:attrNameLst>
                                          <p:attrName>ppt_h</p:attrName>
                                        </p:attrNameLst>
                                      </p:cBhvr>
                                      <p:tavLst>
                                        <p:tav tm="0">
                                          <p:val>
                                            <p:strVal val="#ppt_h"/>
                                          </p:val>
                                        </p:tav>
                                        <p:tav tm="100000">
                                          <p:val>
                                            <p:strVal val="#ppt_h"/>
                                          </p:val>
                                        </p:tav>
                                      </p:tavLst>
                                    </p:anim>
                                    <p:anim calcmode="lin" valueType="num">
                                      <p:cBhvr>
                                        <p:cTn id="13" dur="500" fill="hold"/>
                                        <p:tgtEl>
                                          <p:spTgt spid="805891"/>
                                        </p:tgtEl>
                                        <p:attrNameLst>
                                          <p:attrName>ppt_x</p:attrName>
                                        </p:attrNameLst>
                                      </p:cBhvr>
                                      <p:tavLst>
                                        <p:tav tm="0">
                                          <p:val>
                                            <p:strVal val="#ppt_x-.2"/>
                                          </p:val>
                                        </p:tav>
                                        <p:tav tm="100000">
                                          <p:val>
                                            <p:strVal val="#ppt_x"/>
                                          </p:val>
                                        </p:tav>
                                      </p:tavLst>
                                    </p:anim>
                                    <p:anim calcmode="lin" valueType="num">
                                      <p:cBhvr>
                                        <p:cTn id="14" dur="500" fill="hold"/>
                                        <p:tgtEl>
                                          <p:spTgt spid="805891"/>
                                        </p:tgtEl>
                                        <p:attrNameLst>
                                          <p:attrName>ppt_y</p:attrName>
                                        </p:attrNameLst>
                                      </p:cBhvr>
                                      <p:tavLst>
                                        <p:tav tm="0">
                                          <p:val>
                                            <p:strVal val="#ppt_y"/>
                                          </p:val>
                                        </p:tav>
                                        <p:tav tm="100000">
                                          <p:val>
                                            <p:strVal val="#ppt_y"/>
                                          </p:val>
                                        </p:tav>
                                      </p:tavLst>
                                    </p:anim>
                                    <p:animEffect transition="in" filter="fade">
                                      <p:cBhvr>
                                        <p:cTn id="15" dur="500"/>
                                        <p:tgtEl>
                                          <p:spTgt spid="805891"/>
                                        </p:tgtEl>
                                      </p:cBhvr>
                                    </p:animEffect>
                                  </p:childTnLst>
                                </p:cTn>
                              </p:par>
                            </p:childTnLst>
                          </p:cTn>
                        </p:par>
                      </p:childTnLst>
                    </p:cTn>
                  </p:par>
                  <p:par>
                    <p:cTn id="16" fill="hold">
                      <p:stCondLst>
                        <p:cond delay="indefinite"/>
                      </p:stCondLst>
                      <p:childTnLst>
                        <p:par>
                          <p:cTn id="17" fill="hold">
                            <p:stCondLst>
                              <p:cond delay="0"/>
                            </p:stCondLst>
                            <p:childTnLst>
                              <p:par>
                                <p:cTn id="18" presetID="54" presetClass="entr" presetSubtype="0" accel="100000" fill="hold" nodeType="clickEffect">
                                  <p:stCondLst>
                                    <p:cond delay="0"/>
                                  </p:stCondLst>
                                  <p:childTnLst>
                                    <p:set>
                                      <p:cBhvr>
                                        <p:cTn id="19" dur="1" fill="hold">
                                          <p:stCondLst>
                                            <p:cond delay="0"/>
                                          </p:stCondLst>
                                        </p:cTn>
                                        <p:tgtEl>
                                          <p:spTgt spid="805902"/>
                                        </p:tgtEl>
                                        <p:attrNameLst>
                                          <p:attrName>style.visibility</p:attrName>
                                        </p:attrNameLst>
                                      </p:cBhvr>
                                      <p:to>
                                        <p:strVal val="visible"/>
                                      </p:to>
                                    </p:set>
                                    <p:anim calcmode="lin" valueType="num">
                                      <p:cBhvr>
                                        <p:cTn id="20" dur="500" fill="hold"/>
                                        <p:tgtEl>
                                          <p:spTgt spid="805902"/>
                                        </p:tgtEl>
                                        <p:attrNameLst>
                                          <p:attrName>ppt_w</p:attrName>
                                        </p:attrNameLst>
                                      </p:cBhvr>
                                      <p:tavLst>
                                        <p:tav tm="0">
                                          <p:val>
                                            <p:strVal val="#ppt_w*0.05"/>
                                          </p:val>
                                        </p:tav>
                                        <p:tav tm="100000">
                                          <p:val>
                                            <p:strVal val="#ppt_w"/>
                                          </p:val>
                                        </p:tav>
                                      </p:tavLst>
                                    </p:anim>
                                    <p:anim calcmode="lin" valueType="num">
                                      <p:cBhvr>
                                        <p:cTn id="21" dur="500" fill="hold"/>
                                        <p:tgtEl>
                                          <p:spTgt spid="805902"/>
                                        </p:tgtEl>
                                        <p:attrNameLst>
                                          <p:attrName>ppt_h</p:attrName>
                                        </p:attrNameLst>
                                      </p:cBhvr>
                                      <p:tavLst>
                                        <p:tav tm="0">
                                          <p:val>
                                            <p:strVal val="#ppt_h"/>
                                          </p:val>
                                        </p:tav>
                                        <p:tav tm="100000">
                                          <p:val>
                                            <p:strVal val="#ppt_h"/>
                                          </p:val>
                                        </p:tav>
                                      </p:tavLst>
                                    </p:anim>
                                    <p:anim calcmode="lin" valueType="num">
                                      <p:cBhvr>
                                        <p:cTn id="22" dur="500" fill="hold"/>
                                        <p:tgtEl>
                                          <p:spTgt spid="805902"/>
                                        </p:tgtEl>
                                        <p:attrNameLst>
                                          <p:attrName>ppt_x</p:attrName>
                                        </p:attrNameLst>
                                      </p:cBhvr>
                                      <p:tavLst>
                                        <p:tav tm="0">
                                          <p:val>
                                            <p:strVal val="#ppt_x-.2"/>
                                          </p:val>
                                        </p:tav>
                                        <p:tav tm="100000">
                                          <p:val>
                                            <p:strVal val="#ppt_x"/>
                                          </p:val>
                                        </p:tav>
                                      </p:tavLst>
                                    </p:anim>
                                    <p:anim calcmode="lin" valueType="num">
                                      <p:cBhvr>
                                        <p:cTn id="23" dur="500" fill="hold"/>
                                        <p:tgtEl>
                                          <p:spTgt spid="805902"/>
                                        </p:tgtEl>
                                        <p:attrNameLst>
                                          <p:attrName>ppt_y</p:attrName>
                                        </p:attrNameLst>
                                      </p:cBhvr>
                                      <p:tavLst>
                                        <p:tav tm="0">
                                          <p:val>
                                            <p:strVal val="#ppt_y"/>
                                          </p:val>
                                        </p:tav>
                                        <p:tav tm="100000">
                                          <p:val>
                                            <p:strVal val="#ppt_y"/>
                                          </p:val>
                                        </p:tav>
                                      </p:tavLst>
                                    </p:anim>
                                    <p:animEffect transition="in" filter="fade">
                                      <p:cBhvr>
                                        <p:cTn id="24" dur="500"/>
                                        <p:tgtEl>
                                          <p:spTgt spid="805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E86345F-B408-48FF-936D-86CCA74517D6}" type="slidenum">
              <a:rPr lang="en-US"/>
              <a:pPr/>
              <a:t>165</a:t>
            </a:fld>
            <a:endParaRPr lang="en-US"/>
          </a:p>
        </p:txBody>
      </p:sp>
      <p:sp>
        <p:nvSpPr>
          <p:cNvPr id="924674" name="Rectangle 2"/>
          <p:cNvSpPr>
            <a:spLocks noGrp="1" noChangeArrowheads="1"/>
          </p:cNvSpPr>
          <p:nvPr>
            <p:ph type="title"/>
          </p:nvPr>
        </p:nvSpPr>
        <p:spPr/>
        <p:txBody>
          <a:bodyPr/>
          <a:lstStyle/>
          <a:p>
            <a:r>
              <a:rPr lang="en-US"/>
              <a:t>Sediment Calibration</a:t>
            </a:r>
          </a:p>
        </p:txBody>
      </p:sp>
      <p:sp>
        <p:nvSpPr>
          <p:cNvPr id="924675" name="Rectangle 3"/>
          <p:cNvSpPr>
            <a:spLocks noGrp="1" noChangeArrowheads="1"/>
          </p:cNvSpPr>
          <p:nvPr>
            <p:ph type="body" idx="1"/>
          </p:nvPr>
        </p:nvSpPr>
        <p:spPr/>
        <p:txBody>
          <a:bodyPr/>
          <a:lstStyle/>
          <a:p>
            <a:r>
              <a:rPr lang="en-US" sz="2800"/>
              <a:t>Silt Erodibility related to upper quintile</a:t>
            </a:r>
          </a:p>
          <a:p>
            <a:r>
              <a:rPr lang="en-US" sz="2800"/>
              <a:t>Clay Erodibility related to upper 2 quintiles</a:t>
            </a:r>
          </a:p>
          <a:p>
            <a:r>
              <a:rPr lang="en-US" sz="2800"/>
              <a:t>Critical Shear Stress for scour is based on the relationship between Median and upper quintile</a:t>
            </a:r>
          </a:p>
          <a:p>
            <a:pPr lvl="1"/>
            <a:r>
              <a:rPr lang="en-US" sz="2400"/>
              <a:t>if upper quintile is more biased than the median, lower critical shear stress to even out</a:t>
            </a:r>
          </a:p>
          <a:p>
            <a:r>
              <a:rPr lang="en-US" sz="2800"/>
              <a:t>Clay settling related to lower 2 quintiles</a:t>
            </a:r>
          </a:p>
          <a:p>
            <a:r>
              <a:rPr lang="en-US" sz="2800"/>
              <a:t>Silt settling related to 2</a:t>
            </a:r>
            <a:r>
              <a:rPr lang="en-US" sz="2800" baseline="30000"/>
              <a:t>nd</a:t>
            </a:r>
            <a:r>
              <a:rPr lang="en-US" sz="2800"/>
              <a:t> and 3</a:t>
            </a:r>
            <a:r>
              <a:rPr lang="en-US" sz="2800" baseline="30000"/>
              <a:t>rd</a:t>
            </a:r>
            <a:r>
              <a:rPr lang="en-US" sz="2800"/>
              <a:t> quintiles</a:t>
            </a:r>
          </a:p>
          <a:p>
            <a:r>
              <a:rPr lang="en-US" sz="2800"/>
              <a:t>. . .</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BE90163E-5016-4B86-BF2D-B3388002FD6D}" type="slidenum">
              <a:rPr lang="en-US"/>
              <a:pPr/>
              <a:t>166</a:t>
            </a:fld>
            <a:endParaRPr lang="en-US"/>
          </a:p>
        </p:txBody>
      </p:sp>
      <p:pic>
        <p:nvPicPr>
          <p:cNvPr id="905218" name="Picture 2"/>
          <p:cNvPicPr>
            <a:picLocks noChangeAspect="1" noChangeArrowheads="1"/>
          </p:cNvPicPr>
          <p:nvPr/>
        </p:nvPicPr>
        <p:blipFill>
          <a:blip r:embed="rId3" cstate="print"/>
          <a:srcRect/>
          <a:stretch>
            <a:fillRect/>
          </a:stretch>
        </p:blipFill>
        <p:spPr bwMode="auto">
          <a:xfrm>
            <a:off x="533400" y="3124200"/>
            <a:ext cx="2590800" cy="2408238"/>
          </a:xfrm>
          <a:prstGeom prst="rect">
            <a:avLst/>
          </a:prstGeom>
          <a:noFill/>
          <a:ln w="9525">
            <a:noFill/>
            <a:miter lim="800000"/>
            <a:headEnd/>
            <a:tailEnd/>
          </a:ln>
          <a:effectLst/>
        </p:spPr>
      </p:pic>
      <p:sp>
        <p:nvSpPr>
          <p:cNvPr id="905219" name="Freeform 3"/>
          <p:cNvSpPr>
            <a:spLocks/>
          </p:cNvSpPr>
          <p:nvPr/>
        </p:nvSpPr>
        <p:spPr bwMode="auto">
          <a:xfrm rot="1094364" flipH="1">
            <a:off x="1371600" y="5486400"/>
            <a:ext cx="4267200" cy="882650"/>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
        <p:nvSpPr>
          <p:cNvPr id="905220" name="Rectangle 4"/>
          <p:cNvSpPr>
            <a:spLocks noChangeArrowheads="1"/>
          </p:cNvSpPr>
          <p:nvPr/>
        </p:nvSpPr>
        <p:spPr bwMode="auto">
          <a:xfrm>
            <a:off x="1371600" y="1295400"/>
            <a:ext cx="12954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Process</a:t>
            </a:r>
          </a:p>
          <a:p>
            <a:pPr algn="ctr"/>
            <a:r>
              <a:rPr lang="en-US"/>
              <a:t>Parameter</a:t>
            </a:r>
          </a:p>
          <a:p>
            <a:pPr algn="ctr"/>
            <a:r>
              <a:rPr lang="en-US"/>
              <a:t>Files</a:t>
            </a:r>
          </a:p>
        </p:txBody>
      </p:sp>
      <p:sp>
        <p:nvSpPr>
          <p:cNvPr id="905221" name="Rectangle 5"/>
          <p:cNvSpPr>
            <a:spLocks noGrp="1" noChangeArrowheads="1"/>
          </p:cNvSpPr>
          <p:nvPr>
            <p:ph type="body" idx="1"/>
          </p:nvPr>
        </p:nvSpPr>
        <p:spPr>
          <a:xfrm>
            <a:off x="4572000" y="1981200"/>
            <a:ext cx="4114800" cy="3810000"/>
          </a:xfrm>
        </p:spPr>
        <p:txBody>
          <a:bodyPr/>
          <a:lstStyle/>
          <a:p>
            <a:pPr>
              <a:lnSpc>
                <a:spcPct val="90000"/>
              </a:lnSpc>
            </a:pPr>
            <a:r>
              <a:rPr lang="en-US" sz="2400"/>
              <a:t>Assume the sensitivity of the simulation to each parameter</a:t>
            </a:r>
          </a:p>
          <a:p>
            <a:pPr>
              <a:lnSpc>
                <a:spcPct val="90000"/>
              </a:lnSpc>
            </a:pPr>
            <a:endParaRPr lang="en-US" sz="2400"/>
          </a:p>
          <a:p>
            <a:pPr>
              <a:lnSpc>
                <a:spcPct val="90000"/>
              </a:lnSpc>
            </a:pPr>
            <a:r>
              <a:rPr lang="en-US" sz="2400"/>
              <a:t>Determine an appropriate adjustment direction for each parameter</a:t>
            </a:r>
          </a:p>
          <a:p>
            <a:pPr>
              <a:lnSpc>
                <a:spcPct val="90000"/>
              </a:lnSpc>
            </a:pPr>
            <a:endParaRPr lang="en-US" sz="2400"/>
          </a:p>
          <a:p>
            <a:pPr>
              <a:lnSpc>
                <a:spcPct val="90000"/>
              </a:lnSpc>
            </a:pPr>
            <a:r>
              <a:rPr lang="en-US" sz="2400"/>
              <a:t>Take a small step in that direction</a:t>
            </a:r>
          </a:p>
        </p:txBody>
      </p:sp>
      <p:sp>
        <p:nvSpPr>
          <p:cNvPr id="905222" name="Freeform 6"/>
          <p:cNvSpPr>
            <a:spLocks/>
          </p:cNvSpPr>
          <p:nvPr/>
        </p:nvSpPr>
        <p:spPr bwMode="auto">
          <a:xfrm rot="11930995" flipH="1">
            <a:off x="2438400" y="381000"/>
            <a:ext cx="3162300" cy="1330325"/>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
        <p:nvSpPr>
          <p:cNvPr id="905223" name="Text Box 7"/>
          <p:cNvSpPr txBox="1">
            <a:spLocks noChangeArrowheads="1"/>
          </p:cNvSpPr>
          <p:nvPr/>
        </p:nvSpPr>
        <p:spPr bwMode="auto">
          <a:xfrm>
            <a:off x="76200" y="152400"/>
            <a:ext cx="2362200" cy="955675"/>
          </a:xfrm>
          <a:prstGeom prst="rect">
            <a:avLst/>
          </a:prstGeom>
          <a:noFill/>
          <a:ln w="9525">
            <a:solidFill>
              <a:schemeClr val="tx1"/>
            </a:solidFill>
            <a:miter lim="800000"/>
            <a:headEnd/>
            <a:tailEnd/>
          </a:ln>
          <a:effectLst/>
        </p:spPr>
        <p:txBody>
          <a:bodyPr>
            <a:spAutoFit/>
          </a:bodyPr>
          <a:lstStyle/>
          <a:p>
            <a:r>
              <a:rPr lang="en-US" sz="2800" b="1"/>
              <a:t>Rule-Based Optimization</a:t>
            </a:r>
          </a:p>
        </p:txBody>
      </p:sp>
      <p:sp>
        <p:nvSpPr>
          <p:cNvPr id="905224" name="AutoShape 8"/>
          <p:cNvSpPr>
            <a:spLocks noChangeArrowheads="1"/>
          </p:cNvSpPr>
          <p:nvPr/>
        </p:nvSpPr>
        <p:spPr bwMode="auto">
          <a:xfrm rot="3909202">
            <a:off x="2078831" y="2416969"/>
            <a:ext cx="595313" cy="485775"/>
          </a:xfrm>
          <a:prstGeom prst="rightArrow">
            <a:avLst>
              <a:gd name="adj1" fmla="val 50000"/>
              <a:gd name="adj2" fmla="val 30637"/>
            </a:avLst>
          </a:prstGeom>
          <a:solidFill>
            <a:srgbClr val="FFCCCC"/>
          </a:solidFill>
          <a:ln w="9525">
            <a:solidFill>
              <a:schemeClr val="tx1"/>
            </a:solidFill>
            <a:miter lim="800000"/>
            <a:headEnd/>
            <a:tailEnd/>
          </a:ln>
          <a:effectLst/>
        </p:spPr>
        <p:txBody>
          <a:bodyPr wrap="none" anchor="ctr"/>
          <a:lstStyle/>
          <a:p>
            <a:endParaRPr lang="en-US"/>
          </a:p>
        </p:txBody>
      </p:sp>
      <p:sp>
        <p:nvSpPr>
          <p:cNvPr id="905225" name="Text Box 9"/>
          <p:cNvSpPr txBox="1">
            <a:spLocks noChangeArrowheads="1"/>
          </p:cNvSpPr>
          <p:nvPr/>
        </p:nvSpPr>
        <p:spPr bwMode="auto">
          <a:xfrm>
            <a:off x="5622925" y="141288"/>
            <a:ext cx="3041650" cy="528637"/>
          </a:xfrm>
          <a:prstGeom prst="rect">
            <a:avLst/>
          </a:prstGeom>
          <a:solidFill>
            <a:srgbClr val="DBC1BF"/>
          </a:solidFill>
          <a:ln w="9525">
            <a:solidFill>
              <a:schemeClr val="accent2"/>
            </a:solidFill>
            <a:miter lim="800000"/>
            <a:headEnd/>
            <a:tailEnd/>
          </a:ln>
          <a:effectLst/>
        </p:spPr>
        <p:txBody>
          <a:bodyPr wrap="none">
            <a:spAutoFit/>
          </a:bodyPr>
          <a:lstStyle/>
          <a:p>
            <a:r>
              <a:rPr lang="en-US" sz="2800" b="1"/>
              <a:t>River Calibration</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40714FB-42BB-4F95-B949-5D44F1FE46BD}" type="slidenum">
              <a:rPr lang="en-US"/>
              <a:pPr/>
              <a:t>167</a:t>
            </a:fld>
            <a:endParaRPr lang="en-US"/>
          </a:p>
        </p:txBody>
      </p:sp>
      <p:sp>
        <p:nvSpPr>
          <p:cNvPr id="365570" name="Rectangle 2"/>
          <p:cNvSpPr>
            <a:spLocks noGrp="1" noChangeArrowheads="1"/>
          </p:cNvSpPr>
          <p:nvPr>
            <p:ph type="title"/>
          </p:nvPr>
        </p:nvSpPr>
        <p:spPr>
          <a:xfrm>
            <a:off x="457200" y="274638"/>
            <a:ext cx="8229600" cy="715962"/>
          </a:xfrm>
        </p:spPr>
        <p:txBody>
          <a:bodyPr/>
          <a:lstStyle/>
          <a:p>
            <a:r>
              <a:rPr lang="en-US" sz="4000"/>
              <a:t>Potomac Calibration</a:t>
            </a:r>
          </a:p>
        </p:txBody>
      </p:sp>
      <p:sp>
        <p:nvSpPr>
          <p:cNvPr id="365571" name="Text Box 3"/>
          <p:cNvSpPr txBox="1">
            <a:spLocks noChangeArrowheads="1"/>
          </p:cNvSpPr>
          <p:nvPr/>
        </p:nvSpPr>
        <p:spPr bwMode="auto">
          <a:xfrm>
            <a:off x="2193925" y="1103313"/>
            <a:ext cx="3917950" cy="366712"/>
          </a:xfrm>
          <a:prstGeom prst="rect">
            <a:avLst/>
          </a:prstGeom>
          <a:noFill/>
          <a:ln w="9525">
            <a:noFill/>
            <a:miter lim="800000"/>
            <a:headEnd/>
            <a:tailEnd/>
          </a:ln>
          <a:effectLst/>
        </p:spPr>
        <p:txBody>
          <a:bodyPr wrap="none">
            <a:spAutoFit/>
          </a:bodyPr>
          <a:lstStyle/>
          <a:p>
            <a:r>
              <a:rPr lang="en-US"/>
              <a:t>Change in transformation vs iteration</a:t>
            </a:r>
          </a:p>
        </p:txBody>
      </p:sp>
      <p:pic>
        <p:nvPicPr>
          <p:cNvPr id="365572" name="Picture 4"/>
          <p:cNvPicPr>
            <a:picLocks noChangeAspect="1" noChangeArrowheads="1"/>
          </p:cNvPicPr>
          <p:nvPr/>
        </p:nvPicPr>
        <p:blipFill>
          <a:blip r:embed="rId3" cstate="print"/>
          <a:srcRect/>
          <a:stretch>
            <a:fillRect/>
          </a:stretch>
        </p:blipFill>
        <p:spPr bwMode="auto">
          <a:xfrm>
            <a:off x="0" y="1676400"/>
            <a:ext cx="9144000"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616ACF75-9FB7-4079-9F40-1D90F05CE70F}" type="slidenum">
              <a:rPr lang="en-US"/>
              <a:pPr/>
              <a:t>168</a:t>
            </a:fld>
            <a:endParaRPr lang="en-US"/>
          </a:p>
        </p:txBody>
      </p:sp>
      <p:pic>
        <p:nvPicPr>
          <p:cNvPr id="40960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EE2B5DE8-9E88-489A-8D30-D440EE345456}" type="slidenum">
              <a:rPr lang="en-US"/>
              <a:pPr/>
              <a:t>169</a:t>
            </a:fld>
            <a:endParaRPr lang="en-US"/>
          </a:p>
        </p:txBody>
      </p:sp>
      <p:pic>
        <p:nvPicPr>
          <p:cNvPr id="883714"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C14E864-A5FB-4209-BEBF-9AC5BA8468B6}" type="slidenum">
              <a:rPr lang="en-US"/>
              <a:pPr/>
              <a:t>17</a:t>
            </a:fld>
            <a:endParaRPr lang="en-US"/>
          </a:p>
        </p:txBody>
      </p:sp>
      <p:sp>
        <p:nvSpPr>
          <p:cNvPr id="275458" name="Text Box 2"/>
          <p:cNvSpPr txBox="1">
            <a:spLocks noChangeArrowheads="1"/>
          </p:cNvSpPr>
          <p:nvPr/>
        </p:nvSpPr>
        <p:spPr bwMode="auto">
          <a:xfrm>
            <a:off x="2133600" y="4724400"/>
            <a:ext cx="4648200" cy="915988"/>
          </a:xfrm>
          <a:prstGeom prst="rect">
            <a:avLst/>
          </a:prstGeom>
          <a:noFill/>
          <a:ln w="9525">
            <a:noFill/>
            <a:miter lim="800000"/>
            <a:headEnd/>
            <a:tailEnd/>
          </a:ln>
          <a:effectLst/>
        </p:spPr>
        <p:txBody>
          <a:bodyPr>
            <a:spAutoFit/>
          </a:bodyPr>
          <a:lstStyle/>
          <a:p>
            <a:r>
              <a:rPr lang="en-US"/>
              <a:t>Management questions and model have been both increasing exponentially in complexity.</a:t>
            </a:r>
          </a:p>
        </p:txBody>
      </p:sp>
      <p:pic>
        <p:nvPicPr>
          <p:cNvPr id="275459" name="Picture 3"/>
          <p:cNvPicPr>
            <a:picLocks noChangeAspect="1" noChangeArrowheads="1"/>
          </p:cNvPicPr>
          <p:nvPr/>
        </p:nvPicPr>
        <p:blipFill>
          <a:blip r:embed="rId3" cstate="print"/>
          <a:srcRect/>
          <a:stretch>
            <a:fillRect/>
          </a:stretch>
        </p:blipFill>
        <p:spPr bwMode="auto">
          <a:xfrm>
            <a:off x="0" y="1447800"/>
            <a:ext cx="9448800" cy="2405063"/>
          </a:xfrm>
          <a:prstGeom prst="rect">
            <a:avLst/>
          </a:prstGeom>
          <a:noFill/>
          <a:ln w="9525">
            <a:noFill/>
            <a:miter lim="800000"/>
            <a:headEnd/>
            <a:tailEnd/>
          </a:ln>
          <a:effectLst/>
        </p:spPr>
      </p:pic>
      <p:sp>
        <p:nvSpPr>
          <p:cNvPr id="275460" name="Rectangle 4"/>
          <p:cNvSpPr>
            <a:spLocks noChangeArrowheads="1"/>
          </p:cNvSpPr>
          <p:nvPr/>
        </p:nvSpPr>
        <p:spPr bwMode="auto">
          <a:xfrm>
            <a:off x="1371600" y="152400"/>
            <a:ext cx="6248400" cy="1143000"/>
          </a:xfrm>
          <a:prstGeom prst="rect">
            <a:avLst/>
          </a:prstGeom>
          <a:noFill/>
          <a:ln w="9525">
            <a:noFill/>
            <a:miter lim="800000"/>
            <a:headEnd/>
            <a:tailEnd/>
          </a:ln>
          <a:effectLst/>
        </p:spPr>
        <p:txBody>
          <a:bodyPr anchor="ctr"/>
          <a:lstStyle/>
          <a:p>
            <a:pPr algn="ctr"/>
            <a:r>
              <a:rPr lang="en-US" sz="4000">
                <a:solidFill>
                  <a:schemeClr val="tx2"/>
                </a:solidFill>
              </a:rPr>
              <a:t>Watershed Model History</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77D8C15B-2B5F-445F-B367-47956321E750}" type="slidenum">
              <a:rPr lang="en-US"/>
              <a:pPr/>
              <a:t>170</a:t>
            </a:fld>
            <a:endParaRPr lang="en-US"/>
          </a:p>
        </p:txBody>
      </p:sp>
      <p:pic>
        <p:nvPicPr>
          <p:cNvPr id="885762"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9B3E4FF1-DE9E-4A05-A3DE-A7A9F4C6293D}" type="slidenum">
              <a:rPr lang="en-US"/>
              <a:pPr/>
              <a:t>171</a:t>
            </a:fld>
            <a:endParaRPr lang="en-US"/>
          </a:p>
        </p:txBody>
      </p:sp>
      <p:pic>
        <p:nvPicPr>
          <p:cNvPr id="88781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p:cNvSpPr>
            <a:spLocks noGrp="1"/>
          </p:cNvSpPr>
          <p:nvPr>
            <p:ph type="sldNum" sz="quarter" idx="12"/>
          </p:nvPr>
        </p:nvSpPr>
        <p:spPr/>
        <p:txBody>
          <a:bodyPr/>
          <a:lstStyle/>
          <a:p>
            <a:fld id="{E84C7949-9B91-490A-BCE1-9599439EFB4E}" type="slidenum">
              <a:rPr lang="en-US"/>
              <a:pPr/>
              <a:t>172</a:t>
            </a:fld>
            <a:endParaRPr lang="en-US"/>
          </a:p>
        </p:txBody>
      </p:sp>
      <p:pic>
        <p:nvPicPr>
          <p:cNvPr id="889858" name="Picture 2"/>
          <p:cNvPicPr>
            <a:picLocks noChangeAspect="1" noChangeArrowheads="1"/>
          </p:cNvPicPr>
          <p:nvPr/>
        </p:nvPicPr>
        <p:blipFill>
          <a:blip r:embed="rId3" cstate="print"/>
          <a:srcRect/>
          <a:stretch>
            <a:fillRect/>
          </a:stretch>
        </p:blipFill>
        <p:spPr bwMode="auto">
          <a:xfrm>
            <a:off x="2286000" y="3656013"/>
            <a:ext cx="3903663" cy="3201987"/>
          </a:xfrm>
          <a:prstGeom prst="rect">
            <a:avLst/>
          </a:prstGeom>
          <a:noFill/>
          <a:ln w="9525">
            <a:noFill/>
            <a:miter lim="800000"/>
            <a:headEnd/>
            <a:tailEnd/>
          </a:ln>
          <a:effectLst/>
        </p:spPr>
      </p:pic>
      <p:sp>
        <p:nvSpPr>
          <p:cNvPr id="889859" name="Rectangle 3"/>
          <p:cNvSpPr>
            <a:spLocks noGrp="1" noChangeArrowheads="1"/>
          </p:cNvSpPr>
          <p:nvPr>
            <p:ph type="title"/>
          </p:nvPr>
        </p:nvSpPr>
        <p:spPr>
          <a:xfrm>
            <a:off x="381000" y="152400"/>
            <a:ext cx="8229600" cy="1401763"/>
          </a:xfrm>
        </p:spPr>
        <p:txBody>
          <a:bodyPr/>
          <a:lstStyle/>
          <a:p>
            <a:r>
              <a:rPr lang="en-US" sz="4000"/>
              <a:t>Similar watersheds</a:t>
            </a:r>
            <a:br>
              <a:rPr lang="en-US" sz="4000"/>
            </a:br>
            <a:r>
              <a:rPr lang="en-US" sz="4000"/>
              <a:t>Different Concentrations</a:t>
            </a:r>
          </a:p>
        </p:txBody>
      </p:sp>
      <p:sp>
        <p:nvSpPr>
          <p:cNvPr id="889860" name="Line 4"/>
          <p:cNvSpPr>
            <a:spLocks noChangeShapeType="1"/>
          </p:cNvSpPr>
          <p:nvPr/>
        </p:nvSpPr>
        <p:spPr bwMode="auto">
          <a:xfrm>
            <a:off x="2843213" y="5248275"/>
            <a:ext cx="2944812" cy="0"/>
          </a:xfrm>
          <a:prstGeom prst="line">
            <a:avLst/>
          </a:prstGeom>
          <a:noFill/>
          <a:ln w="38100">
            <a:solidFill>
              <a:srgbClr val="FF4519"/>
            </a:solidFill>
            <a:round/>
            <a:headEnd/>
            <a:tailEnd/>
          </a:ln>
          <a:effectLst/>
        </p:spPr>
        <p:txBody>
          <a:bodyPr/>
          <a:lstStyle/>
          <a:p>
            <a:endParaRPr lang="en-US"/>
          </a:p>
        </p:txBody>
      </p:sp>
      <p:grpSp>
        <p:nvGrpSpPr>
          <p:cNvPr id="889861" name="Group 5"/>
          <p:cNvGrpSpPr>
            <a:grpSpLocks/>
          </p:cNvGrpSpPr>
          <p:nvPr/>
        </p:nvGrpSpPr>
        <p:grpSpPr bwMode="auto">
          <a:xfrm>
            <a:off x="0" y="1524000"/>
            <a:ext cx="3903663" cy="3201988"/>
            <a:chOff x="0" y="720"/>
            <a:chExt cx="2459" cy="2017"/>
          </a:xfrm>
        </p:grpSpPr>
        <p:pic>
          <p:nvPicPr>
            <p:cNvPr id="889862" name="Picture 6"/>
            <p:cNvPicPr>
              <a:picLocks noChangeAspect="1" noChangeArrowheads="1"/>
            </p:cNvPicPr>
            <p:nvPr/>
          </p:nvPicPr>
          <p:blipFill>
            <a:blip r:embed="rId4" cstate="print"/>
            <a:srcRect/>
            <a:stretch>
              <a:fillRect/>
            </a:stretch>
          </p:blipFill>
          <p:spPr bwMode="auto">
            <a:xfrm>
              <a:off x="0" y="720"/>
              <a:ext cx="2459" cy="2017"/>
            </a:xfrm>
            <a:prstGeom prst="rect">
              <a:avLst/>
            </a:prstGeom>
            <a:noFill/>
            <a:ln w="9525">
              <a:noFill/>
              <a:miter lim="800000"/>
              <a:headEnd/>
              <a:tailEnd/>
            </a:ln>
            <a:effectLst/>
          </p:spPr>
        </p:pic>
        <p:sp>
          <p:nvSpPr>
            <p:cNvPr id="889863" name="Line 7"/>
            <p:cNvSpPr>
              <a:spLocks noChangeShapeType="1"/>
            </p:cNvSpPr>
            <p:nvPr/>
          </p:nvSpPr>
          <p:spPr bwMode="auto">
            <a:xfrm>
              <a:off x="343" y="2188"/>
              <a:ext cx="1855" cy="0"/>
            </a:xfrm>
            <a:prstGeom prst="line">
              <a:avLst/>
            </a:prstGeom>
            <a:noFill/>
            <a:ln w="38100">
              <a:solidFill>
                <a:srgbClr val="FF4519"/>
              </a:solidFill>
              <a:round/>
              <a:headEnd/>
              <a:tailEnd/>
            </a:ln>
            <a:effectLst/>
          </p:spPr>
          <p:txBody>
            <a:bodyPr/>
            <a:lstStyle/>
            <a:p>
              <a:endParaRPr lang="en-US"/>
            </a:p>
          </p:txBody>
        </p:sp>
        <p:sp>
          <p:nvSpPr>
            <p:cNvPr id="889864" name="Text Box 8"/>
            <p:cNvSpPr txBox="1">
              <a:spLocks noChangeArrowheads="1"/>
            </p:cNvSpPr>
            <p:nvPr/>
          </p:nvSpPr>
          <p:spPr bwMode="auto">
            <a:xfrm>
              <a:off x="528" y="1248"/>
              <a:ext cx="932" cy="231"/>
            </a:xfrm>
            <a:prstGeom prst="rect">
              <a:avLst/>
            </a:prstGeom>
            <a:solidFill>
              <a:schemeClr val="folHlink"/>
            </a:solidFill>
            <a:ln w="9525">
              <a:noFill/>
              <a:miter lim="800000"/>
              <a:headEnd/>
              <a:tailEnd/>
            </a:ln>
            <a:effectLst/>
          </p:spPr>
          <p:txBody>
            <a:bodyPr wrap="none">
              <a:spAutoFit/>
            </a:bodyPr>
            <a:lstStyle/>
            <a:p>
              <a:r>
                <a:rPr lang="en-US"/>
                <a:t>Shenandoah</a:t>
              </a:r>
            </a:p>
          </p:txBody>
        </p:sp>
        <p:sp>
          <p:nvSpPr>
            <p:cNvPr id="889865" name="Text Box 9"/>
            <p:cNvSpPr txBox="1">
              <a:spLocks noChangeArrowheads="1"/>
            </p:cNvSpPr>
            <p:nvPr/>
          </p:nvSpPr>
          <p:spPr bwMode="auto">
            <a:xfrm>
              <a:off x="65" y="2096"/>
              <a:ext cx="271" cy="192"/>
            </a:xfrm>
            <a:prstGeom prst="rect">
              <a:avLst/>
            </a:prstGeom>
            <a:solidFill>
              <a:srgbClr val="DDDDDD"/>
            </a:solidFill>
            <a:ln w="9525">
              <a:noFill/>
              <a:miter lim="800000"/>
              <a:headEnd/>
              <a:tailEnd/>
            </a:ln>
            <a:effectLst/>
          </p:spPr>
          <p:txBody>
            <a:bodyPr wrap="none">
              <a:spAutoFit/>
            </a:bodyPr>
            <a:lstStyle/>
            <a:p>
              <a:r>
                <a:rPr lang="en-US" sz="1400" b="1"/>
                <a:t>1.5</a:t>
              </a:r>
            </a:p>
          </p:txBody>
        </p:sp>
      </p:grpSp>
      <p:grpSp>
        <p:nvGrpSpPr>
          <p:cNvPr id="889866" name="Group 10"/>
          <p:cNvGrpSpPr>
            <a:grpSpLocks/>
          </p:cNvGrpSpPr>
          <p:nvPr/>
        </p:nvGrpSpPr>
        <p:grpSpPr bwMode="auto">
          <a:xfrm>
            <a:off x="5240338" y="1524000"/>
            <a:ext cx="3903662" cy="3201988"/>
            <a:chOff x="3301" y="720"/>
            <a:chExt cx="2459" cy="2017"/>
          </a:xfrm>
        </p:grpSpPr>
        <p:pic>
          <p:nvPicPr>
            <p:cNvPr id="889867" name="Picture 11"/>
            <p:cNvPicPr>
              <a:picLocks noChangeAspect="1" noChangeArrowheads="1"/>
            </p:cNvPicPr>
            <p:nvPr/>
          </p:nvPicPr>
          <p:blipFill>
            <a:blip r:embed="rId5" cstate="print"/>
            <a:srcRect/>
            <a:stretch>
              <a:fillRect/>
            </a:stretch>
          </p:blipFill>
          <p:spPr bwMode="auto">
            <a:xfrm>
              <a:off x="3301" y="720"/>
              <a:ext cx="2459" cy="2017"/>
            </a:xfrm>
            <a:prstGeom prst="rect">
              <a:avLst/>
            </a:prstGeom>
            <a:noFill/>
            <a:ln w="9525">
              <a:noFill/>
              <a:miter lim="800000"/>
              <a:headEnd/>
              <a:tailEnd/>
            </a:ln>
            <a:effectLst/>
          </p:spPr>
        </p:pic>
        <p:sp>
          <p:nvSpPr>
            <p:cNvPr id="889868" name="Line 12"/>
            <p:cNvSpPr>
              <a:spLocks noChangeShapeType="1"/>
            </p:cNvSpPr>
            <p:nvPr/>
          </p:nvSpPr>
          <p:spPr bwMode="auto">
            <a:xfrm>
              <a:off x="3635" y="1968"/>
              <a:ext cx="1855" cy="0"/>
            </a:xfrm>
            <a:prstGeom prst="line">
              <a:avLst/>
            </a:prstGeom>
            <a:noFill/>
            <a:ln w="38100">
              <a:solidFill>
                <a:srgbClr val="FF4519"/>
              </a:solidFill>
              <a:round/>
              <a:headEnd/>
              <a:tailEnd/>
            </a:ln>
            <a:effectLst/>
          </p:spPr>
          <p:txBody>
            <a:bodyPr/>
            <a:lstStyle/>
            <a:p>
              <a:endParaRPr lang="en-US"/>
            </a:p>
          </p:txBody>
        </p:sp>
        <p:sp>
          <p:nvSpPr>
            <p:cNvPr id="889869" name="Text Box 13"/>
            <p:cNvSpPr txBox="1">
              <a:spLocks noChangeArrowheads="1"/>
            </p:cNvSpPr>
            <p:nvPr/>
          </p:nvSpPr>
          <p:spPr bwMode="auto">
            <a:xfrm>
              <a:off x="3936" y="1200"/>
              <a:ext cx="772" cy="231"/>
            </a:xfrm>
            <a:prstGeom prst="rect">
              <a:avLst/>
            </a:prstGeom>
            <a:solidFill>
              <a:schemeClr val="folHlink"/>
            </a:solidFill>
            <a:ln w="9525">
              <a:noFill/>
              <a:miter lim="800000"/>
              <a:headEnd/>
              <a:tailEnd/>
            </a:ln>
            <a:effectLst/>
          </p:spPr>
          <p:txBody>
            <a:bodyPr wrap="none">
              <a:spAutoFit/>
            </a:bodyPr>
            <a:lstStyle/>
            <a:p>
              <a:r>
                <a:rPr lang="en-US"/>
                <a:t>Monocacy</a:t>
              </a:r>
            </a:p>
          </p:txBody>
        </p:sp>
        <p:sp>
          <p:nvSpPr>
            <p:cNvPr id="889870" name="Text Box 14"/>
            <p:cNvSpPr txBox="1">
              <a:spLocks noChangeArrowheads="1"/>
            </p:cNvSpPr>
            <p:nvPr/>
          </p:nvSpPr>
          <p:spPr bwMode="auto">
            <a:xfrm>
              <a:off x="3326" y="1892"/>
              <a:ext cx="271" cy="192"/>
            </a:xfrm>
            <a:prstGeom prst="rect">
              <a:avLst/>
            </a:prstGeom>
            <a:solidFill>
              <a:srgbClr val="DDDDDD"/>
            </a:solidFill>
            <a:ln w="9525">
              <a:noFill/>
              <a:miter lim="800000"/>
              <a:headEnd/>
              <a:tailEnd/>
            </a:ln>
            <a:effectLst/>
          </p:spPr>
          <p:txBody>
            <a:bodyPr wrap="none">
              <a:spAutoFit/>
            </a:bodyPr>
            <a:lstStyle/>
            <a:p>
              <a:r>
                <a:rPr lang="en-US" sz="1400" b="1"/>
                <a:t>3.5</a:t>
              </a:r>
            </a:p>
          </p:txBody>
        </p:sp>
      </p:grpSp>
      <p:sp>
        <p:nvSpPr>
          <p:cNvPr id="889871" name="Text Box 15"/>
          <p:cNvSpPr txBox="1">
            <a:spLocks noChangeArrowheads="1"/>
          </p:cNvSpPr>
          <p:nvPr/>
        </p:nvSpPr>
        <p:spPr bwMode="auto">
          <a:xfrm>
            <a:off x="2325688" y="5068888"/>
            <a:ext cx="449262" cy="304800"/>
          </a:xfrm>
          <a:prstGeom prst="rect">
            <a:avLst/>
          </a:prstGeom>
          <a:solidFill>
            <a:srgbClr val="DDDDDD"/>
          </a:solidFill>
          <a:ln w="9525">
            <a:noFill/>
            <a:miter lim="800000"/>
            <a:headEnd/>
            <a:tailEnd/>
          </a:ln>
          <a:effectLst/>
        </p:spPr>
        <p:txBody>
          <a:bodyPr wrap="none">
            <a:spAutoFit/>
          </a:bodyPr>
          <a:lstStyle/>
          <a:p>
            <a:r>
              <a:rPr lang="en-US" sz="1400" b="1"/>
              <a:t>8 !!</a:t>
            </a:r>
          </a:p>
        </p:txBody>
      </p:sp>
      <p:sp>
        <p:nvSpPr>
          <p:cNvPr id="889872" name="Text Box 16"/>
          <p:cNvSpPr txBox="1">
            <a:spLocks noChangeArrowheads="1"/>
          </p:cNvSpPr>
          <p:nvPr/>
        </p:nvSpPr>
        <p:spPr bwMode="auto">
          <a:xfrm>
            <a:off x="3352800" y="6019800"/>
            <a:ext cx="1289050" cy="366713"/>
          </a:xfrm>
          <a:prstGeom prst="rect">
            <a:avLst/>
          </a:prstGeom>
          <a:solidFill>
            <a:schemeClr val="folHlink"/>
          </a:solidFill>
          <a:ln w="9525">
            <a:noFill/>
            <a:miter lim="800000"/>
            <a:headEnd/>
            <a:tailEnd/>
          </a:ln>
          <a:effectLst/>
        </p:spPr>
        <p:txBody>
          <a:bodyPr wrap="none">
            <a:spAutoFit/>
          </a:bodyPr>
          <a:lstStyle/>
          <a:p>
            <a:r>
              <a:rPr lang="en-US"/>
              <a:t>Conestoga</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2FFDA332-5670-447D-B586-E5256E80CD77}" type="slidenum">
              <a:rPr lang="en-US"/>
              <a:pPr/>
              <a:t>173</a:t>
            </a:fld>
            <a:endParaRPr lang="en-US"/>
          </a:p>
        </p:txBody>
      </p:sp>
      <p:pic>
        <p:nvPicPr>
          <p:cNvPr id="89190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23987046-3196-45D0-BF1F-E18D2208395E}" type="slidenum">
              <a:rPr lang="en-US"/>
              <a:pPr/>
              <a:t>174</a:t>
            </a:fld>
            <a:endParaRPr lang="en-US"/>
          </a:p>
        </p:txBody>
      </p:sp>
      <p:pic>
        <p:nvPicPr>
          <p:cNvPr id="893954"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lide Number Placeholder 5"/>
          <p:cNvSpPr>
            <a:spLocks noGrp="1"/>
          </p:cNvSpPr>
          <p:nvPr>
            <p:ph type="sldNum" sz="quarter" idx="12"/>
          </p:nvPr>
        </p:nvSpPr>
        <p:spPr/>
        <p:txBody>
          <a:bodyPr/>
          <a:lstStyle/>
          <a:p>
            <a:fld id="{B004BE26-029C-42D4-8AFF-43A5F046EAB9}" type="slidenum">
              <a:rPr lang="en-US"/>
              <a:pPr/>
              <a:t>175</a:t>
            </a:fld>
            <a:endParaRPr lang="en-US"/>
          </a:p>
        </p:txBody>
      </p:sp>
      <p:grpSp>
        <p:nvGrpSpPr>
          <p:cNvPr id="896002" name="Group 2"/>
          <p:cNvGrpSpPr>
            <a:grpSpLocks/>
          </p:cNvGrpSpPr>
          <p:nvPr/>
        </p:nvGrpSpPr>
        <p:grpSpPr bwMode="auto">
          <a:xfrm>
            <a:off x="304800" y="1066800"/>
            <a:ext cx="2362200" cy="1628775"/>
            <a:chOff x="192" y="672"/>
            <a:chExt cx="1488" cy="1026"/>
          </a:xfrm>
        </p:grpSpPr>
        <p:sp>
          <p:nvSpPr>
            <p:cNvPr id="896003" name="Rectangle 3"/>
            <p:cNvSpPr>
              <a:spLocks noChangeArrowheads="1"/>
            </p:cNvSpPr>
            <p:nvPr/>
          </p:nvSpPr>
          <p:spPr bwMode="auto">
            <a:xfrm rot="203582">
              <a:off x="192" y="1235"/>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896004" name="Group 4"/>
            <p:cNvGrpSpPr>
              <a:grpSpLocks/>
            </p:cNvGrpSpPr>
            <p:nvPr/>
          </p:nvGrpSpPr>
          <p:grpSpPr bwMode="auto">
            <a:xfrm>
              <a:off x="602" y="672"/>
              <a:ext cx="1078" cy="308"/>
              <a:chOff x="4080" y="3456"/>
              <a:chExt cx="1078" cy="308"/>
            </a:xfrm>
          </p:grpSpPr>
          <p:grpSp>
            <p:nvGrpSpPr>
              <p:cNvPr id="896005" name="Group 5"/>
              <p:cNvGrpSpPr>
                <a:grpSpLocks/>
              </p:cNvGrpSpPr>
              <p:nvPr/>
            </p:nvGrpSpPr>
            <p:grpSpPr bwMode="auto">
              <a:xfrm>
                <a:off x="4080" y="3456"/>
                <a:ext cx="128" cy="236"/>
                <a:chOff x="4080" y="3456"/>
                <a:chExt cx="128" cy="236"/>
              </a:xfrm>
            </p:grpSpPr>
            <p:sp>
              <p:nvSpPr>
                <p:cNvPr id="896006" name="Rectangle 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07" name="Oval 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08" name="Oval 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09" name="Oval 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10" name="Oval 1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11" name="Oval 1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12" name="Group 12"/>
              <p:cNvGrpSpPr>
                <a:grpSpLocks/>
              </p:cNvGrpSpPr>
              <p:nvPr/>
            </p:nvGrpSpPr>
            <p:grpSpPr bwMode="auto">
              <a:xfrm>
                <a:off x="4208" y="3459"/>
                <a:ext cx="129" cy="236"/>
                <a:chOff x="4208" y="3459"/>
                <a:chExt cx="129" cy="236"/>
              </a:xfrm>
            </p:grpSpPr>
            <p:sp>
              <p:nvSpPr>
                <p:cNvPr id="896013" name="Rectangle 1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14" name="Oval 1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15" name="Oval 1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16" name="Oval 1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17" name="Oval 1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18" name="Oval 1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19" name="Group 19"/>
              <p:cNvGrpSpPr>
                <a:grpSpLocks/>
              </p:cNvGrpSpPr>
              <p:nvPr/>
            </p:nvGrpSpPr>
            <p:grpSpPr bwMode="auto">
              <a:xfrm>
                <a:off x="4337" y="3456"/>
                <a:ext cx="128" cy="236"/>
                <a:chOff x="4337" y="3456"/>
                <a:chExt cx="128" cy="236"/>
              </a:xfrm>
            </p:grpSpPr>
            <p:sp>
              <p:nvSpPr>
                <p:cNvPr id="896020" name="Rectangle 2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21" name="Oval 2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22" name="Oval 2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23" name="Oval 2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24" name="Oval 2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25" name="Oval 2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26" name="Group 26"/>
              <p:cNvGrpSpPr>
                <a:grpSpLocks/>
              </p:cNvGrpSpPr>
              <p:nvPr/>
            </p:nvGrpSpPr>
            <p:grpSpPr bwMode="auto">
              <a:xfrm>
                <a:off x="4465" y="3480"/>
                <a:ext cx="128" cy="236"/>
                <a:chOff x="4465" y="3480"/>
                <a:chExt cx="128" cy="236"/>
              </a:xfrm>
            </p:grpSpPr>
            <p:sp>
              <p:nvSpPr>
                <p:cNvPr id="896027" name="Rectangle 2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28" name="Oval 2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29" name="Oval 2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30" name="Oval 3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31" name="Oval 3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32" name="Oval 3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33" name="Group 33"/>
              <p:cNvGrpSpPr>
                <a:grpSpLocks/>
              </p:cNvGrpSpPr>
              <p:nvPr/>
            </p:nvGrpSpPr>
            <p:grpSpPr bwMode="auto">
              <a:xfrm>
                <a:off x="4593" y="3480"/>
                <a:ext cx="129" cy="236"/>
                <a:chOff x="4593" y="3480"/>
                <a:chExt cx="129" cy="236"/>
              </a:xfrm>
            </p:grpSpPr>
            <p:sp>
              <p:nvSpPr>
                <p:cNvPr id="896034" name="Rectangle 3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35" name="Oval 3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36" name="Oval 3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37" name="Oval 3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38" name="Oval 3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39" name="Oval 3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40" name="Group 40"/>
              <p:cNvGrpSpPr>
                <a:grpSpLocks/>
              </p:cNvGrpSpPr>
              <p:nvPr/>
            </p:nvGrpSpPr>
            <p:grpSpPr bwMode="auto">
              <a:xfrm>
                <a:off x="4747" y="3504"/>
                <a:ext cx="129" cy="236"/>
                <a:chOff x="4747" y="3504"/>
                <a:chExt cx="129" cy="236"/>
              </a:xfrm>
            </p:grpSpPr>
            <p:sp>
              <p:nvSpPr>
                <p:cNvPr id="896041" name="Rectangle 4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42" name="Oval 4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43" name="Oval 4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44" name="Oval 4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45" name="Oval 4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46" name="Oval 4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47" name="Group 47"/>
              <p:cNvGrpSpPr>
                <a:grpSpLocks/>
              </p:cNvGrpSpPr>
              <p:nvPr/>
            </p:nvGrpSpPr>
            <p:grpSpPr bwMode="auto">
              <a:xfrm>
                <a:off x="4901" y="3504"/>
                <a:ext cx="129" cy="236"/>
                <a:chOff x="4901" y="3504"/>
                <a:chExt cx="129" cy="236"/>
              </a:xfrm>
            </p:grpSpPr>
            <p:sp>
              <p:nvSpPr>
                <p:cNvPr id="896048" name="Rectangle 4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49" name="Oval 4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50" name="Oval 5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51" name="Oval 5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52" name="Oval 5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53" name="Oval 5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54" name="Group 54"/>
              <p:cNvGrpSpPr>
                <a:grpSpLocks/>
              </p:cNvGrpSpPr>
              <p:nvPr/>
            </p:nvGrpSpPr>
            <p:grpSpPr bwMode="auto">
              <a:xfrm>
                <a:off x="5030" y="3528"/>
                <a:ext cx="128" cy="236"/>
                <a:chOff x="5030" y="3528"/>
                <a:chExt cx="128" cy="236"/>
              </a:xfrm>
            </p:grpSpPr>
            <p:sp>
              <p:nvSpPr>
                <p:cNvPr id="896055" name="Rectangle 5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56" name="Oval 5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57" name="Oval 5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58" name="Oval 5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59" name="Oval 5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60" name="Oval 6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896061" name="Group 61"/>
            <p:cNvGrpSpPr>
              <a:grpSpLocks/>
            </p:cNvGrpSpPr>
            <p:nvPr/>
          </p:nvGrpSpPr>
          <p:grpSpPr bwMode="auto">
            <a:xfrm>
              <a:off x="528" y="768"/>
              <a:ext cx="1078" cy="308"/>
              <a:chOff x="4080" y="3456"/>
              <a:chExt cx="1078" cy="308"/>
            </a:xfrm>
          </p:grpSpPr>
          <p:grpSp>
            <p:nvGrpSpPr>
              <p:cNvPr id="896062" name="Group 62"/>
              <p:cNvGrpSpPr>
                <a:grpSpLocks/>
              </p:cNvGrpSpPr>
              <p:nvPr/>
            </p:nvGrpSpPr>
            <p:grpSpPr bwMode="auto">
              <a:xfrm>
                <a:off x="4080" y="3456"/>
                <a:ext cx="128" cy="236"/>
                <a:chOff x="4080" y="3456"/>
                <a:chExt cx="128" cy="236"/>
              </a:xfrm>
            </p:grpSpPr>
            <p:sp>
              <p:nvSpPr>
                <p:cNvPr id="896063" name="Rectangle 6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64" name="Oval 6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65" name="Oval 6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66" name="Oval 6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67" name="Oval 6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68" name="Oval 6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69" name="Group 69"/>
              <p:cNvGrpSpPr>
                <a:grpSpLocks/>
              </p:cNvGrpSpPr>
              <p:nvPr/>
            </p:nvGrpSpPr>
            <p:grpSpPr bwMode="auto">
              <a:xfrm>
                <a:off x="4208" y="3459"/>
                <a:ext cx="129" cy="236"/>
                <a:chOff x="4208" y="3459"/>
                <a:chExt cx="129" cy="236"/>
              </a:xfrm>
            </p:grpSpPr>
            <p:sp>
              <p:nvSpPr>
                <p:cNvPr id="896070" name="Rectangle 7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71" name="Oval 7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72" name="Oval 7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73" name="Oval 7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74" name="Oval 7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75" name="Oval 7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76" name="Group 76"/>
              <p:cNvGrpSpPr>
                <a:grpSpLocks/>
              </p:cNvGrpSpPr>
              <p:nvPr/>
            </p:nvGrpSpPr>
            <p:grpSpPr bwMode="auto">
              <a:xfrm>
                <a:off x="4337" y="3456"/>
                <a:ext cx="128" cy="236"/>
                <a:chOff x="4337" y="3456"/>
                <a:chExt cx="128" cy="236"/>
              </a:xfrm>
            </p:grpSpPr>
            <p:sp>
              <p:nvSpPr>
                <p:cNvPr id="896077" name="Rectangle 7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78" name="Oval 7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79" name="Oval 7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80" name="Oval 8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81" name="Oval 8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82" name="Oval 8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83" name="Group 83"/>
              <p:cNvGrpSpPr>
                <a:grpSpLocks/>
              </p:cNvGrpSpPr>
              <p:nvPr/>
            </p:nvGrpSpPr>
            <p:grpSpPr bwMode="auto">
              <a:xfrm>
                <a:off x="4465" y="3480"/>
                <a:ext cx="128" cy="236"/>
                <a:chOff x="4465" y="3480"/>
                <a:chExt cx="128" cy="236"/>
              </a:xfrm>
            </p:grpSpPr>
            <p:sp>
              <p:nvSpPr>
                <p:cNvPr id="896084" name="Rectangle 8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85" name="Oval 8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86" name="Oval 8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87" name="Oval 8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88" name="Oval 8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89" name="Oval 8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90" name="Group 90"/>
              <p:cNvGrpSpPr>
                <a:grpSpLocks/>
              </p:cNvGrpSpPr>
              <p:nvPr/>
            </p:nvGrpSpPr>
            <p:grpSpPr bwMode="auto">
              <a:xfrm>
                <a:off x="4593" y="3480"/>
                <a:ext cx="129" cy="236"/>
                <a:chOff x="4593" y="3480"/>
                <a:chExt cx="129" cy="236"/>
              </a:xfrm>
            </p:grpSpPr>
            <p:sp>
              <p:nvSpPr>
                <p:cNvPr id="896091" name="Rectangle 9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92" name="Oval 9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93" name="Oval 9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94" name="Oval 9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95" name="Oval 9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096" name="Oval 9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097" name="Group 97"/>
              <p:cNvGrpSpPr>
                <a:grpSpLocks/>
              </p:cNvGrpSpPr>
              <p:nvPr/>
            </p:nvGrpSpPr>
            <p:grpSpPr bwMode="auto">
              <a:xfrm>
                <a:off x="4747" y="3504"/>
                <a:ext cx="129" cy="236"/>
                <a:chOff x="4747" y="3504"/>
                <a:chExt cx="129" cy="236"/>
              </a:xfrm>
            </p:grpSpPr>
            <p:sp>
              <p:nvSpPr>
                <p:cNvPr id="896098" name="Rectangle 9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099" name="Oval 9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00" name="Oval 10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01" name="Oval 10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02" name="Oval 10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03" name="Oval 10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04" name="Group 104"/>
              <p:cNvGrpSpPr>
                <a:grpSpLocks/>
              </p:cNvGrpSpPr>
              <p:nvPr/>
            </p:nvGrpSpPr>
            <p:grpSpPr bwMode="auto">
              <a:xfrm>
                <a:off x="4901" y="3504"/>
                <a:ext cx="129" cy="236"/>
                <a:chOff x="4901" y="3504"/>
                <a:chExt cx="129" cy="236"/>
              </a:xfrm>
            </p:grpSpPr>
            <p:sp>
              <p:nvSpPr>
                <p:cNvPr id="896105" name="Rectangle 10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06" name="Oval 10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07" name="Oval 10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08" name="Oval 10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09" name="Oval 10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10" name="Oval 11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11" name="Group 111"/>
              <p:cNvGrpSpPr>
                <a:grpSpLocks/>
              </p:cNvGrpSpPr>
              <p:nvPr/>
            </p:nvGrpSpPr>
            <p:grpSpPr bwMode="auto">
              <a:xfrm>
                <a:off x="5030" y="3528"/>
                <a:ext cx="128" cy="236"/>
                <a:chOff x="5030" y="3528"/>
                <a:chExt cx="128" cy="236"/>
              </a:xfrm>
            </p:grpSpPr>
            <p:sp>
              <p:nvSpPr>
                <p:cNvPr id="896112" name="Rectangle 11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13" name="Oval 11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14" name="Oval 11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15" name="Oval 11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16" name="Oval 11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17" name="Oval 11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896118" name="Group 118"/>
            <p:cNvGrpSpPr>
              <a:grpSpLocks/>
            </p:cNvGrpSpPr>
            <p:nvPr/>
          </p:nvGrpSpPr>
          <p:grpSpPr bwMode="auto">
            <a:xfrm>
              <a:off x="432" y="816"/>
              <a:ext cx="1078" cy="308"/>
              <a:chOff x="4080" y="3456"/>
              <a:chExt cx="1078" cy="308"/>
            </a:xfrm>
          </p:grpSpPr>
          <p:grpSp>
            <p:nvGrpSpPr>
              <p:cNvPr id="896119" name="Group 119"/>
              <p:cNvGrpSpPr>
                <a:grpSpLocks/>
              </p:cNvGrpSpPr>
              <p:nvPr/>
            </p:nvGrpSpPr>
            <p:grpSpPr bwMode="auto">
              <a:xfrm>
                <a:off x="4080" y="3456"/>
                <a:ext cx="128" cy="236"/>
                <a:chOff x="4080" y="3456"/>
                <a:chExt cx="128" cy="236"/>
              </a:xfrm>
            </p:grpSpPr>
            <p:sp>
              <p:nvSpPr>
                <p:cNvPr id="896120" name="Rectangle 120"/>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21" name="Oval 121"/>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22" name="Oval 122"/>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23" name="Oval 123"/>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24" name="Oval 124"/>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25" name="Oval 125"/>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26" name="Group 126"/>
              <p:cNvGrpSpPr>
                <a:grpSpLocks/>
              </p:cNvGrpSpPr>
              <p:nvPr/>
            </p:nvGrpSpPr>
            <p:grpSpPr bwMode="auto">
              <a:xfrm>
                <a:off x="4208" y="3459"/>
                <a:ext cx="129" cy="236"/>
                <a:chOff x="4208" y="3459"/>
                <a:chExt cx="129" cy="236"/>
              </a:xfrm>
            </p:grpSpPr>
            <p:sp>
              <p:nvSpPr>
                <p:cNvPr id="896127" name="Rectangle 127"/>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28" name="Oval 128"/>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29" name="Oval 129"/>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30" name="Oval 130"/>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31" name="Oval 131"/>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32" name="Oval 132"/>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33" name="Group 133"/>
              <p:cNvGrpSpPr>
                <a:grpSpLocks/>
              </p:cNvGrpSpPr>
              <p:nvPr/>
            </p:nvGrpSpPr>
            <p:grpSpPr bwMode="auto">
              <a:xfrm>
                <a:off x="4337" y="3456"/>
                <a:ext cx="128" cy="236"/>
                <a:chOff x="4337" y="3456"/>
                <a:chExt cx="128" cy="236"/>
              </a:xfrm>
            </p:grpSpPr>
            <p:sp>
              <p:nvSpPr>
                <p:cNvPr id="896134" name="Rectangle 134"/>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35" name="Oval 135"/>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36" name="Oval 136"/>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37" name="Oval 137"/>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38" name="Oval 138"/>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39" name="Oval 139"/>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40" name="Group 140"/>
              <p:cNvGrpSpPr>
                <a:grpSpLocks/>
              </p:cNvGrpSpPr>
              <p:nvPr/>
            </p:nvGrpSpPr>
            <p:grpSpPr bwMode="auto">
              <a:xfrm>
                <a:off x="4465" y="3480"/>
                <a:ext cx="128" cy="236"/>
                <a:chOff x="4465" y="3480"/>
                <a:chExt cx="128" cy="236"/>
              </a:xfrm>
            </p:grpSpPr>
            <p:sp>
              <p:nvSpPr>
                <p:cNvPr id="896141" name="Rectangle 141"/>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42" name="Oval 142"/>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43" name="Oval 143"/>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44" name="Oval 144"/>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45" name="Oval 145"/>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46" name="Oval 146"/>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47" name="Group 147"/>
              <p:cNvGrpSpPr>
                <a:grpSpLocks/>
              </p:cNvGrpSpPr>
              <p:nvPr/>
            </p:nvGrpSpPr>
            <p:grpSpPr bwMode="auto">
              <a:xfrm>
                <a:off x="4593" y="3480"/>
                <a:ext cx="129" cy="236"/>
                <a:chOff x="4593" y="3480"/>
                <a:chExt cx="129" cy="236"/>
              </a:xfrm>
            </p:grpSpPr>
            <p:sp>
              <p:nvSpPr>
                <p:cNvPr id="896148" name="Rectangle 148"/>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49" name="Oval 149"/>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50" name="Oval 150"/>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51" name="Oval 151"/>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52" name="Oval 152"/>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53" name="Oval 153"/>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54" name="Group 154"/>
              <p:cNvGrpSpPr>
                <a:grpSpLocks/>
              </p:cNvGrpSpPr>
              <p:nvPr/>
            </p:nvGrpSpPr>
            <p:grpSpPr bwMode="auto">
              <a:xfrm>
                <a:off x="4747" y="3504"/>
                <a:ext cx="129" cy="236"/>
                <a:chOff x="4747" y="3504"/>
                <a:chExt cx="129" cy="236"/>
              </a:xfrm>
            </p:grpSpPr>
            <p:sp>
              <p:nvSpPr>
                <p:cNvPr id="896155" name="Rectangle 155"/>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56" name="Oval 156"/>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57" name="Oval 157"/>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58" name="Oval 158"/>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59" name="Oval 159"/>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60" name="Oval 160"/>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61" name="Group 161"/>
              <p:cNvGrpSpPr>
                <a:grpSpLocks/>
              </p:cNvGrpSpPr>
              <p:nvPr/>
            </p:nvGrpSpPr>
            <p:grpSpPr bwMode="auto">
              <a:xfrm>
                <a:off x="4901" y="3504"/>
                <a:ext cx="129" cy="236"/>
                <a:chOff x="4901" y="3504"/>
                <a:chExt cx="129" cy="236"/>
              </a:xfrm>
            </p:grpSpPr>
            <p:sp>
              <p:nvSpPr>
                <p:cNvPr id="896162" name="Rectangle 162"/>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63" name="Oval 163"/>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64" name="Oval 164"/>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65" name="Oval 165"/>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66" name="Oval 166"/>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67" name="Oval 167"/>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68" name="Group 168"/>
              <p:cNvGrpSpPr>
                <a:grpSpLocks/>
              </p:cNvGrpSpPr>
              <p:nvPr/>
            </p:nvGrpSpPr>
            <p:grpSpPr bwMode="auto">
              <a:xfrm>
                <a:off x="5030" y="3528"/>
                <a:ext cx="128" cy="236"/>
                <a:chOff x="5030" y="3528"/>
                <a:chExt cx="128" cy="236"/>
              </a:xfrm>
            </p:grpSpPr>
            <p:sp>
              <p:nvSpPr>
                <p:cNvPr id="896169" name="Rectangle 169"/>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70" name="Oval 170"/>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71" name="Oval 171"/>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72" name="Oval 172"/>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73" name="Oval 173"/>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74" name="Oval 174"/>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896175" name="Group 175"/>
            <p:cNvGrpSpPr>
              <a:grpSpLocks/>
            </p:cNvGrpSpPr>
            <p:nvPr/>
          </p:nvGrpSpPr>
          <p:grpSpPr bwMode="auto">
            <a:xfrm>
              <a:off x="336" y="912"/>
              <a:ext cx="1078" cy="308"/>
              <a:chOff x="4080" y="3456"/>
              <a:chExt cx="1078" cy="308"/>
            </a:xfrm>
          </p:grpSpPr>
          <p:grpSp>
            <p:nvGrpSpPr>
              <p:cNvPr id="896176" name="Group 176"/>
              <p:cNvGrpSpPr>
                <a:grpSpLocks/>
              </p:cNvGrpSpPr>
              <p:nvPr/>
            </p:nvGrpSpPr>
            <p:grpSpPr bwMode="auto">
              <a:xfrm>
                <a:off x="4080" y="3456"/>
                <a:ext cx="128" cy="236"/>
                <a:chOff x="4080" y="3456"/>
                <a:chExt cx="128" cy="236"/>
              </a:xfrm>
            </p:grpSpPr>
            <p:sp>
              <p:nvSpPr>
                <p:cNvPr id="896177" name="Rectangle 17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78" name="Oval 17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79" name="Oval 17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80" name="Oval 18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81" name="Oval 18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82" name="Oval 18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83" name="Group 183"/>
              <p:cNvGrpSpPr>
                <a:grpSpLocks/>
              </p:cNvGrpSpPr>
              <p:nvPr/>
            </p:nvGrpSpPr>
            <p:grpSpPr bwMode="auto">
              <a:xfrm>
                <a:off x="4208" y="3459"/>
                <a:ext cx="129" cy="236"/>
                <a:chOff x="4208" y="3459"/>
                <a:chExt cx="129" cy="236"/>
              </a:xfrm>
            </p:grpSpPr>
            <p:sp>
              <p:nvSpPr>
                <p:cNvPr id="896184" name="Rectangle 18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85" name="Oval 18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86" name="Oval 18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87" name="Oval 18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88" name="Oval 18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89" name="Oval 18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90" name="Group 190"/>
              <p:cNvGrpSpPr>
                <a:grpSpLocks/>
              </p:cNvGrpSpPr>
              <p:nvPr/>
            </p:nvGrpSpPr>
            <p:grpSpPr bwMode="auto">
              <a:xfrm>
                <a:off x="4337" y="3456"/>
                <a:ext cx="128" cy="236"/>
                <a:chOff x="4337" y="3456"/>
                <a:chExt cx="128" cy="236"/>
              </a:xfrm>
            </p:grpSpPr>
            <p:sp>
              <p:nvSpPr>
                <p:cNvPr id="896191" name="Rectangle 19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92" name="Oval 19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93" name="Oval 19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94" name="Oval 19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95" name="Oval 19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196" name="Oval 19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197" name="Group 197"/>
              <p:cNvGrpSpPr>
                <a:grpSpLocks/>
              </p:cNvGrpSpPr>
              <p:nvPr/>
            </p:nvGrpSpPr>
            <p:grpSpPr bwMode="auto">
              <a:xfrm>
                <a:off x="4465" y="3480"/>
                <a:ext cx="128" cy="236"/>
                <a:chOff x="4465" y="3480"/>
                <a:chExt cx="128" cy="236"/>
              </a:xfrm>
            </p:grpSpPr>
            <p:sp>
              <p:nvSpPr>
                <p:cNvPr id="896198" name="Rectangle 19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199" name="Oval 19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00" name="Oval 20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01" name="Oval 20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02" name="Oval 20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03" name="Oval 20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204" name="Group 204"/>
              <p:cNvGrpSpPr>
                <a:grpSpLocks/>
              </p:cNvGrpSpPr>
              <p:nvPr/>
            </p:nvGrpSpPr>
            <p:grpSpPr bwMode="auto">
              <a:xfrm>
                <a:off x="4593" y="3480"/>
                <a:ext cx="129" cy="236"/>
                <a:chOff x="4593" y="3480"/>
                <a:chExt cx="129" cy="236"/>
              </a:xfrm>
            </p:grpSpPr>
            <p:sp>
              <p:nvSpPr>
                <p:cNvPr id="896205" name="Rectangle 20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206" name="Oval 20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07" name="Oval 20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08" name="Oval 20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09" name="Oval 20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10" name="Oval 21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211" name="Group 211"/>
              <p:cNvGrpSpPr>
                <a:grpSpLocks/>
              </p:cNvGrpSpPr>
              <p:nvPr/>
            </p:nvGrpSpPr>
            <p:grpSpPr bwMode="auto">
              <a:xfrm>
                <a:off x="4747" y="3504"/>
                <a:ext cx="129" cy="236"/>
                <a:chOff x="4747" y="3504"/>
                <a:chExt cx="129" cy="236"/>
              </a:xfrm>
            </p:grpSpPr>
            <p:sp>
              <p:nvSpPr>
                <p:cNvPr id="896212" name="Rectangle 21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213" name="Oval 21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14" name="Oval 21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15" name="Oval 21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16" name="Oval 21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17" name="Oval 21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218" name="Group 218"/>
              <p:cNvGrpSpPr>
                <a:grpSpLocks/>
              </p:cNvGrpSpPr>
              <p:nvPr/>
            </p:nvGrpSpPr>
            <p:grpSpPr bwMode="auto">
              <a:xfrm>
                <a:off x="4901" y="3504"/>
                <a:ext cx="129" cy="236"/>
                <a:chOff x="4901" y="3504"/>
                <a:chExt cx="129" cy="236"/>
              </a:xfrm>
            </p:grpSpPr>
            <p:sp>
              <p:nvSpPr>
                <p:cNvPr id="896219" name="Rectangle 21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220" name="Oval 22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21" name="Oval 22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22" name="Oval 22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23" name="Oval 22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24" name="Oval 22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896225" name="Group 225"/>
              <p:cNvGrpSpPr>
                <a:grpSpLocks/>
              </p:cNvGrpSpPr>
              <p:nvPr/>
            </p:nvGrpSpPr>
            <p:grpSpPr bwMode="auto">
              <a:xfrm>
                <a:off x="5030" y="3528"/>
                <a:ext cx="128" cy="236"/>
                <a:chOff x="5030" y="3528"/>
                <a:chExt cx="128" cy="236"/>
              </a:xfrm>
            </p:grpSpPr>
            <p:sp>
              <p:nvSpPr>
                <p:cNvPr id="896226" name="Rectangle 22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896227" name="Oval 22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28" name="Oval 22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29" name="Oval 22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30" name="Oval 23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896231" name="Oval 23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
        <p:nvSpPr>
          <p:cNvPr id="896232" name="Rectangle 232"/>
          <p:cNvSpPr>
            <a:spLocks noGrp="1" noChangeArrowheads="1"/>
          </p:cNvSpPr>
          <p:nvPr>
            <p:ph type="title"/>
          </p:nvPr>
        </p:nvSpPr>
        <p:spPr>
          <a:xfrm>
            <a:off x="685800" y="152400"/>
            <a:ext cx="8229600" cy="1143000"/>
          </a:xfrm>
        </p:spPr>
        <p:txBody>
          <a:bodyPr/>
          <a:lstStyle/>
          <a:p>
            <a:r>
              <a:rPr lang="en-US" sz="4000"/>
              <a:t>Sediment &amp; Nutrients in Phase 5</a:t>
            </a:r>
          </a:p>
        </p:txBody>
      </p:sp>
      <p:sp>
        <p:nvSpPr>
          <p:cNvPr id="896233" name="Line 233"/>
          <p:cNvSpPr>
            <a:spLocks noChangeShapeType="1"/>
          </p:cNvSpPr>
          <p:nvPr/>
        </p:nvSpPr>
        <p:spPr bwMode="auto">
          <a:xfrm>
            <a:off x="2590800" y="2209800"/>
            <a:ext cx="2209800" cy="0"/>
          </a:xfrm>
          <a:prstGeom prst="line">
            <a:avLst/>
          </a:prstGeom>
          <a:noFill/>
          <a:ln w="9525">
            <a:solidFill>
              <a:schemeClr val="tx1"/>
            </a:solidFill>
            <a:round/>
            <a:headEnd/>
            <a:tailEnd type="triangle" w="med" len="med"/>
          </a:ln>
          <a:effectLst/>
        </p:spPr>
        <p:txBody>
          <a:bodyPr/>
          <a:lstStyle/>
          <a:p>
            <a:endParaRPr lang="en-US"/>
          </a:p>
        </p:txBody>
      </p:sp>
      <p:sp>
        <p:nvSpPr>
          <p:cNvPr id="896234" name="Rectangle 234"/>
          <p:cNvSpPr>
            <a:spLocks noChangeArrowheads="1"/>
          </p:cNvSpPr>
          <p:nvPr/>
        </p:nvSpPr>
        <p:spPr bwMode="auto">
          <a:xfrm>
            <a:off x="4953000" y="1676400"/>
            <a:ext cx="1981200" cy="7620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BMP Factor</a:t>
            </a:r>
          </a:p>
        </p:txBody>
      </p:sp>
      <p:sp>
        <p:nvSpPr>
          <p:cNvPr id="896235" name="Line 235"/>
          <p:cNvSpPr>
            <a:spLocks noChangeShapeType="1"/>
          </p:cNvSpPr>
          <p:nvPr/>
        </p:nvSpPr>
        <p:spPr bwMode="auto">
          <a:xfrm flipH="1">
            <a:off x="2209800" y="2514600"/>
            <a:ext cx="3429000" cy="1219200"/>
          </a:xfrm>
          <a:prstGeom prst="line">
            <a:avLst/>
          </a:prstGeom>
          <a:noFill/>
          <a:ln w="9525">
            <a:solidFill>
              <a:schemeClr val="tx1"/>
            </a:solidFill>
            <a:round/>
            <a:headEnd/>
            <a:tailEnd type="triangle" w="med" len="med"/>
          </a:ln>
          <a:effectLst/>
        </p:spPr>
        <p:txBody>
          <a:bodyPr/>
          <a:lstStyle/>
          <a:p>
            <a:endParaRPr lang="en-US"/>
          </a:p>
        </p:txBody>
      </p:sp>
      <p:sp>
        <p:nvSpPr>
          <p:cNvPr id="896236" name="Rectangle 236"/>
          <p:cNvSpPr>
            <a:spLocks noChangeArrowheads="1"/>
          </p:cNvSpPr>
          <p:nvPr/>
        </p:nvSpPr>
        <p:spPr bwMode="auto">
          <a:xfrm>
            <a:off x="152400" y="3886200"/>
            <a:ext cx="2819400" cy="685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Land Acre Factor</a:t>
            </a:r>
          </a:p>
        </p:txBody>
      </p:sp>
      <p:sp>
        <p:nvSpPr>
          <p:cNvPr id="896237" name="Rectangle 237"/>
          <p:cNvSpPr>
            <a:spLocks noChangeArrowheads="1"/>
          </p:cNvSpPr>
          <p:nvPr/>
        </p:nvSpPr>
        <p:spPr bwMode="auto">
          <a:xfrm>
            <a:off x="4267200" y="4495800"/>
            <a:ext cx="2514600" cy="7620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Delivery Factor</a:t>
            </a:r>
          </a:p>
        </p:txBody>
      </p:sp>
      <p:sp>
        <p:nvSpPr>
          <p:cNvPr id="896238" name="Line 238"/>
          <p:cNvSpPr>
            <a:spLocks noChangeShapeType="1"/>
          </p:cNvSpPr>
          <p:nvPr/>
        </p:nvSpPr>
        <p:spPr bwMode="auto">
          <a:xfrm>
            <a:off x="3200400" y="4267200"/>
            <a:ext cx="914400" cy="304800"/>
          </a:xfrm>
          <a:prstGeom prst="line">
            <a:avLst/>
          </a:prstGeom>
          <a:noFill/>
          <a:ln w="9525">
            <a:solidFill>
              <a:schemeClr val="tx1"/>
            </a:solidFill>
            <a:round/>
            <a:headEnd/>
            <a:tailEnd type="triangle" w="med" len="med"/>
          </a:ln>
          <a:effectLst/>
        </p:spPr>
        <p:txBody>
          <a:bodyPr/>
          <a:lstStyle/>
          <a:p>
            <a:endParaRPr lang="en-US"/>
          </a:p>
        </p:txBody>
      </p:sp>
      <p:sp>
        <p:nvSpPr>
          <p:cNvPr id="896239" name="Text Box 239"/>
          <p:cNvSpPr txBox="1">
            <a:spLocks noChangeArrowheads="1"/>
          </p:cNvSpPr>
          <p:nvPr/>
        </p:nvSpPr>
        <p:spPr bwMode="auto">
          <a:xfrm>
            <a:off x="2955925" y="1336675"/>
            <a:ext cx="1841500"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Edge of Field</a:t>
            </a:r>
          </a:p>
        </p:txBody>
      </p:sp>
      <p:sp>
        <p:nvSpPr>
          <p:cNvPr id="896240" name="AutoShape 240"/>
          <p:cNvSpPr>
            <a:spLocks noChangeArrowheads="1"/>
          </p:cNvSpPr>
          <p:nvPr/>
        </p:nvSpPr>
        <p:spPr bwMode="auto">
          <a:xfrm>
            <a:off x="6858000" y="59436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7593000" prstMaterial="legacyMatte">
            <a:bevelT w="13500" h="13500" prst="angle"/>
            <a:bevelB w="13500" h="13500" prst="angle"/>
            <a:extrusionClr>
              <a:schemeClr val="accent2"/>
            </a:extrusionClr>
          </a:sp3d>
        </p:spPr>
        <p:txBody>
          <a:bodyPr wrap="none" anchor="ctr">
            <a:flatTx/>
          </a:bodyPr>
          <a:lstStyle/>
          <a:p>
            <a:endParaRPr lang="en-US"/>
          </a:p>
        </p:txBody>
      </p:sp>
      <p:sp>
        <p:nvSpPr>
          <p:cNvPr id="896241" name="Line 241"/>
          <p:cNvSpPr>
            <a:spLocks noChangeShapeType="1"/>
          </p:cNvSpPr>
          <p:nvPr/>
        </p:nvSpPr>
        <p:spPr bwMode="auto">
          <a:xfrm>
            <a:off x="6934200" y="4800600"/>
            <a:ext cx="609600" cy="228600"/>
          </a:xfrm>
          <a:prstGeom prst="line">
            <a:avLst/>
          </a:prstGeom>
          <a:noFill/>
          <a:ln w="9525">
            <a:solidFill>
              <a:schemeClr val="tx1"/>
            </a:solidFill>
            <a:round/>
            <a:headEnd/>
            <a:tailEnd type="triangle" w="med" len="med"/>
          </a:ln>
          <a:effectLst/>
        </p:spPr>
        <p:txBody>
          <a:bodyPr/>
          <a:lstStyle/>
          <a:p>
            <a:endParaRPr lang="en-US"/>
          </a:p>
        </p:txBody>
      </p:sp>
      <p:sp>
        <p:nvSpPr>
          <p:cNvPr id="896242" name="Text Box 242"/>
          <p:cNvSpPr txBox="1">
            <a:spLocks noChangeArrowheads="1"/>
          </p:cNvSpPr>
          <p:nvPr/>
        </p:nvSpPr>
        <p:spPr bwMode="auto">
          <a:xfrm>
            <a:off x="6781800" y="4267200"/>
            <a:ext cx="2078038"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Edge of Stream</a:t>
            </a:r>
          </a:p>
        </p:txBody>
      </p:sp>
      <p:sp>
        <p:nvSpPr>
          <p:cNvPr id="896243" name="Line 243"/>
          <p:cNvSpPr>
            <a:spLocks noChangeShapeType="1"/>
          </p:cNvSpPr>
          <p:nvPr/>
        </p:nvSpPr>
        <p:spPr bwMode="auto">
          <a:xfrm flipH="1">
            <a:off x="5791200" y="6400800"/>
            <a:ext cx="1066800" cy="0"/>
          </a:xfrm>
          <a:prstGeom prst="line">
            <a:avLst/>
          </a:prstGeom>
          <a:noFill/>
          <a:ln w="9525">
            <a:solidFill>
              <a:schemeClr val="tx1"/>
            </a:solidFill>
            <a:round/>
            <a:headEnd/>
            <a:tailEnd type="triangle" w="med" len="med"/>
          </a:ln>
          <a:effectLst/>
        </p:spPr>
        <p:txBody>
          <a:bodyPr/>
          <a:lstStyle/>
          <a:p>
            <a:endParaRPr lang="en-US"/>
          </a:p>
        </p:txBody>
      </p:sp>
      <p:sp>
        <p:nvSpPr>
          <p:cNvPr id="896244" name="Text Box 244"/>
          <p:cNvSpPr txBox="1">
            <a:spLocks noChangeArrowheads="1"/>
          </p:cNvSpPr>
          <p:nvPr/>
        </p:nvSpPr>
        <p:spPr bwMode="auto">
          <a:xfrm>
            <a:off x="2362200" y="6172200"/>
            <a:ext cx="3295650" cy="457200"/>
          </a:xfrm>
          <a:prstGeom prst="rect">
            <a:avLst/>
          </a:prstGeom>
          <a:noFill/>
          <a:ln w="9525">
            <a:noFill/>
            <a:miter lim="800000"/>
            <a:headEnd/>
            <a:tailEnd/>
          </a:ln>
          <a:effectLst/>
        </p:spPr>
        <p:txBody>
          <a:bodyPr wrap="none">
            <a:spAutoFit/>
          </a:bodyPr>
          <a:lstStyle/>
          <a:p>
            <a:r>
              <a:rPr lang="en-US" sz="2400">
                <a:latin typeface="Times New Roman" pitchFamily="18" charset="0"/>
              </a:rPr>
              <a:t>In Stream Concentrations</a:t>
            </a:r>
          </a:p>
        </p:txBody>
      </p:sp>
      <p:grpSp>
        <p:nvGrpSpPr>
          <p:cNvPr id="896245" name="Group 245"/>
          <p:cNvGrpSpPr>
            <a:grpSpLocks/>
          </p:cNvGrpSpPr>
          <p:nvPr/>
        </p:nvGrpSpPr>
        <p:grpSpPr bwMode="auto">
          <a:xfrm>
            <a:off x="304800" y="2057400"/>
            <a:ext cx="4267200" cy="1600200"/>
            <a:chOff x="192" y="1296"/>
            <a:chExt cx="2688" cy="1008"/>
          </a:xfrm>
        </p:grpSpPr>
        <p:sp>
          <p:nvSpPr>
            <p:cNvPr id="896246" name="Rectangle 246"/>
            <p:cNvSpPr>
              <a:spLocks noChangeArrowheads="1"/>
            </p:cNvSpPr>
            <p:nvPr/>
          </p:nvSpPr>
          <p:spPr bwMode="auto">
            <a:xfrm rot="196029">
              <a:off x="192" y="1296"/>
              <a:ext cx="1152" cy="384"/>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000">
                  <a:latin typeface="Times New Roman" pitchFamily="18" charset="0"/>
                </a:rPr>
                <a:t>Regional Factor</a:t>
              </a:r>
            </a:p>
          </p:txBody>
        </p:sp>
        <p:sp>
          <p:nvSpPr>
            <p:cNvPr id="896247" name="AutoShape 247"/>
            <p:cNvSpPr>
              <a:spLocks noChangeArrowheads="1"/>
            </p:cNvSpPr>
            <p:nvPr/>
          </p:nvSpPr>
          <p:spPr bwMode="auto">
            <a:xfrm rot="1670855">
              <a:off x="1248" y="2064"/>
              <a:ext cx="1632" cy="240"/>
            </a:xfrm>
            <a:prstGeom prst="leftRightArrow">
              <a:avLst>
                <a:gd name="adj1" fmla="val 50000"/>
                <a:gd name="adj2" fmla="val 136000"/>
              </a:avLst>
            </a:prstGeom>
            <a:solidFill>
              <a:schemeClr val="accent1"/>
            </a:solidFill>
            <a:ln w="9525">
              <a:solidFill>
                <a:schemeClr val="tx1"/>
              </a:solidFill>
              <a:miter lim="800000"/>
              <a:headEnd/>
              <a:tailEnd/>
            </a:ln>
            <a:effectLst/>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6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8C82F688-5EBE-4493-9740-5622D0F17D56}" type="slidenum">
              <a:rPr lang="en-US"/>
              <a:pPr/>
              <a:t>176</a:t>
            </a:fld>
            <a:endParaRPr lang="en-US"/>
          </a:p>
        </p:txBody>
      </p:sp>
      <p:sp>
        <p:nvSpPr>
          <p:cNvPr id="898050" name="Rectangle 2"/>
          <p:cNvSpPr>
            <a:spLocks noGrp="1" noChangeArrowheads="1"/>
          </p:cNvSpPr>
          <p:nvPr>
            <p:ph type="title"/>
          </p:nvPr>
        </p:nvSpPr>
        <p:spPr/>
        <p:txBody>
          <a:bodyPr/>
          <a:lstStyle/>
          <a:p>
            <a:r>
              <a:rPr lang="en-US" sz="3600"/>
              <a:t>How to arrive at appropriate </a:t>
            </a:r>
            <a:br>
              <a:rPr lang="en-US" sz="3600"/>
            </a:br>
            <a:r>
              <a:rPr lang="en-US" sz="3600"/>
              <a:t>Edge of Stream loads?</a:t>
            </a:r>
          </a:p>
        </p:txBody>
      </p:sp>
      <p:sp>
        <p:nvSpPr>
          <p:cNvPr id="898051" name="Rectangle 3"/>
          <p:cNvSpPr>
            <a:spLocks noGrp="1" noChangeArrowheads="1"/>
          </p:cNvSpPr>
          <p:nvPr>
            <p:ph type="body" idx="1"/>
          </p:nvPr>
        </p:nvSpPr>
        <p:spPr>
          <a:xfrm>
            <a:off x="3429000" y="2895600"/>
            <a:ext cx="5410200" cy="3048000"/>
          </a:xfrm>
        </p:spPr>
        <p:txBody>
          <a:bodyPr/>
          <a:lstStyle/>
          <a:p>
            <a:r>
              <a:rPr lang="en-US"/>
              <a:t>Start from the outlet</a:t>
            </a:r>
          </a:p>
          <a:p>
            <a:r>
              <a:rPr lang="en-US"/>
              <a:t>Add stream attenuation</a:t>
            </a:r>
          </a:p>
          <a:p>
            <a:r>
              <a:rPr lang="en-US"/>
              <a:t>Leaves necessary EOS</a:t>
            </a:r>
          </a:p>
        </p:txBody>
      </p:sp>
      <p:grpSp>
        <p:nvGrpSpPr>
          <p:cNvPr id="898052" name="Group 4"/>
          <p:cNvGrpSpPr>
            <a:grpSpLocks/>
          </p:cNvGrpSpPr>
          <p:nvPr/>
        </p:nvGrpSpPr>
        <p:grpSpPr bwMode="auto">
          <a:xfrm>
            <a:off x="304800" y="1524000"/>
            <a:ext cx="2182813" cy="2355850"/>
            <a:chOff x="336" y="1152"/>
            <a:chExt cx="1375" cy="1484"/>
          </a:xfrm>
        </p:grpSpPr>
        <p:sp>
          <p:nvSpPr>
            <p:cNvPr id="898053" name="Freeform 5"/>
            <p:cNvSpPr>
              <a:spLocks/>
            </p:cNvSpPr>
            <p:nvPr/>
          </p:nvSpPr>
          <p:spPr bwMode="auto">
            <a:xfrm>
              <a:off x="336" y="1152"/>
              <a:ext cx="1375" cy="1484"/>
            </a:xfrm>
            <a:custGeom>
              <a:avLst/>
              <a:gdLst/>
              <a:ahLst/>
              <a:cxnLst>
                <a:cxn ang="0">
                  <a:pos x="1083" y="1409"/>
                </a:cxn>
                <a:cxn ang="0">
                  <a:pos x="502" y="1419"/>
                </a:cxn>
                <a:cxn ang="0">
                  <a:pos x="31" y="703"/>
                </a:cxn>
                <a:cxn ang="0">
                  <a:pos x="689" y="12"/>
                </a:cxn>
                <a:cxn ang="0">
                  <a:pos x="1283" y="773"/>
                </a:cxn>
                <a:cxn ang="0">
                  <a:pos x="1243" y="1164"/>
                </a:cxn>
                <a:cxn ang="0">
                  <a:pos x="1083" y="1409"/>
                </a:cxn>
              </a:cxnLst>
              <a:rect l="0" t="0" r="r" b="b"/>
              <a:pathLst>
                <a:path w="1375" h="1484">
                  <a:moveTo>
                    <a:pt x="1083" y="1409"/>
                  </a:moveTo>
                  <a:cubicBezTo>
                    <a:pt x="1043" y="1403"/>
                    <a:pt x="720" y="1484"/>
                    <a:pt x="502" y="1419"/>
                  </a:cubicBezTo>
                  <a:cubicBezTo>
                    <a:pt x="327" y="1301"/>
                    <a:pt x="0" y="937"/>
                    <a:pt x="31" y="703"/>
                  </a:cubicBezTo>
                  <a:cubicBezTo>
                    <a:pt x="62" y="469"/>
                    <a:pt x="480" y="0"/>
                    <a:pt x="689" y="12"/>
                  </a:cubicBezTo>
                  <a:cubicBezTo>
                    <a:pt x="898" y="24"/>
                    <a:pt x="1191" y="581"/>
                    <a:pt x="1283" y="773"/>
                  </a:cubicBezTo>
                  <a:cubicBezTo>
                    <a:pt x="1375" y="965"/>
                    <a:pt x="1276" y="1058"/>
                    <a:pt x="1243" y="1164"/>
                  </a:cubicBezTo>
                  <a:cubicBezTo>
                    <a:pt x="1210" y="1270"/>
                    <a:pt x="1116" y="1358"/>
                    <a:pt x="1083" y="1409"/>
                  </a:cubicBezTo>
                  <a:close/>
                </a:path>
              </a:pathLst>
            </a:custGeom>
            <a:solidFill>
              <a:srgbClr val="DDCFBD"/>
            </a:solidFill>
            <a:ln w="9525">
              <a:solidFill>
                <a:schemeClr val="tx1"/>
              </a:solidFill>
              <a:round/>
              <a:headEnd/>
              <a:tailEnd/>
            </a:ln>
            <a:effectLst/>
          </p:spPr>
          <p:txBody>
            <a:bodyPr/>
            <a:lstStyle/>
            <a:p>
              <a:endParaRPr lang="en-US"/>
            </a:p>
          </p:txBody>
        </p:sp>
        <p:sp>
          <p:nvSpPr>
            <p:cNvPr id="898054" name="Freeform 6"/>
            <p:cNvSpPr>
              <a:spLocks/>
            </p:cNvSpPr>
            <p:nvPr/>
          </p:nvSpPr>
          <p:spPr bwMode="auto">
            <a:xfrm>
              <a:off x="912" y="1728"/>
              <a:ext cx="480" cy="816"/>
            </a:xfrm>
            <a:custGeom>
              <a:avLst/>
              <a:gdLst/>
              <a:ahLst/>
              <a:cxnLst>
                <a:cxn ang="0">
                  <a:pos x="480" y="816"/>
                </a:cxn>
                <a:cxn ang="0">
                  <a:pos x="432" y="528"/>
                </a:cxn>
                <a:cxn ang="0">
                  <a:pos x="240" y="96"/>
                </a:cxn>
                <a:cxn ang="0">
                  <a:pos x="0" y="0"/>
                </a:cxn>
              </a:cxnLst>
              <a:rect l="0" t="0" r="r" b="b"/>
              <a:pathLst>
                <a:path w="480" h="816">
                  <a:moveTo>
                    <a:pt x="480" y="816"/>
                  </a:moveTo>
                  <a:cubicBezTo>
                    <a:pt x="476" y="732"/>
                    <a:pt x="472" y="648"/>
                    <a:pt x="432" y="528"/>
                  </a:cubicBezTo>
                  <a:cubicBezTo>
                    <a:pt x="392" y="408"/>
                    <a:pt x="312" y="184"/>
                    <a:pt x="240" y="96"/>
                  </a:cubicBezTo>
                  <a:cubicBezTo>
                    <a:pt x="168" y="8"/>
                    <a:pt x="84" y="4"/>
                    <a:pt x="0" y="0"/>
                  </a:cubicBezTo>
                </a:path>
              </a:pathLst>
            </a:custGeom>
            <a:noFill/>
            <a:ln w="76200" cmpd="sng">
              <a:solidFill>
                <a:schemeClr val="accent2"/>
              </a:solidFill>
              <a:round/>
              <a:headEnd/>
              <a:tailEnd/>
            </a:ln>
            <a:effectLst/>
          </p:spPr>
          <p:txBody>
            <a:bodyPr/>
            <a:lstStyle/>
            <a:p>
              <a:endParaRPr lang="en-US"/>
            </a:p>
          </p:txBody>
        </p:sp>
        <p:sp>
          <p:nvSpPr>
            <p:cNvPr id="898055" name="Oval 7"/>
            <p:cNvSpPr>
              <a:spLocks noChangeArrowheads="1"/>
            </p:cNvSpPr>
            <p:nvPr/>
          </p:nvSpPr>
          <p:spPr bwMode="auto">
            <a:xfrm>
              <a:off x="1344" y="2496"/>
              <a:ext cx="96" cy="96"/>
            </a:xfrm>
            <a:prstGeom prst="ellipse">
              <a:avLst/>
            </a:prstGeom>
            <a:solidFill>
              <a:srgbClr val="FF3300"/>
            </a:solidFill>
            <a:ln w="9525">
              <a:solidFill>
                <a:schemeClr val="tx1"/>
              </a:solidFill>
              <a:round/>
              <a:headEnd/>
              <a:tailEnd/>
            </a:ln>
            <a:effectLst/>
          </p:spPr>
          <p:txBody>
            <a:bodyPr wrap="none" anchor="ctr"/>
            <a:lstStyle/>
            <a:p>
              <a:endParaRPr lang="en-US"/>
            </a:p>
          </p:txBody>
        </p:sp>
      </p:grpSp>
      <p:sp>
        <p:nvSpPr>
          <p:cNvPr id="898056" name="Rectangle 8"/>
          <p:cNvSpPr>
            <a:spLocks noChangeArrowheads="1"/>
          </p:cNvSpPr>
          <p:nvPr/>
        </p:nvSpPr>
        <p:spPr bwMode="auto">
          <a:xfrm>
            <a:off x="3048000" y="1524000"/>
            <a:ext cx="5410200" cy="1752600"/>
          </a:xfrm>
          <a:prstGeom prst="rect">
            <a:avLst/>
          </a:prstGeom>
          <a:noFill/>
          <a:ln w="9525">
            <a:noFill/>
            <a:miter lim="800000"/>
            <a:headEnd/>
            <a:tailEnd/>
          </a:ln>
          <a:effectLst/>
        </p:spPr>
        <p:txBody>
          <a:bodyPr/>
          <a:lstStyle/>
          <a:p>
            <a:pPr marL="342900" indent="-342900">
              <a:spcBef>
                <a:spcPct val="20000"/>
              </a:spcBef>
              <a:buFontTx/>
              <a:buChar char="•"/>
            </a:pPr>
            <a:r>
              <a:rPr lang="en-US" sz="3200"/>
              <a:t>Assume watershed with one river and a gauge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8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8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80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051"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8AEC2415-8AE7-4F96-AE47-E9DB4AE93483}" type="slidenum">
              <a:rPr lang="en-US"/>
              <a:pPr/>
              <a:t>177</a:t>
            </a:fld>
            <a:endParaRPr lang="en-US"/>
          </a:p>
        </p:txBody>
      </p:sp>
      <p:sp>
        <p:nvSpPr>
          <p:cNvPr id="900098" name="Rectangle 2"/>
          <p:cNvSpPr>
            <a:spLocks noGrp="1" noChangeArrowheads="1"/>
          </p:cNvSpPr>
          <p:nvPr>
            <p:ph type="title"/>
          </p:nvPr>
        </p:nvSpPr>
        <p:spPr/>
        <p:txBody>
          <a:bodyPr/>
          <a:lstStyle/>
          <a:p>
            <a:r>
              <a:rPr lang="en-US"/>
              <a:t>In Theory . . .</a:t>
            </a:r>
          </a:p>
        </p:txBody>
      </p:sp>
      <p:sp>
        <p:nvSpPr>
          <p:cNvPr id="900099" name="Rectangle 3"/>
          <p:cNvSpPr>
            <a:spLocks noGrp="1" noChangeArrowheads="1"/>
          </p:cNvSpPr>
          <p:nvPr>
            <p:ph type="body" idx="1"/>
          </p:nvPr>
        </p:nvSpPr>
        <p:spPr>
          <a:xfrm>
            <a:off x="4191000" y="1828800"/>
            <a:ext cx="4572000" cy="4343400"/>
          </a:xfrm>
        </p:spPr>
        <p:txBody>
          <a:bodyPr/>
          <a:lstStyle/>
          <a:p>
            <a:pPr>
              <a:buFontTx/>
              <a:buNone/>
            </a:pPr>
            <a:endParaRPr lang="en-US"/>
          </a:p>
          <a:p>
            <a:r>
              <a:rPr lang="en-US"/>
              <a:t>Using ESTIMATOR and Sparrow estimates of river flux and attenuation, we can empirically calculate overall necessary EOS loads.</a:t>
            </a:r>
          </a:p>
        </p:txBody>
      </p:sp>
      <p:sp>
        <p:nvSpPr>
          <p:cNvPr id="900100" name="Freeform 4"/>
          <p:cNvSpPr>
            <a:spLocks/>
          </p:cNvSpPr>
          <p:nvPr/>
        </p:nvSpPr>
        <p:spPr bwMode="auto">
          <a:xfrm>
            <a:off x="304800" y="1524000"/>
            <a:ext cx="3048000" cy="4343400"/>
          </a:xfrm>
          <a:custGeom>
            <a:avLst/>
            <a:gdLst/>
            <a:ahLst/>
            <a:cxnLst>
              <a:cxn ang="0">
                <a:pos x="1083" y="1409"/>
              </a:cxn>
              <a:cxn ang="0">
                <a:pos x="502" y="1419"/>
              </a:cxn>
              <a:cxn ang="0">
                <a:pos x="31" y="703"/>
              </a:cxn>
              <a:cxn ang="0">
                <a:pos x="689" y="12"/>
              </a:cxn>
              <a:cxn ang="0">
                <a:pos x="1283" y="773"/>
              </a:cxn>
              <a:cxn ang="0">
                <a:pos x="1243" y="1164"/>
              </a:cxn>
              <a:cxn ang="0">
                <a:pos x="1083" y="1409"/>
              </a:cxn>
            </a:cxnLst>
            <a:rect l="0" t="0" r="r" b="b"/>
            <a:pathLst>
              <a:path w="1375" h="1484">
                <a:moveTo>
                  <a:pt x="1083" y="1409"/>
                </a:moveTo>
                <a:cubicBezTo>
                  <a:pt x="1043" y="1403"/>
                  <a:pt x="720" y="1484"/>
                  <a:pt x="502" y="1419"/>
                </a:cubicBezTo>
                <a:cubicBezTo>
                  <a:pt x="327" y="1301"/>
                  <a:pt x="0" y="937"/>
                  <a:pt x="31" y="703"/>
                </a:cubicBezTo>
                <a:cubicBezTo>
                  <a:pt x="62" y="469"/>
                  <a:pt x="480" y="0"/>
                  <a:pt x="689" y="12"/>
                </a:cubicBezTo>
                <a:cubicBezTo>
                  <a:pt x="898" y="24"/>
                  <a:pt x="1191" y="581"/>
                  <a:pt x="1283" y="773"/>
                </a:cubicBezTo>
                <a:cubicBezTo>
                  <a:pt x="1375" y="965"/>
                  <a:pt x="1276" y="1058"/>
                  <a:pt x="1243" y="1164"/>
                </a:cubicBezTo>
                <a:cubicBezTo>
                  <a:pt x="1210" y="1270"/>
                  <a:pt x="1116" y="1358"/>
                  <a:pt x="1083" y="1409"/>
                </a:cubicBezTo>
                <a:close/>
              </a:path>
            </a:pathLst>
          </a:custGeom>
          <a:solidFill>
            <a:srgbClr val="DDCFBD"/>
          </a:solidFill>
          <a:ln w="9525">
            <a:solidFill>
              <a:schemeClr val="tx1"/>
            </a:solidFill>
            <a:round/>
            <a:headEnd/>
            <a:tailEnd/>
          </a:ln>
          <a:effectLst/>
        </p:spPr>
        <p:txBody>
          <a:bodyPr/>
          <a:lstStyle/>
          <a:p>
            <a:endParaRPr lang="en-US"/>
          </a:p>
        </p:txBody>
      </p:sp>
      <p:sp>
        <p:nvSpPr>
          <p:cNvPr id="900101" name="Freeform 5"/>
          <p:cNvSpPr>
            <a:spLocks/>
          </p:cNvSpPr>
          <p:nvPr/>
        </p:nvSpPr>
        <p:spPr bwMode="auto">
          <a:xfrm>
            <a:off x="1905000" y="4267200"/>
            <a:ext cx="762000" cy="1295400"/>
          </a:xfrm>
          <a:custGeom>
            <a:avLst/>
            <a:gdLst/>
            <a:ahLst/>
            <a:cxnLst>
              <a:cxn ang="0">
                <a:pos x="480" y="816"/>
              </a:cxn>
              <a:cxn ang="0">
                <a:pos x="432" y="528"/>
              </a:cxn>
              <a:cxn ang="0">
                <a:pos x="240" y="96"/>
              </a:cxn>
              <a:cxn ang="0">
                <a:pos x="0" y="0"/>
              </a:cxn>
            </a:cxnLst>
            <a:rect l="0" t="0" r="r" b="b"/>
            <a:pathLst>
              <a:path w="480" h="816">
                <a:moveTo>
                  <a:pt x="480" y="816"/>
                </a:moveTo>
                <a:cubicBezTo>
                  <a:pt x="476" y="732"/>
                  <a:pt x="472" y="648"/>
                  <a:pt x="432" y="528"/>
                </a:cubicBezTo>
                <a:cubicBezTo>
                  <a:pt x="392" y="408"/>
                  <a:pt x="312" y="184"/>
                  <a:pt x="240" y="96"/>
                </a:cubicBezTo>
                <a:cubicBezTo>
                  <a:pt x="168" y="8"/>
                  <a:pt x="84" y="4"/>
                  <a:pt x="0" y="0"/>
                </a:cubicBezTo>
              </a:path>
            </a:pathLst>
          </a:custGeom>
          <a:noFill/>
          <a:ln w="76200" cmpd="sng">
            <a:solidFill>
              <a:schemeClr val="accent2"/>
            </a:solidFill>
            <a:round/>
            <a:headEnd/>
            <a:tailEnd/>
          </a:ln>
          <a:effectLst/>
        </p:spPr>
        <p:txBody>
          <a:bodyPr/>
          <a:lstStyle/>
          <a:p>
            <a:endParaRPr lang="en-US"/>
          </a:p>
        </p:txBody>
      </p:sp>
      <p:sp>
        <p:nvSpPr>
          <p:cNvPr id="900102" name="Oval 6"/>
          <p:cNvSpPr>
            <a:spLocks noChangeArrowheads="1"/>
          </p:cNvSpPr>
          <p:nvPr/>
        </p:nvSpPr>
        <p:spPr bwMode="auto">
          <a:xfrm>
            <a:off x="2590800" y="5486400"/>
            <a:ext cx="152400" cy="152400"/>
          </a:xfrm>
          <a:prstGeom prst="ellipse">
            <a:avLst/>
          </a:prstGeom>
          <a:solidFill>
            <a:srgbClr val="FF3300"/>
          </a:solidFill>
          <a:ln w="9525">
            <a:solidFill>
              <a:schemeClr val="tx1"/>
            </a:solidFill>
            <a:round/>
            <a:headEnd/>
            <a:tailEnd/>
          </a:ln>
          <a:effectLst/>
        </p:spPr>
        <p:txBody>
          <a:bodyPr wrap="none" anchor="ctr"/>
          <a:lstStyle/>
          <a:p>
            <a:endParaRPr lang="en-US"/>
          </a:p>
        </p:txBody>
      </p:sp>
      <p:sp>
        <p:nvSpPr>
          <p:cNvPr id="900103" name="Freeform 7"/>
          <p:cNvSpPr>
            <a:spLocks/>
          </p:cNvSpPr>
          <p:nvPr/>
        </p:nvSpPr>
        <p:spPr bwMode="auto">
          <a:xfrm rot="2365668">
            <a:off x="1627188" y="2860675"/>
            <a:ext cx="762000" cy="1295400"/>
          </a:xfrm>
          <a:custGeom>
            <a:avLst/>
            <a:gdLst/>
            <a:ahLst/>
            <a:cxnLst>
              <a:cxn ang="0">
                <a:pos x="480" y="816"/>
              </a:cxn>
              <a:cxn ang="0">
                <a:pos x="432" y="528"/>
              </a:cxn>
              <a:cxn ang="0">
                <a:pos x="240" y="96"/>
              </a:cxn>
              <a:cxn ang="0">
                <a:pos x="0" y="0"/>
              </a:cxn>
            </a:cxnLst>
            <a:rect l="0" t="0" r="r" b="b"/>
            <a:pathLst>
              <a:path w="480" h="816">
                <a:moveTo>
                  <a:pt x="480" y="816"/>
                </a:moveTo>
                <a:cubicBezTo>
                  <a:pt x="476" y="732"/>
                  <a:pt x="472" y="648"/>
                  <a:pt x="432" y="528"/>
                </a:cubicBezTo>
                <a:cubicBezTo>
                  <a:pt x="392" y="408"/>
                  <a:pt x="312" y="184"/>
                  <a:pt x="240" y="96"/>
                </a:cubicBezTo>
                <a:cubicBezTo>
                  <a:pt x="168" y="8"/>
                  <a:pt x="84" y="4"/>
                  <a:pt x="0" y="0"/>
                </a:cubicBezTo>
              </a:path>
            </a:pathLst>
          </a:custGeom>
          <a:noFill/>
          <a:ln w="76200" cmpd="sng">
            <a:solidFill>
              <a:schemeClr val="accent2"/>
            </a:solidFill>
            <a:round/>
            <a:headEnd/>
            <a:tailEnd/>
          </a:ln>
          <a:effectLst/>
        </p:spPr>
        <p:txBody>
          <a:bodyPr/>
          <a:lstStyle/>
          <a:p>
            <a:endParaRPr lang="en-US"/>
          </a:p>
        </p:txBody>
      </p:sp>
      <p:sp>
        <p:nvSpPr>
          <p:cNvPr id="900104" name="Freeform 8"/>
          <p:cNvSpPr>
            <a:spLocks/>
          </p:cNvSpPr>
          <p:nvPr/>
        </p:nvSpPr>
        <p:spPr bwMode="auto">
          <a:xfrm>
            <a:off x="895350" y="3276600"/>
            <a:ext cx="1036638" cy="1009650"/>
          </a:xfrm>
          <a:custGeom>
            <a:avLst/>
            <a:gdLst/>
            <a:ahLst/>
            <a:cxnLst>
              <a:cxn ang="0">
                <a:pos x="653" y="636"/>
              </a:cxn>
              <a:cxn ang="0">
                <a:pos x="492" y="528"/>
              </a:cxn>
              <a:cxn ang="0">
                <a:pos x="72" y="395"/>
              </a:cxn>
              <a:cxn ang="0">
                <a:pos x="60" y="0"/>
              </a:cxn>
            </a:cxnLst>
            <a:rect l="0" t="0" r="r" b="b"/>
            <a:pathLst>
              <a:path w="653" h="636">
                <a:moveTo>
                  <a:pt x="653" y="636"/>
                </a:moveTo>
                <a:cubicBezTo>
                  <a:pt x="627" y="618"/>
                  <a:pt x="589" y="568"/>
                  <a:pt x="492" y="528"/>
                </a:cubicBezTo>
                <a:cubicBezTo>
                  <a:pt x="395" y="488"/>
                  <a:pt x="144" y="483"/>
                  <a:pt x="72" y="395"/>
                </a:cubicBezTo>
                <a:cubicBezTo>
                  <a:pt x="0" y="307"/>
                  <a:pt x="62" y="82"/>
                  <a:pt x="60" y="0"/>
                </a:cubicBezTo>
              </a:path>
            </a:pathLst>
          </a:custGeom>
          <a:noFill/>
          <a:ln w="76200" cmpd="sng">
            <a:solidFill>
              <a:schemeClr val="accent2"/>
            </a:solidFill>
            <a:round/>
            <a:headEnd/>
            <a:tailEnd/>
          </a:ln>
          <a:effectLst/>
        </p:spPr>
        <p:txBody>
          <a:bodyPr/>
          <a:lstStyle/>
          <a:p>
            <a:endParaRPr lang="en-US"/>
          </a:p>
        </p:txBody>
      </p:sp>
      <p:sp>
        <p:nvSpPr>
          <p:cNvPr id="900105" name="Freeform 9"/>
          <p:cNvSpPr>
            <a:spLocks/>
          </p:cNvSpPr>
          <p:nvPr/>
        </p:nvSpPr>
        <p:spPr bwMode="auto">
          <a:xfrm>
            <a:off x="1477963" y="1566863"/>
            <a:ext cx="439737" cy="2624137"/>
          </a:xfrm>
          <a:custGeom>
            <a:avLst/>
            <a:gdLst/>
            <a:ahLst/>
            <a:cxnLst>
              <a:cxn ang="0">
                <a:pos x="269" y="1653"/>
              </a:cxn>
              <a:cxn ang="0">
                <a:pos x="269" y="1605"/>
              </a:cxn>
              <a:cxn ang="0">
                <a:pos x="221" y="1365"/>
              </a:cxn>
              <a:cxn ang="0">
                <a:pos x="29" y="981"/>
              </a:cxn>
              <a:cxn ang="0">
                <a:pos x="46" y="591"/>
              </a:cxn>
              <a:cxn ang="0">
                <a:pos x="206" y="0"/>
              </a:cxn>
            </a:cxnLst>
            <a:rect l="0" t="0" r="r" b="b"/>
            <a:pathLst>
              <a:path w="277" h="1653">
                <a:moveTo>
                  <a:pt x="269" y="1653"/>
                </a:moveTo>
                <a:cubicBezTo>
                  <a:pt x="273" y="1653"/>
                  <a:pt x="277" y="1653"/>
                  <a:pt x="269" y="1605"/>
                </a:cubicBezTo>
                <a:cubicBezTo>
                  <a:pt x="261" y="1557"/>
                  <a:pt x="261" y="1469"/>
                  <a:pt x="221" y="1365"/>
                </a:cubicBezTo>
                <a:cubicBezTo>
                  <a:pt x="181" y="1261"/>
                  <a:pt x="58" y="1110"/>
                  <a:pt x="29" y="981"/>
                </a:cubicBezTo>
                <a:cubicBezTo>
                  <a:pt x="0" y="852"/>
                  <a:pt x="17" y="754"/>
                  <a:pt x="46" y="591"/>
                </a:cubicBezTo>
                <a:cubicBezTo>
                  <a:pt x="75" y="428"/>
                  <a:pt x="140" y="214"/>
                  <a:pt x="206" y="0"/>
                </a:cubicBezTo>
              </a:path>
            </a:pathLst>
          </a:custGeom>
          <a:noFill/>
          <a:ln w="9525" cap="flat">
            <a:solidFill>
              <a:schemeClr val="tx1"/>
            </a:solidFill>
            <a:prstDash val="dash"/>
            <a:round/>
            <a:headEnd/>
            <a:tailEnd/>
          </a:ln>
          <a:effectLst/>
        </p:spPr>
        <p:txBody>
          <a:bodyPr/>
          <a:lstStyle/>
          <a:p>
            <a:endParaRPr lang="en-US"/>
          </a:p>
        </p:txBody>
      </p:sp>
      <p:sp>
        <p:nvSpPr>
          <p:cNvPr id="900106" name="Freeform 10"/>
          <p:cNvSpPr>
            <a:spLocks/>
          </p:cNvSpPr>
          <p:nvPr/>
        </p:nvSpPr>
        <p:spPr bwMode="auto">
          <a:xfrm>
            <a:off x="1905000" y="3092450"/>
            <a:ext cx="965200" cy="1174750"/>
          </a:xfrm>
          <a:custGeom>
            <a:avLst/>
            <a:gdLst/>
            <a:ahLst/>
            <a:cxnLst>
              <a:cxn ang="0">
                <a:pos x="0" y="740"/>
              </a:cxn>
              <a:cxn ang="0">
                <a:pos x="253" y="647"/>
              </a:cxn>
              <a:cxn ang="0">
                <a:pos x="503" y="211"/>
              </a:cxn>
              <a:cxn ang="0">
                <a:pos x="608" y="0"/>
              </a:cxn>
            </a:cxnLst>
            <a:rect l="0" t="0" r="r" b="b"/>
            <a:pathLst>
              <a:path w="608" h="740">
                <a:moveTo>
                  <a:pt x="0" y="740"/>
                </a:moveTo>
                <a:cubicBezTo>
                  <a:pt x="84" y="737"/>
                  <a:pt x="169" y="735"/>
                  <a:pt x="253" y="647"/>
                </a:cubicBezTo>
                <a:cubicBezTo>
                  <a:pt x="337" y="559"/>
                  <a:pt x="444" y="319"/>
                  <a:pt x="503" y="211"/>
                </a:cubicBezTo>
                <a:cubicBezTo>
                  <a:pt x="562" y="103"/>
                  <a:pt x="585" y="51"/>
                  <a:pt x="608" y="0"/>
                </a:cubicBezTo>
              </a:path>
            </a:pathLst>
          </a:custGeom>
          <a:noFill/>
          <a:ln w="9525" cap="flat">
            <a:solidFill>
              <a:schemeClr val="tx1"/>
            </a:solidFill>
            <a:prstDash val="dash"/>
            <a:round/>
            <a:headEnd/>
            <a:tailEnd/>
          </a:ln>
          <a:effectLst/>
        </p:spPr>
        <p:txBody>
          <a:bodyPr/>
          <a:lstStyle/>
          <a:p>
            <a:endParaRPr lang="en-US"/>
          </a:p>
        </p:txBody>
      </p:sp>
      <p:sp>
        <p:nvSpPr>
          <p:cNvPr id="900107" name="Freeform 11"/>
          <p:cNvSpPr>
            <a:spLocks/>
          </p:cNvSpPr>
          <p:nvPr/>
        </p:nvSpPr>
        <p:spPr bwMode="auto">
          <a:xfrm>
            <a:off x="977900" y="4267200"/>
            <a:ext cx="927100" cy="925513"/>
          </a:xfrm>
          <a:custGeom>
            <a:avLst/>
            <a:gdLst/>
            <a:ahLst/>
            <a:cxnLst>
              <a:cxn ang="0">
                <a:pos x="584" y="0"/>
              </a:cxn>
              <a:cxn ang="0">
                <a:pos x="396" y="162"/>
              </a:cxn>
              <a:cxn ang="0">
                <a:pos x="140" y="317"/>
              </a:cxn>
              <a:cxn ang="0">
                <a:pos x="0" y="583"/>
              </a:cxn>
            </a:cxnLst>
            <a:rect l="0" t="0" r="r" b="b"/>
            <a:pathLst>
              <a:path w="584" h="583">
                <a:moveTo>
                  <a:pt x="584" y="0"/>
                </a:moveTo>
                <a:cubicBezTo>
                  <a:pt x="527" y="54"/>
                  <a:pt x="470" y="109"/>
                  <a:pt x="396" y="162"/>
                </a:cubicBezTo>
                <a:cubicBezTo>
                  <a:pt x="322" y="215"/>
                  <a:pt x="206" y="247"/>
                  <a:pt x="140" y="317"/>
                </a:cubicBezTo>
                <a:cubicBezTo>
                  <a:pt x="74" y="387"/>
                  <a:pt x="22" y="539"/>
                  <a:pt x="0" y="583"/>
                </a:cubicBezTo>
              </a:path>
            </a:pathLst>
          </a:custGeom>
          <a:noFill/>
          <a:ln w="9525" cap="flat">
            <a:solidFill>
              <a:schemeClr val="tx1"/>
            </a:solidFill>
            <a:prstDash val="dash"/>
            <a:round/>
            <a:headEnd/>
            <a:tailEnd/>
          </a:ln>
          <a:effectLst/>
        </p:spPr>
        <p:txBody>
          <a:bodyPr/>
          <a:lstStyle/>
          <a:p>
            <a:endParaRPr lang="en-US"/>
          </a:p>
        </p:txBody>
      </p:sp>
      <p:sp>
        <p:nvSpPr>
          <p:cNvPr id="900108" name="Oval 12"/>
          <p:cNvSpPr>
            <a:spLocks noChangeArrowheads="1"/>
          </p:cNvSpPr>
          <p:nvPr/>
        </p:nvSpPr>
        <p:spPr bwMode="auto">
          <a:xfrm>
            <a:off x="990600" y="2590800"/>
            <a:ext cx="228600" cy="228600"/>
          </a:xfrm>
          <a:prstGeom prst="ellipse">
            <a:avLst/>
          </a:prstGeom>
          <a:solidFill>
            <a:schemeClr val="accent1"/>
          </a:solidFill>
          <a:ln w="9525">
            <a:solidFill>
              <a:schemeClr val="tx1"/>
            </a:solidFill>
            <a:round/>
            <a:headEnd/>
            <a:tailEnd/>
          </a:ln>
          <a:effectLst/>
        </p:spPr>
        <p:txBody>
          <a:bodyPr wrap="none" anchor="ctr"/>
          <a:lstStyle/>
          <a:p>
            <a:pPr algn="ctr"/>
            <a:r>
              <a:rPr lang="en-US"/>
              <a:t>1</a:t>
            </a:r>
          </a:p>
        </p:txBody>
      </p:sp>
      <p:sp>
        <p:nvSpPr>
          <p:cNvPr id="900109" name="Oval 13"/>
          <p:cNvSpPr>
            <a:spLocks noChangeArrowheads="1"/>
          </p:cNvSpPr>
          <p:nvPr/>
        </p:nvSpPr>
        <p:spPr bwMode="auto">
          <a:xfrm>
            <a:off x="1905000" y="1905000"/>
            <a:ext cx="228600" cy="228600"/>
          </a:xfrm>
          <a:prstGeom prst="ellipse">
            <a:avLst/>
          </a:prstGeom>
          <a:solidFill>
            <a:schemeClr val="accent1"/>
          </a:solidFill>
          <a:ln w="9525">
            <a:solidFill>
              <a:schemeClr val="tx1"/>
            </a:solidFill>
            <a:round/>
            <a:headEnd/>
            <a:tailEnd/>
          </a:ln>
          <a:effectLst/>
        </p:spPr>
        <p:txBody>
          <a:bodyPr wrap="none" anchor="ctr"/>
          <a:lstStyle/>
          <a:p>
            <a:pPr algn="ctr"/>
            <a:r>
              <a:rPr lang="en-US"/>
              <a:t>2</a:t>
            </a:r>
          </a:p>
        </p:txBody>
      </p:sp>
      <p:sp>
        <p:nvSpPr>
          <p:cNvPr id="900110" name="Oval 14"/>
          <p:cNvSpPr>
            <a:spLocks noChangeArrowheads="1"/>
          </p:cNvSpPr>
          <p:nvPr/>
        </p:nvSpPr>
        <p:spPr bwMode="auto">
          <a:xfrm>
            <a:off x="1828800" y="4800600"/>
            <a:ext cx="228600" cy="228600"/>
          </a:xfrm>
          <a:prstGeom prst="ellipse">
            <a:avLst/>
          </a:prstGeom>
          <a:solidFill>
            <a:schemeClr val="accent1"/>
          </a:solidFill>
          <a:ln w="9525">
            <a:solidFill>
              <a:schemeClr val="tx1"/>
            </a:solidFill>
            <a:round/>
            <a:headEnd/>
            <a:tailEnd/>
          </a:ln>
          <a:effectLst/>
        </p:spPr>
        <p:txBody>
          <a:bodyPr wrap="none" anchor="ctr"/>
          <a:lstStyle/>
          <a:p>
            <a:pPr algn="ctr"/>
            <a:r>
              <a:rPr lang="en-US"/>
              <a:t>3</a:t>
            </a:r>
          </a:p>
        </p:txBody>
      </p:sp>
      <p:sp>
        <p:nvSpPr>
          <p:cNvPr id="900111" name="Oval 15"/>
          <p:cNvSpPr>
            <a:spLocks noChangeArrowheads="1"/>
          </p:cNvSpPr>
          <p:nvPr/>
        </p:nvSpPr>
        <p:spPr bwMode="auto">
          <a:xfrm>
            <a:off x="1709738" y="4113213"/>
            <a:ext cx="152400" cy="152400"/>
          </a:xfrm>
          <a:prstGeom prst="ellipse">
            <a:avLst/>
          </a:prstGeom>
          <a:solidFill>
            <a:srgbClr val="FF3300"/>
          </a:solidFill>
          <a:ln w="9525">
            <a:solidFill>
              <a:schemeClr val="tx1"/>
            </a:solidFill>
            <a:round/>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2"/>
          </p:nvPr>
        </p:nvSpPr>
        <p:spPr/>
        <p:txBody>
          <a:bodyPr/>
          <a:lstStyle/>
          <a:p>
            <a:fld id="{D44B5C1D-5333-4D9A-B022-AAE30AF14AD7}" type="slidenum">
              <a:rPr lang="en-US"/>
              <a:pPr/>
              <a:t>178</a:t>
            </a:fld>
            <a:endParaRPr lang="en-US"/>
          </a:p>
        </p:txBody>
      </p:sp>
      <p:sp>
        <p:nvSpPr>
          <p:cNvPr id="902146" name="Rectangle 2"/>
          <p:cNvSpPr>
            <a:spLocks noChangeArrowheads="1"/>
          </p:cNvSpPr>
          <p:nvPr/>
        </p:nvSpPr>
        <p:spPr bwMode="auto">
          <a:xfrm>
            <a:off x="609600" y="457200"/>
            <a:ext cx="3276600" cy="685800"/>
          </a:xfrm>
          <a:prstGeom prst="rect">
            <a:avLst/>
          </a:prstGeom>
          <a:solidFill>
            <a:srgbClr val="FFCC66"/>
          </a:solidFill>
          <a:ln w="9525">
            <a:solidFill>
              <a:schemeClr val="tx1"/>
            </a:solidFill>
            <a:miter lim="800000"/>
            <a:headEnd/>
            <a:tailEnd/>
          </a:ln>
          <a:effectLst/>
        </p:spPr>
        <p:txBody>
          <a:bodyPr wrap="none" anchor="ctr"/>
          <a:lstStyle/>
          <a:p>
            <a:pPr algn="ctr"/>
            <a:r>
              <a:rPr lang="en-US"/>
              <a:t>Edge of Field Export Targets</a:t>
            </a:r>
          </a:p>
        </p:txBody>
      </p:sp>
      <p:sp>
        <p:nvSpPr>
          <p:cNvPr id="902147" name="Rectangle 3"/>
          <p:cNvSpPr>
            <a:spLocks noChangeArrowheads="1"/>
          </p:cNvSpPr>
          <p:nvPr/>
        </p:nvSpPr>
        <p:spPr bwMode="auto">
          <a:xfrm>
            <a:off x="2438400" y="2362200"/>
            <a:ext cx="2133600" cy="838200"/>
          </a:xfrm>
          <a:prstGeom prst="rect">
            <a:avLst/>
          </a:prstGeom>
          <a:solidFill>
            <a:srgbClr val="FFCC66"/>
          </a:solidFill>
          <a:ln w="9525">
            <a:solidFill>
              <a:schemeClr val="tx1"/>
            </a:solidFill>
            <a:miter lim="800000"/>
            <a:headEnd/>
            <a:tailEnd/>
          </a:ln>
          <a:effectLst/>
        </p:spPr>
        <p:txBody>
          <a:bodyPr wrap="none" anchor="ctr"/>
          <a:lstStyle/>
          <a:p>
            <a:pPr algn="ctr"/>
            <a:r>
              <a:rPr lang="en-US"/>
              <a:t>Edge of Stream</a:t>
            </a:r>
          </a:p>
          <a:p>
            <a:pPr algn="ctr"/>
            <a:r>
              <a:rPr lang="en-US"/>
              <a:t>From Land</a:t>
            </a:r>
          </a:p>
        </p:txBody>
      </p:sp>
      <p:sp>
        <p:nvSpPr>
          <p:cNvPr id="902148" name="AutoShape 4"/>
          <p:cNvSpPr>
            <a:spLocks noChangeArrowheads="1"/>
          </p:cNvSpPr>
          <p:nvPr/>
        </p:nvSpPr>
        <p:spPr bwMode="auto">
          <a:xfrm rot="3754599">
            <a:off x="2638425" y="1608138"/>
            <a:ext cx="533400" cy="381000"/>
          </a:xfrm>
          <a:prstGeom prst="rightArrow">
            <a:avLst>
              <a:gd name="adj1" fmla="val 50000"/>
              <a:gd name="adj2" fmla="val 35000"/>
            </a:avLst>
          </a:prstGeom>
          <a:solidFill>
            <a:srgbClr val="3399FF"/>
          </a:solidFill>
          <a:ln w="9525">
            <a:solidFill>
              <a:schemeClr val="tx1"/>
            </a:solidFill>
            <a:miter lim="800000"/>
            <a:headEnd/>
            <a:tailEnd/>
          </a:ln>
          <a:effectLst/>
        </p:spPr>
        <p:txBody>
          <a:bodyPr wrap="none" anchor="ctr"/>
          <a:lstStyle/>
          <a:p>
            <a:endParaRPr lang="en-US"/>
          </a:p>
        </p:txBody>
      </p:sp>
      <p:sp>
        <p:nvSpPr>
          <p:cNvPr id="902149" name="Text Box 5"/>
          <p:cNvSpPr txBox="1">
            <a:spLocks noChangeArrowheads="1"/>
          </p:cNvSpPr>
          <p:nvPr/>
        </p:nvSpPr>
        <p:spPr bwMode="auto">
          <a:xfrm>
            <a:off x="3232150" y="1492250"/>
            <a:ext cx="3702050" cy="641350"/>
          </a:xfrm>
          <a:prstGeom prst="rect">
            <a:avLst/>
          </a:prstGeom>
          <a:noFill/>
          <a:ln w="9525">
            <a:noFill/>
            <a:miter lim="800000"/>
            <a:headEnd/>
            <a:tailEnd/>
          </a:ln>
          <a:effectLst/>
        </p:spPr>
        <p:txBody>
          <a:bodyPr wrap="none">
            <a:spAutoFit/>
          </a:bodyPr>
          <a:lstStyle/>
          <a:p>
            <a:r>
              <a:rPr lang="en-US"/>
              <a:t>Sub-basin transport factor specific </a:t>
            </a:r>
          </a:p>
          <a:p>
            <a:r>
              <a:rPr lang="en-US"/>
              <a:t>to each estimator location</a:t>
            </a:r>
          </a:p>
        </p:txBody>
      </p:sp>
      <p:sp>
        <p:nvSpPr>
          <p:cNvPr id="902150" name="Rectangle 6"/>
          <p:cNvSpPr>
            <a:spLocks noChangeArrowheads="1"/>
          </p:cNvSpPr>
          <p:nvPr/>
        </p:nvSpPr>
        <p:spPr bwMode="auto">
          <a:xfrm>
            <a:off x="4648200" y="4648200"/>
            <a:ext cx="1905000" cy="990600"/>
          </a:xfrm>
          <a:prstGeom prst="rect">
            <a:avLst/>
          </a:prstGeom>
          <a:solidFill>
            <a:srgbClr val="FFCC66"/>
          </a:solidFill>
          <a:ln w="9525">
            <a:solidFill>
              <a:schemeClr val="tx1"/>
            </a:solidFill>
            <a:miter lim="800000"/>
            <a:headEnd/>
            <a:tailEnd/>
          </a:ln>
          <a:effectLst/>
        </p:spPr>
        <p:txBody>
          <a:bodyPr wrap="none" anchor="ctr"/>
          <a:lstStyle/>
          <a:p>
            <a:pPr algn="ctr"/>
            <a:r>
              <a:rPr lang="en-US"/>
              <a:t>Estimator</a:t>
            </a:r>
          </a:p>
          <a:p>
            <a:pPr algn="ctr"/>
            <a:r>
              <a:rPr lang="en-US"/>
              <a:t>Load</a:t>
            </a:r>
          </a:p>
        </p:txBody>
      </p:sp>
      <p:sp>
        <p:nvSpPr>
          <p:cNvPr id="902151" name="AutoShape 7"/>
          <p:cNvSpPr>
            <a:spLocks noChangeArrowheads="1"/>
          </p:cNvSpPr>
          <p:nvPr/>
        </p:nvSpPr>
        <p:spPr bwMode="auto">
          <a:xfrm rot="3754599">
            <a:off x="4267200" y="3579813"/>
            <a:ext cx="533400" cy="381000"/>
          </a:xfrm>
          <a:prstGeom prst="rightArrow">
            <a:avLst>
              <a:gd name="adj1" fmla="val 50000"/>
              <a:gd name="adj2" fmla="val 35000"/>
            </a:avLst>
          </a:prstGeom>
          <a:solidFill>
            <a:srgbClr val="3399FF"/>
          </a:solidFill>
          <a:ln w="9525">
            <a:solidFill>
              <a:schemeClr val="tx1"/>
            </a:solidFill>
            <a:miter lim="800000"/>
            <a:headEnd/>
            <a:tailEnd/>
          </a:ln>
          <a:effectLst/>
        </p:spPr>
        <p:txBody>
          <a:bodyPr wrap="none" anchor="ctr"/>
          <a:lstStyle/>
          <a:p>
            <a:endParaRPr lang="en-US"/>
          </a:p>
        </p:txBody>
      </p:sp>
      <p:sp>
        <p:nvSpPr>
          <p:cNvPr id="902152" name="Text Box 8"/>
          <p:cNvSpPr txBox="1">
            <a:spLocks noChangeArrowheads="1"/>
          </p:cNvSpPr>
          <p:nvPr/>
        </p:nvSpPr>
        <p:spPr bwMode="auto">
          <a:xfrm>
            <a:off x="1828800" y="3427413"/>
            <a:ext cx="2057400" cy="915987"/>
          </a:xfrm>
          <a:prstGeom prst="rect">
            <a:avLst/>
          </a:prstGeom>
          <a:noFill/>
          <a:ln w="9525">
            <a:noFill/>
            <a:miter lim="800000"/>
            <a:headEnd/>
            <a:tailEnd/>
          </a:ln>
          <a:effectLst/>
        </p:spPr>
        <p:txBody>
          <a:bodyPr>
            <a:spAutoFit/>
          </a:bodyPr>
          <a:lstStyle/>
          <a:p>
            <a:r>
              <a:rPr lang="en-US"/>
              <a:t>Transport factors from Sparrow + Diversion Losses</a:t>
            </a:r>
          </a:p>
        </p:txBody>
      </p:sp>
      <p:sp>
        <p:nvSpPr>
          <p:cNvPr id="902153" name="Rectangle 9"/>
          <p:cNvSpPr>
            <a:spLocks noChangeArrowheads="1"/>
          </p:cNvSpPr>
          <p:nvPr/>
        </p:nvSpPr>
        <p:spPr bwMode="auto">
          <a:xfrm>
            <a:off x="5029200" y="2362200"/>
            <a:ext cx="2133600" cy="838200"/>
          </a:xfrm>
          <a:prstGeom prst="rect">
            <a:avLst/>
          </a:prstGeom>
          <a:solidFill>
            <a:srgbClr val="FFCC66"/>
          </a:solidFill>
          <a:ln w="9525">
            <a:solidFill>
              <a:schemeClr val="tx1"/>
            </a:solidFill>
            <a:miter lim="800000"/>
            <a:headEnd/>
            <a:tailEnd/>
          </a:ln>
          <a:effectLst/>
        </p:spPr>
        <p:txBody>
          <a:bodyPr wrap="none" anchor="ctr"/>
          <a:lstStyle/>
          <a:p>
            <a:pPr algn="ctr"/>
            <a:r>
              <a:rPr lang="en-US"/>
              <a:t>Other EOS Loads</a:t>
            </a:r>
          </a:p>
          <a:p>
            <a:pPr algn="ctr"/>
            <a:r>
              <a:rPr lang="en-US"/>
              <a:t>Point, Atdep, Septic</a:t>
            </a:r>
          </a:p>
        </p:txBody>
      </p:sp>
      <p:sp>
        <p:nvSpPr>
          <p:cNvPr id="902154" name="AutoShape 10"/>
          <p:cNvSpPr>
            <a:spLocks noChangeArrowheads="1"/>
          </p:cNvSpPr>
          <p:nvPr/>
        </p:nvSpPr>
        <p:spPr bwMode="auto">
          <a:xfrm rot="7316473">
            <a:off x="5181600" y="3656013"/>
            <a:ext cx="533400" cy="381000"/>
          </a:xfrm>
          <a:prstGeom prst="rightArrow">
            <a:avLst>
              <a:gd name="adj1" fmla="val 50000"/>
              <a:gd name="adj2" fmla="val 35000"/>
            </a:avLst>
          </a:prstGeom>
          <a:solidFill>
            <a:srgbClr val="3399FF"/>
          </a:solidFill>
          <a:ln w="9525">
            <a:solidFill>
              <a:schemeClr val="tx1"/>
            </a:solidFill>
            <a:miter lim="800000"/>
            <a:headEnd/>
            <a:tailEnd/>
          </a:ln>
          <a:effectLst/>
        </p:spPr>
        <p:txBody>
          <a:bodyPr wrap="none" anchor="ctr"/>
          <a:lstStyle/>
          <a:p>
            <a:endParaRPr lang="en-US"/>
          </a:p>
        </p:txBody>
      </p:sp>
      <p:sp>
        <p:nvSpPr>
          <p:cNvPr id="902155" name="AutoShape 11"/>
          <p:cNvSpPr>
            <a:spLocks noChangeArrowheads="1"/>
          </p:cNvSpPr>
          <p:nvPr/>
        </p:nvSpPr>
        <p:spPr bwMode="auto">
          <a:xfrm>
            <a:off x="4419600" y="228600"/>
            <a:ext cx="2819400" cy="1143000"/>
          </a:xfrm>
          <a:prstGeom prst="doubleWave">
            <a:avLst>
              <a:gd name="adj1" fmla="val 6500"/>
              <a:gd name="adj2" fmla="val 0"/>
            </a:avLst>
          </a:prstGeom>
          <a:solidFill>
            <a:srgbClr val="CC99FF"/>
          </a:solidFill>
          <a:ln w="9525">
            <a:solidFill>
              <a:schemeClr val="tx1"/>
            </a:solidFill>
            <a:miter lim="800000"/>
            <a:headEnd/>
            <a:tailEnd/>
          </a:ln>
          <a:effectLst/>
        </p:spPr>
        <p:txBody>
          <a:bodyPr wrap="none" anchor="ctr"/>
          <a:lstStyle/>
          <a:p>
            <a:pPr algn="ctr"/>
            <a:r>
              <a:rPr lang="en-US"/>
              <a:t>Mass-Balance,</a:t>
            </a:r>
          </a:p>
          <a:p>
            <a:pPr algn="ctr"/>
            <a:r>
              <a:rPr lang="en-US"/>
              <a:t>Literature, &amp;</a:t>
            </a:r>
          </a:p>
          <a:p>
            <a:pPr algn="ctr"/>
            <a:r>
              <a:rPr lang="en-US"/>
              <a:t>Previous Analyses</a:t>
            </a:r>
          </a:p>
        </p:txBody>
      </p:sp>
      <p:sp>
        <p:nvSpPr>
          <p:cNvPr id="902156" name="AutoShape 12"/>
          <p:cNvSpPr>
            <a:spLocks noChangeArrowheads="1"/>
          </p:cNvSpPr>
          <p:nvPr/>
        </p:nvSpPr>
        <p:spPr bwMode="auto">
          <a:xfrm>
            <a:off x="7315200" y="2286000"/>
            <a:ext cx="1676400" cy="1143000"/>
          </a:xfrm>
          <a:prstGeom prst="doubleWave">
            <a:avLst>
              <a:gd name="adj1" fmla="val 6500"/>
              <a:gd name="adj2" fmla="val 0"/>
            </a:avLst>
          </a:prstGeom>
          <a:solidFill>
            <a:srgbClr val="CC99FF"/>
          </a:solidFill>
          <a:ln w="9525">
            <a:solidFill>
              <a:schemeClr val="tx1"/>
            </a:solidFill>
            <a:miter lim="800000"/>
            <a:headEnd/>
            <a:tailEnd/>
          </a:ln>
          <a:effectLst/>
        </p:spPr>
        <p:txBody>
          <a:bodyPr wrap="none" anchor="ctr"/>
          <a:lstStyle/>
          <a:p>
            <a:pPr algn="ctr"/>
            <a:r>
              <a:rPr lang="en-US"/>
              <a:t>Phase 5 </a:t>
            </a:r>
          </a:p>
          <a:p>
            <a:pPr algn="ctr"/>
            <a:r>
              <a:rPr lang="en-US"/>
              <a:t>Input Data</a:t>
            </a:r>
          </a:p>
        </p:txBody>
      </p:sp>
      <p:sp>
        <p:nvSpPr>
          <p:cNvPr id="902157" name="AutoShape 13"/>
          <p:cNvSpPr>
            <a:spLocks noChangeArrowheads="1"/>
          </p:cNvSpPr>
          <p:nvPr/>
        </p:nvSpPr>
        <p:spPr bwMode="auto">
          <a:xfrm>
            <a:off x="152400" y="3048000"/>
            <a:ext cx="1676400" cy="2133600"/>
          </a:xfrm>
          <a:prstGeom prst="doubleWave">
            <a:avLst>
              <a:gd name="adj1" fmla="val 6500"/>
              <a:gd name="adj2" fmla="val 472"/>
            </a:avLst>
          </a:prstGeom>
          <a:solidFill>
            <a:srgbClr val="CC99FF"/>
          </a:solidFill>
          <a:ln w="9525">
            <a:solidFill>
              <a:schemeClr val="tx1"/>
            </a:solidFill>
            <a:miter lim="800000"/>
            <a:headEnd/>
            <a:tailEnd/>
          </a:ln>
          <a:effectLst/>
        </p:spPr>
        <p:txBody>
          <a:bodyPr wrap="none" anchor="ctr"/>
          <a:lstStyle/>
          <a:p>
            <a:pPr algn="ctr"/>
            <a:r>
              <a:rPr lang="en-US"/>
              <a:t>Phase 5 </a:t>
            </a:r>
          </a:p>
          <a:p>
            <a:pPr algn="ctr"/>
            <a:r>
              <a:rPr lang="en-US"/>
              <a:t>Input Data</a:t>
            </a:r>
          </a:p>
          <a:p>
            <a:pPr algn="ctr"/>
            <a:r>
              <a:rPr lang="en-US"/>
              <a:t>+</a:t>
            </a:r>
          </a:p>
          <a:p>
            <a:pPr algn="ctr"/>
            <a:r>
              <a:rPr lang="en-US"/>
              <a:t>National</a:t>
            </a:r>
          </a:p>
          <a:p>
            <a:pPr algn="ctr"/>
            <a:r>
              <a:rPr lang="en-US"/>
              <a:t>Sparrow Model</a:t>
            </a:r>
          </a:p>
        </p:txBody>
      </p:sp>
      <p:sp>
        <p:nvSpPr>
          <p:cNvPr id="902158" name="AutoShape 14"/>
          <p:cNvSpPr>
            <a:spLocks noChangeArrowheads="1"/>
          </p:cNvSpPr>
          <p:nvPr/>
        </p:nvSpPr>
        <p:spPr bwMode="auto">
          <a:xfrm>
            <a:off x="6705600" y="4267200"/>
            <a:ext cx="1676400" cy="1524000"/>
          </a:xfrm>
          <a:prstGeom prst="doubleWave">
            <a:avLst>
              <a:gd name="adj1" fmla="val 6500"/>
              <a:gd name="adj2" fmla="val 472"/>
            </a:avLst>
          </a:prstGeom>
          <a:solidFill>
            <a:srgbClr val="CC99FF"/>
          </a:solidFill>
          <a:ln w="9525">
            <a:solidFill>
              <a:schemeClr val="tx1"/>
            </a:solidFill>
            <a:miter lim="800000"/>
            <a:headEnd/>
            <a:tailEnd/>
          </a:ln>
          <a:effectLst/>
        </p:spPr>
        <p:txBody>
          <a:bodyPr wrap="none" anchor="ctr"/>
          <a:lstStyle/>
          <a:p>
            <a:pPr algn="ctr"/>
            <a:r>
              <a:rPr lang="en-US"/>
              <a:t>USGS and</a:t>
            </a:r>
          </a:p>
          <a:p>
            <a:pPr algn="ctr"/>
            <a:r>
              <a:rPr lang="en-US"/>
              <a:t>Ping Wang</a:t>
            </a:r>
          </a:p>
          <a:p>
            <a:pPr algn="ctr"/>
            <a:r>
              <a:rPr lang="en-US"/>
              <a:t>Data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2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21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2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55" grpId="0" animBg="1"/>
      <p:bldP spid="902156" grpId="0" animBg="1"/>
      <p:bldP spid="902157" grpId="0" animBg="1"/>
      <p:bldP spid="902158"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32AAC52-C82A-46CF-9B2D-356E5AE6816F}" type="slidenum">
              <a:rPr lang="en-US"/>
              <a:pPr/>
              <a:t>179</a:t>
            </a:fld>
            <a:endParaRPr lang="en-US"/>
          </a:p>
        </p:txBody>
      </p:sp>
      <p:sp>
        <p:nvSpPr>
          <p:cNvPr id="904194" name="Rectangle 2"/>
          <p:cNvSpPr>
            <a:spLocks noGrp="1" noChangeArrowheads="1"/>
          </p:cNvSpPr>
          <p:nvPr>
            <p:ph type="title"/>
          </p:nvPr>
        </p:nvSpPr>
        <p:spPr>
          <a:xfrm>
            <a:off x="6019800" y="274638"/>
            <a:ext cx="2667000" cy="1143000"/>
          </a:xfrm>
        </p:spPr>
        <p:txBody>
          <a:bodyPr/>
          <a:lstStyle/>
          <a:p>
            <a:r>
              <a:rPr lang="en-US" sz="4000"/>
              <a:t>Mass Balance</a:t>
            </a:r>
          </a:p>
        </p:txBody>
      </p:sp>
      <p:sp>
        <p:nvSpPr>
          <p:cNvPr id="904195" name="Rectangle 3"/>
          <p:cNvSpPr>
            <a:spLocks noGrp="1" noChangeArrowheads="1"/>
          </p:cNvSpPr>
          <p:nvPr>
            <p:ph type="body" idx="1"/>
          </p:nvPr>
        </p:nvSpPr>
        <p:spPr>
          <a:xfrm>
            <a:off x="152400" y="228600"/>
            <a:ext cx="8229600" cy="6324600"/>
          </a:xfrm>
        </p:spPr>
        <p:txBody>
          <a:bodyPr/>
          <a:lstStyle/>
          <a:p>
            <a:r>
              <a:rPr lang="en-US" sz="2800"/>
              <a:t>Current Inputs:</a:t>
            </a:r>
          </a:p>
          <a:p>
            <a:pPr lvl="1"/>
            <a:r>
              <a:rPr lang="en-US" sz="2400"/>
              <a:t>Si + P + A + S + E</a:t>
            </a:r>
          </a:p>
          <a:p>
            <a:r>
              <a:rPr lang="en-US" sz="2800"/>
              <a:t>Needed inputs</a:t>
            </a:r>
          </a:p>
          <a:p>
            <a:pPr lvl="1"/>
            <a:r>
              <a:rPr lang="en-US" sz="2400"/>
              <a:t>(Si + P + A + S + E) / Bso</a:t>
            </a:r>
          </a:p>
          <a:p>
            <a:r>
              <a:rPr lang="en-US" sz="2800"/>
              <a:t>Inputs after factor application</a:t>
            </a:r>
          </a:p>
          <a:p>
            <a:pPr lvl="1"/>
            <a:r>
              <a:rPr lang="en-US" sz="2400"/>
              <a:t>Si/Bsi + P + A + S + E*T</a:t>
            </a:r>
          </a:p>
          <a:p>
            <a:pPr lvl="1"/>
            <a:endParaRPr lang="en-US" sz="2400"/>
          </a:p>
          <a:p>
            <a:pPr lvl="2"/>
            <a:r>
              <a:rPr lang="en-US" sz="2000"/>
              <a:t>Si = upstream load</a:t>
            </a:r>
          </a:p>
          <a:p>
            <a:pPr lvl="2"/>
            <a:r>
              <a:rPr lang="en-US" sz="2000"/>
              <a:t>Bsi = upstream load bias</a:t>
            </a:r>
          </a:p>
          <a:p>
            <a:pPr lvl="2"/>
            <a:r>
              <a:rPr lang="en-US" sz="2000"/>
              <a:t>Bso = outlet load bias</a:t>
            </a:r>
          </a:p>
          <a:p>
            <a:pPr lvl="2"/>
            <a:r>
              <a:rPr lang="en-US" sz="2000"/>
              <a:t>P = point source</a:t>
            </a:r>
          </a:p>
          <a:p>
            <a:pPr lvl="2"/>
            <a:r>
              <a:rPr lang="en-US" sz="2000"/>
              <a:t>A = Atmospheric Deposition</a:t>
            </a:r>
          </a:p>
          <a:p>
            <a:pPr lvl="2"/>
            <a:r>
              <a:rPr lang="en-US" sz="2000"/>
              <a:t>S = Septic</a:t>
            </a:r>
          </a:p>
          <a:p>
            <a:pPr lvl="2"/>
            <a:r>
              <a:rPr lang="en-US" sz="2000"/>
              <a:t>E = Edge-of-stream load</a:t>
            </a:r>
          </a:p>
          <a:p>
            <a:pPr lvl="2"/>
            <a:r>
              <a:rPr lang="en-US" sz="2000"/>
              <a:t>T = Transport factor</a:t>
            </a:r>
          </a:p>
        </p:txBody>
      </p:sp>
      <p:sp>
        <p:nvSpPr>
          <p:cNvPr id="904196" name="Text Box 4"/>
          <p:cNvSpPr txBox="1">
            <a:spLocks noChangeArrowheads="1"/>
          </p:cNvSpPr>
          <p:nvPr/>
        </p:nvSpPr>
        <p:spPr bwMode="auto">
          <a:xfrm>
            <a:off x="4267200" y="3200400"/>
            <a:ext cx="4521200" cy="641350"/>
          </a:xfrm>
          <a:prstGeom prst="rect">
            <a:avLst/>
          </a:prstGeom>
          <a:noFill/>
          <a:ln w="9525">
            <a:noFill/>
            <a:miter lim="800000"/>
            <a:headEnd/>
            <a:tailEnd/>
          </a:ln>
          <a:effectLst/>
        </p:spPr>
        <p:txBody>
          <a:bodyPr wrap="none">
            <a:spAutoFit/>
          </a:bodyPr>
          <a:lstStyle/>
          <a:p>
            <a:r>
              <a:rPr lang="en-US"/>
              <a:t> T = (Si*(1-Bso/Bsi) + (P+A+S)(1-Bso) + E)</a:t>
            </a:r>
          </a:p>
          <a:p>
            <a:r>
              <a:rPr lang="en-US"/>
              <a:t>                    / (E * Bso)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FA472B23-6D3D-46AD-88FC-2DF94B5DAE33}" type="slidenum">
              <a:rPr lang="en-US"/>
              <a:pPr/>
              <a:t>18</a:t>
            </a:fld>
            <a:endParaRPr lang="en-US"/>
          </a:p>
        </p:txBody>
      </p:sp>
      <p:sp>
        <p:nvSpPr>
          <p:cNvPr id="277506" name="AutoShape 2"/>
          <p:cNvSpPr>
            <a:spLocks noChangeArrowheads="1"/>
          </p:cNvSpPr>
          <p:nvPr/>
        </p:nvSpPr>
        <p:spPr bwMode="auto">
          <a:xfrm rot="4837220">
            <a:off x="5916613" y="4370387"/>
            <a:ext cx="381000" cy="327025"/>
          </a:xfrm>
          <a:prstGeom prst="rightArrow">
            <a:avLst>
              <a:gd name="adj1" fmla="val 50000"/>
              <a:gd name="adj2" fmla="val 29126"/>
            </a:avLst>
          </a:prstGeom>
          <a:solidFill>
            <a:srgbClr val="E7900F"/>
          </a:solidFill>
          <a:ln w="9525">
            <a:solidFill>
              <a:schemeClr val="tx1"/>
            </a:solidFill>
            <a:miter lim="800000"/>
            <a:headEnd/>
            <a:tailEnd/>
          </a:ln>
          <a:effectLst/>
        </p:spPr>
        <p:txBody>
          <a:bodyPr wrap="none" anchor="ctr"/>
          <a:lstStyle/>
          <a:p>
            <a:endParaRPr lang="en-US"/>
          </a:p>
        </p:txBody>
      </p:sp>
      <p:sp>
        <p:nvSpPr>
          <p:cNvPr id="277507" name="AutoShape 3"/>
          <p:cNvSpPr>
            <a:spLocks noChangeArrowheads="1"/>
          </p:cNvSpPr>
          <p:nvPr/>
        </p:nvSpPr>
        <p:spPr bwMode="auto">
          <a:xfrm rot="5400000">
            <a:off x="6275388" y="3741738"/>
            <a:ext cx="1295400" cy="381000"/>
          </a:xfrm>
          <a:prstGeom prst="rightArrow">
            <a:avLst>
              <a:gd name="adj1" fmla="val 50000"/>
              <a:gd name="adj2" fmla="val 85000"/>
            </a:avLst>
          </a:prstGeom>
          <a:solidFill>
            <a:srgbClr val="E7900F"/>
          </a:solidFill>
          <a:ln w="9525">
            <a:solidFill>
              <a:schemeClr val="tx1"/>
            </a:solidFill>
            <a:miter lim="800000"/>
            <a:headEnd/>
            <a:tailEnd/>
          </a:ln>
          <a:effectLst/>
        </p:spPr>
        <p:txBody>
          <a:bodyPr wrap="none" anchor="ctr"/>
          <a:lstStyle/>
          <a:p>
            <a:endParaRPr lang="en-US"/>
          </a:p>
        </p:txBody>
      </p:sp>
      <p:sp>
        <p:nvSpPr>
          <p:cNvPr id="277508" name="AutoShape 4"/>
          <p:cNvSpPr>
            <a:spLocks noChangeArrowheads="1"/>
          </p:cNvSpPr>
          <p:nvPr/>
        </p:nvSpPr>
        <p:spPr bwMode="auto">
          <a:xfrm rot="6101870">
            <a:off x="5554663" y="2816225"/>
            <a:ext cx="381000" cy="327025"/>
          </a:xfrm>
          <a:prstGeom prst="rightArrow">
            <a:avLst>
              <a:gd name="adj1" fmla="val 50000"/>
              <a:gd name="adj2" fmla="val 29126"/>
            </a:avLst>
          </a:prstGeom>
          <a:solidFill>
            <a:srgbClr val="E7900F"/>
          </a:solidFill>
          <a:ln w="9525">
            <a:solidFill>
              <a:schemeClr val="tx1"/>
            </a:solidFill>
            <a:miter lim="800000"/>
            <a:headEnd/>
            <a:tailEnd/>
          </a:ln>
          <a:effectLst/>
        </p:spPr>
        <p:txBody>
          <a:bodyPr wrap="none" anchor="ctr"/>
          <a:lstStyle/>
          <a:p>
            <a:endParaRPr lang="en-US"/>
          </a:p>
        </p:txBody>
      </p:sp>
      <p:sp>
        <p:nvSpPr>
          <p:cNvPr id="277509" name="AutoShape 5"/>
          <p:cNvSpPr>
            <a:spLocks noChangeArrowheads="1"/>
          </p:cNvSpPr>
          <p:nvPr/>
        </p:nvSpPr>
        <p:spPr bwMode="auto">
          <a:xfrm>
            <a:off x="228600" y="2209800"/>
            <a:ext cx="4038600" cy="3276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endParaRPr lang="en-US" sz="1000"/>
          </a:p>
        </p:txBody>
      </p:sp>
      <p:sp>
        <p:nvSpPr>
          <p:cNvPr id="277510" name="Rectangle 6"/>
          <p:cNvSpPr>
            <a:spLocks noGrp="1" noChangeArrowheads="1"/>
          </p:cNvSpPr>
          <p:nvPr>
            <p:ph type="title"/>
          </p:nvPr>
        </p:nvSpPr>
        <p:spPr>
          <a:xfrm>
            <a:off x="228600" y="228600"/>
            <a:ext cx="8610600" cy="1325563"/>
          </a:xfrm>
        </p:spPr>
        <p:txBody>
          <a:bodyPr/>
          <a:lstStyle/>
          <a:p>
            <a:r>
              <a:rPr lang="en-US" sz="3200"/>
              <a:t>Integrated model built by integrated community of decision makers and modelers</a:t>
            </a:r>
          </a:p>
        </p:txBody>
      </p:sp>
      <p:sp>
        <p:nvSpPr>
          <p:cNvPr id="277511" name="AutoShape 7"/>
          <p:cNvSpPr>
            <a:spLocks noChangeArrowheads="1"/>
          </p:cNvSpPr>
          <p:nvPr/>
        </p:nvSpPr>
        <p:spPr bwMode="auto">
          <a:xfrm>
            <a:off x="4572000" y="1676400"/>
            <a:ext cx="3581400" cy="10668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200"/>
              <a:t>Maryland Department of the Environment</a:t>
            </a:r>
          </a:p>
          <a:p>
            <a:pPr algn="ctr"/>
            <a:r>
              <a:rPr lang="en-US" sz="1200"/>
              <a:t>Virginia Department of Conservation and Recreation</a:t>
            </a:r>
          </a:p>
        </p:txBody>
      </p:sp>
      <p:sp>
        <p:nvSpPr>
          <p:cNvPr id="277512" name="AutoShape 8"/>
          <p:cNvSpPr>
            <a:spLocks noChangeArrowheads="1"/>
          </p:cNvSpPr>
          <p:nvPr/>
        </p:nvSpPr>
        <p:spPr bwMode="auto">
          <a:xfrm>
            <a:off x="533400" y="2819400"/>
            <a:ext cx="2209800" cy="1295400"/>
          </a:xfrm>
          <a:prstGeom prst="roundRect">
            <a:avLst>
              <a:gd name="adj" fmla="val 16667"/>
            </a:avLst>
          </a:prstGeom>
          <a:solidFill>
            <a:schemeClr val="accent1"/>
          </a:solidFill>
          <a:ln w="9525">
            <a:noFill/>
            <a:round/>
            <a:headEnd/>
            <a:tailEnd/>
          </a:ln>
          <a:effectLst/>
        </p:spPr>
        <p:txBody>
          <a:bodyPr wrap="none" anchor="ctr"/>
          <a:lstStyle/>
          <a:p>
            <a:pPr algn="ctr"/>
            <a:r>
              <a:rPr lang="en-US" sz="1400" b="1"/>
              <a:t>Developers</a:t>
            </a:r>
          </a:p>
          <a:p>
            <a:pPr algn="ctr"/>
            <a:r>
              <a:rPr lang="en-US" sz="1400"/>
              <a:t>EPA</a:t>
            </a:r>
          </a:p>
          <a:p>
            <a:pPr algn="ctr"/>
            <a:r>
              <a:rPr lang="en-US" sz="1400"/>
              <a:t>U of Maryland</a:t>
            </a:r>
          </a:p>
          <a:p>
            <a:pPr algn="ctr"/>
            <a:r>
              <a:rPr lang="en-US" sz="1400"/>
              <a:t>USGS</a:t>
            </a:r>
          </a:p>
          <a:p>
            <a:pPr algn="ctr"/>
            <a:r>
              <a:rPr lang="en-US" sz="1400"/>
              <a:t>NRCS</a:t>
            </a:r>
          </a:p>
          <a:p>
            <a:pPr algn="ctr"/>
            <a:r>
              <a:rPr lang="en-US" sz="1400"/>
              <a:t>Chesapeake Research Consortium</a:t>
            </a:r>
          </a:p>
          <a:p>
            <a:pPr algn="ctr"/>
            <a:r>
              <a:rPr lang="en-US" sz="1400"/>
              <a:t>Virginia Tech</a:t>
            </a:r>
          </a:p>
        </p:txBody>
      </p:sp>
      <p:sp>
        <p:nvSpPr>
          <p:cNvPr id="277513" name="AutoShape 9"/>
          <p:cNvSpPr>
            <a:spLocks noChangeArrowheads="1"/>
          </p:cNvSpPr>
          <p:nvPr/>
        </p:nvSpPr>
        <p:spPr bwMode="auto">
          <a:xfrm>
            <a:off x="4648200" y="3200400"/>
            <a:ext cx="1828800" cy="10668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200"/>
              <a:t>Interstate Commission on</a:t>
            </a:r>
          </a:p>
          <a:p>
            <a:pPr algn="ctr"/>
            <a:r>
              <a:rPr lang="en-US" sz="1200"/>
              <a:t>the Potomac River Basin</a:t>
            </a:r>
          </a:p>
        </p:txBody>
      </p:sp>
      <p:sp>
        <p:nvSpPr>
          <p:cNvPr id="277514" name="AutoShape 10"/>
          <p:cNvSpPr>
            <a:spLocks noChangeArrowheads="1"/>
          </p:cNvSpPr>
          <p:nvPr/>
        </p:nvSpPr>
        <p:spPr bwMode="auto">
          <a:xfrm>
            <a:off x="1143000" y="2362200"/>
            <a:ext cx="2209800" cy="304800"/>
          </a:xfrm>
          <a:prstGeom prst="roundRect">
            <a:avLst>
              <a:gd name="adj" fmla="val 16667"/>
            </a:avLst>
          </a:prstGeom>
          <a:solidFill>
            <a:schemeClr val="accent1"/>
          </a:solidFill>
          <a:ln w="9525">
            <a:noFill/>
            <a:round/>
            <a:headEnd/>
            <a:tailEnd/>
          </a:ln>
          <a:effectLst/>
        </p:spPr>
        <p:txBody>
          <a:bodyPr wrap="none" anchor="ctr"/>
          <a:lstStyle/>
          <a:p>
            <a:pPr algn="ctr"/>
            <a:r>
              <a:rPr lang="en-US" sz="1600" b="1"/>
              <a:t>Chesapeake Bay Program</a:t>
            </a:r>
          </a:p>
        </p:txBody>
      </p:sp>
      <p:sp>
        <p:nvSpPr>
          <p:cNvPr id="277515" name="AutoShape 11"/>
          <p:cNvSpPr>
            <a:spLocks noChangeArrowheads="1"/>
          </p:cNvSpPr>
          <p:nvPr/>
        </p:nvSpPr>
        <p:spPr bwMode="auto">
          <a:xfrm>
            <a:off x="457200" y="4495800"/>
            <a:ext cx="3505200" cy="838200"/>
          </a:xfrm>
          <a:prstGeom prst="roundRect">
            <a:avLst>
              <a:gd name="adj" fmla="val 16667"/>
            </a:avLst>
          </a:prstGeom>
          <a:solidFill>
            <a:schemeClr val="accent1"/>
          </a:solidFill>
          <a:ln w="9525">
            <a:noFill/>
            <a:round/>
            <a:headEnd/>
            <a:tailEnd/>
          </a:ln>
          <a:effectLst/>
        </p:spPr>
        <p:txBody>
          <a:bodyPr wrap="none" anchor="ctr"/>
          <a:lstStyle/>
          <a:p>
            <a:pPr algn="ctr"/>
            <a:r>
              <a:rPr lang="en-US" sz="1200" b="1"/>
              <a:t>Advisors and data suppliers</a:t>
            </a:r>
          </a:p>
          <a:p>
            <a:pPr algn="ctr"/>
            <a:r>
              <a:rPr lang="en-US" sz="1200"/>
              <a:t>State Governments of </a:t>
            </a:r>
          </a:p>
          <a:p>
            <a:pPr algn="ctr"/>
            <a:r>
              <a:rPr lang="en-US" sz="1200"/>
              <a:t>NY, PA, MD, DE, VA, WV, DC</a:t>
            </a:r>
          </a:p>
          <a:p>
            <a:pPr algn="ctr"/>
            <a:r>
              <a:rPr lang="en-US" sz="1200"/>
              <a:t>Scientific and Technical Advisory Committee</a:t>
            </a:r>
          </a:p>
        </p:txBody>
      </p:sp>
      <p:pic>
        <p:nvPicPr>
          <p:cNvPr id="277516" name="Picture 12"/>
          <p:cNvPicPr>
            <a:picLocks noChangeAspect="1" noChangeArrowheads="1"/>
          </p:cNvPicPr>
          <p:nvPr/>
        </p:nvPicPr>
        <p:blipFill>
          <a:blip r:embed="rId3" cstate="print"/>
          <a:srcRect/>
          <a:stretch>
            <a:fillRect/>
          </a:stretch>
        </p:blipFill>
        <p:spPr bwMode="auto">
          <a:xfrm>
            <a:off x="2286000" y="2667000"/>
            <a:ext cx="1905000" cy="1900238"/>
          </a:xfrm>
          <a:prstGeom prst="rect">
            <a:avLst/>
          </a:prstGeom>
          <a:noFill/>
          <a:ln w="9525">
            <a:noFill/>
            <a:miter lim="800000"/>
            <a:headEnd/>
            <a:tailEnd/>
          </a:ln>
          <a:effectLst/>
        </p:spPr>
      </p:pic>
      <p:sp>
        <p:nvSpPr>
          <p:cNvPr id="277517" name="AutoShape 13"/>
          <p:cNvSpPr>
            <a:spLocks noChangeArrowheads="1"/>
          </p:cNvSpPr>
          <p:nvPr/>
        </p:nvSpPr>
        <p:spPr bwMode="auto">
          <a:xfrm>
            <a:off x="5791200" y="4876800"/>
            <a:ext cx="1828800" cy="10668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en-US" sz="1600" b="1"/>
              <a:t>USGS</a:t>
            </a:r>
          </a:p>
        </p:txBody>
      </p:sp>
      <p:sp>
        <p:nvSpPr>
          <p:cNvPr id="277518" name="Text Box 14"/>
          <p:cNvSpPr txBox="1">
            <a:spLocks noChangeArrowheads="1"/>
          </p:cNvSpPr>
          <p:nvPr/>
        </p:nvSpPr>
        <p:spPr bwMode="auto">
          <a:xfrm>
            <a:off x="5603875" y="2767013"/>
            <a:ext cx="311150" cy="366712"/>
          </a:xfrm>
          <a:prstGeom prst="rect">
            <a:avLst/>
          </a:prstGeom>
          <a:noFill/>
          <a:ln w="9525">
            <a:noFill/>
            <a:miter lim="800000"/>
            <a:headEnd/>
            <a:tailEnd/>
          </a:ln>
          <a:effectLst/>
        </p:spPr>
        <p:txBody>
          <a:bodyPr wrap="none">
            <a:spAutoFit/>
          </a:bodyPr>
          <a:lstStyle/>
          <a:p>
            <a:r>
              <a:rPr lang="en-US"/>
              <a:t>$</a:t>
            </a:r>
          </a:p>
        </p:txBody>
      </p:sp>
      <p:sp>
        <p:nvSpPr>
          <p:cNvPr id="277519" name="Text Box 15"/>
          <p:cNvSpPr txBox="1">
            <a:spLocks noChangeArrowheads="1"/>
          </p:cNvSpPr>
          <p:nvPr/>
        </p:nvSpPr>
        <p:spPr bwMode="auto">
          <a:xfrm>
            <a:off x="6781800" y="3505200"/>
            <a:ext cx="311150" cy="366713"/>
          </a:xfrm>
          <a:prstGeom prst="rect">
            <a:avLst/>
          </a:prstGeom>
          <a:noFill/>
          <a:ln w="9525">
            <a:noFill/>
            <a:miter lim="800000"/>
            <a:headEnd/>
            <a:tailEnd/>
          </a:ln>
          <a:effectLst/>
        </p:spPr>
        <p:txBody>
          <a:bodyPr wrap="none">
            <a:spAutoFit/>
          </a:bodyPr>
          <a:lstStyle/>
          <a:p>
            <a:r>
              <a:rPr lang="en-US"/>
              <a:t>$</a:t>
            </a:r>
          </a:p>
        </p:txBody>
      </p:sp>
      <p:sp>
        <p:nvSpPr>
          <p:cNvPr id="277520" name="Text Box 16"/>
          <p:cNvSpPr txBox="1">
            <a:spLocks noChangeArrowheads="1"/>
          </p:cNvSpPr>
          <p:nvPr/>
        </p:nvSpPr>
        <p:spPr bwMode="auto">
          <a:xfrm>
            <a:off x="5951538" y="4335463"/>
            <a:ext cx="311150" cy="366712"/>
          </a:xfrm>
          <a:prstGeom prst="rect">
            <a:avLst/>
          </a:prstGeom>
          <a:noFill/>
          <a:ln w="9525">
            <a:noFill/>
            <a:miter lim="800000"/>
            <a:headEnd/>
            <a:tailEnd/>
          </a:ln>
          <a:effectLst/>
        </p:spPr>
        <p:txBody>
          <a:bodyPr wrap="none">
            <a:spAutoFit/>
          </a:bodyPr>
          <a:lstStyle/>
          <a:p>
            <a:r>
              <a:rPr lang="en-US"/>
              <a:t>$</a:t>
            </a:r>
          </a:p>
        </p:txBody>
      </p:sp>
      <p:sp>
        <p:nvSpPr>
          <p:cNvPr id="277521" name="AutoShape 17"/>
          <p:cNvSpPr>
            <a:spLocks noChangeArrowheads="1"/>
          </p:cNvSpPr>
          <p:nvPr/>
        </p:nvSpPr>
        <p:spPr bwMode="auto">
          <a:xfrm rot="11996543">
            <a:off x="4343400" y="5181600"/>
            <a:ext cx="1295400" cy="381000"/>
          </a:xfrm>
          <a:prstGeom prst="rightArrow">
            <a:avLst>
              <a:gd name="adj1" fmla="val 50000"/>
              <a:gd name="adj2" fmla="val 85000"/>
            </a:avLst>
          </a:prstGeom>
          <a:solidFill>
            <a:srgbClr val="E7900F"/>
          </a:solidFill>
          <a:ln w="9525">
            <a:solidFill>
              <a:schemeClr val="tx1"/>
            </a:solidFill>
            <a:miter lim="800000"/>
            <a:headEnd/>
            <a:tailEnd/>
          </a:ln>
          <a:effectLst/>
        </p:spPr>
        <p:txBody>
          <a:bodyPr wrap="none" anchor="ctr"/>
          <a:lstStyle/>
          <a:p>
            <a:endParaRPr lang="en-US"/>
          </a:p>
        </p:txBody>
      </p:sp>
      <p:sp>
        <p:nvSpPr>
          <p:cNvPr id="277522" name="AutoShape 18"/>
          <p:cNvSpPr>
            <a:spLocks noChangeArrowheads="1"/>
          </p:cNvSpPr>
          <p:nvPr/>
        </p:nvSpPr>
        <p:spPr bwMode="auto">
          <a:xfrm rot="10472774">
            <a:off x="4267200" y="3505200"/>
            <a:ext cx="381000" cy="327025"/>
          </a:xfrm>
          <a:prstGeom prst="rightArrow">
            <a:avLst>
              <a:gd name="adj1" fmla="val 50000"/>
              <a:gd name="adj2" fmla="val 29126"/>
            </a:avLst>
          </a:prstGeom>
          <a:solidFill>
            <a:srgbClr val="E7900F"/>
          </a:solidFill>
          <a:ln w="9525">
            <a:solidFill>
              <a:schemeClr val="tx1"/>
            </a:solidFill>
            <a:miter lim="800000"/>
            <a:headEnd/>
            <a:tailEnd/>
          </a:ln>
          <a:effectLst/>
        </p:spPr>
        <p:txBody>
          <a:bodyPr wrap="none" anchor="ctr"/>
          <a:lstStyle/>
          <a:p>
            <a:endParaRPr lang="en-US"/>
          </a:p>
        </p:txBody>
      </p:sp>
      <p:sp>
        <p:nvSpPr>
          <p:cNvPr id="277523" name="Text Box 19"/>
          <p:cNvSpPr txBox="1">
            <a:spLocks noChangeArrowheads="1"/>
          </p:cNvSpPr>
          <p:nvPr/>
        </p:nvSpPr>
        <p:spPr bwMode="auto">
          <a:xfrm>
            <a:off x="685800" y="6248400"/>
            <a:ext cx="4191000" cy="366713"/>
          </a:xfrm>
          <a:prstGeom prst="rect">
            <a:avLst/>
          </a:prstGeom>
          <a:noFill/>
          <a:ln w="9525">
            <a:noFill/>
            <a:miter lim="800000"/>
            <a:headEnd/>
            <a:tailEnd/>
          </a:ln>
          <a:effectLst/>
        </p:spPr>
        <p:txBody>
          <a:bodyPr>
            <a:spAutoFit/>
          </a:bodyPr>
          <a:lstStyle/>
          <a:p>
            <a:pPr>
              <a:spcBef>
                <a:spcPct val="50000"/>
              </a:spcBef>
            </a:pPr>
            <a:r>
              <a:rPr lang="en-US"/>
              <a:t>* STAC review is 200</a:t>
            </a:r>
            <a:r>
              <a:rPr lang="en-US" baseline="30000"/>
              <a:t>th</a:t>
            </a:r>
            <a:r>
              <a:rPr lang="en-US"/>
              <a:t> presentation! *</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87C239E6-C39E-47A9-BAD8-EDADAC60CCD6}" type="slidenum">
              <a:rPr lang="en-US"/>
              <a:pPr/>
              <a:t>180</a:t>
            </a:fld>
            <a:endParaRPr lang="en-US"/>
          </a:p>
        </p:txBody>
      </p:sp>
      <p:sp>
        <p:nvSpPr>
          <p:cNvPr id="907266" name="Rectangle 2"/>
          <p:cNvSpPr>
            <a:spLocks noGrp="1" noChangeArrowheads="1"/>
          </p:cNvSpPr>
          <p:nvPr>
            <p:ph type="body" idx="1"/>
          </p:nvPr>
        </p:nvSpPr>
        <p:spPr>
          <a:xfrm>
            <a:off x="1981200" y="2895600"/>
            <a:ext cx="2819400" cy="1905000"/>
          </a:xfrm>
        </p:spPr>
        <p:txBody>
          <a:bodyPr/>
          <a:lstStyle/>
          <a:p>
            <a:pPr>
              <a:lnSpc>
                <a:spcPct val="80000"/>
              </a:lnSpc>
            </a:pPr>
            <a:r>
              <a:rPr lang="en-US" sz="1400"/>
              <a:t>Assume the sensitivity of the simulation to each parameter</a:t>
            </a:r>
          </a:p>
          <a:p>
            <a:pPr>
              <a:lnSpc>
                <a:spcPct val="80000"/>
              </a:lnSpc>
            </a:pPr>
            <a:endParaRPr lang="en-US" sz="1400"/>
          </a:p>
          <a:p>
            <a:pPr>
              <a:lnSpc>
                <a:spcPct val="80000"/>
              </a:lnSpc>
            </a:pPr>
            <a:r>
              <a:rPr lang="en-US" sz="1400"/>
              <a:t>Determine an appropriate adjustment direction for each parameter</a:t>
            </a:r>
          </a:p>
          <a:p>
            <a:pPr>
              <a:lnSpc>
                <a:spcPct val="80000"/>
              </a:lnSpc>
            </a:pPr>
            <a:endParaRPr lang="en-US" sz="1400"/>
          </a:p>
          <a:p>
            <a:pPr>
              <a:lnSpc>
                <a:spcPct val="80000"/>
              </a:lnSpc>
            </a:pPr>
            <a:r>
              <a:rPr lang="en-US" sz="1400"/>
              <a:t>Take a small step in that direction</a:t>
            </a:r>
          </a:p>
        </p:txBody>
      </p:sp>
      <p:sp>
        <p:nvSpPr>
          <p:cNvPr id="907267" name="Text Box 3"/>
          <p:cNvSpPr txBox="1">
            <a:spLocks noChangeArrowheads="1"/>
          </p:cNvSpPr>
          <p:nvPr/>
        </p:nvSpPr>
        <p:spPr bwMode="auto">
          <a:xfrm>
            <a:off x="76200" y="152400"/>
            <a:ext cx="2362200" cy="955675"/>
          </a:xfrm>
          <a:prstGeom prst="rect">
            <a:avLst/>
          </a:prstGeom>
          <a:noFill/>
          <a:ln w="9525">
            <a:solidFill>
              <a:schemeClr val="tx1"/>
            </a:solidFill>
            <a:miter lim="800000"/>
            <a:headEnd/>
            <a:tailEnd/>
          </a:ln>
          <a:effectLst/>
        </p:spPr>
        <p:txBody>
          <a:bodyPr>
            <a:spAutoFit/>
          </a:bodyPr>
          <a:lstStyle/>
          <a:p>
            <a:r>
              <a:rPr lang="en-US" sz="2800" b="1"/>
              <a:t>Nested</a:t>
            </a:r>
          </a:p>
          <a:p>
            <a:r>
              <a:rPr lang="en-US" sz="2800" b="1"/>
              <a:t>Optimization</a:t>
            </a:r>
          </a:p>
        </p:txBody>
      </p:sp>
      <p:sp>
        <p:nvSpPr>
          <p:cNvPr id="907268" name="Text Box 4"/>
          <p:cNvSpPr txBox="1">
            <a:spLocks noChangeArrowheads="1"/>
          </p:cNvSpPr>
          <p:nvPr/>
        </p:nvSpPr>
        <p:spPr bwMode="auto">
          <a:xfrm>
            <a:off x="5622925" y="141288"/>
            <a:ext cx="3041650" cy="528637"/>
          </a:xfrm>
          <a:prstGeom prst="rect">
            <a:avLst/>
          </a:prstGeom>
          <a:solidFill>
            <a:srgbClr val="DBC1BF"/>
          </a:solidFill>
          <a:ln w="9525">
            <a:solidFill>
              <a:schemeClr val="accent2"/>
            </a:solidFill>
            <a:miter lim="800000"/>
            <a:headEnd/>
            <a:tailEnd/>
          </a:ln>
          <a:effectLst/>
        </p:spPr>
        <p:txBody>
          <a:bodyPr wrap="none">
            <a:spAutoFit/>
          </a:bodyPr>
          <a:lstStyle/>
          <a:p>
            <a:r>
              <a:rPr lang="en-US" sz="2800" b="1"/>
              <a:t>River Calibration</a:t>
            </a:r>
          </a:p>
        </p:txBody>
      </p:sp>
      <p:pic>
        <p:nvPicPr>
          <p:cNvPr id="907269" name="Picture 5"/>
          <p:cNvPicPr>
            <a:picLocks noChangeAspect="1" noChangeArrowheads="1"/>
          </p:cNvPicPr>
          <p:nvPr/>
        </p:nvPicPr>
        <p:blipFill>
          <a:blip r:embed="rId3" cstate="print"/>
          <a:srcRect/>
          <a:stretch>
            <a:fillRect/>
          </a:stretch>
        </p:blipFill>
        <p:spPr bwMode="auto">
          <a:xfrm>
            <a:off x="228600" y="1981200"/>
            <a:ext cx="3154363" cy="3654425"/>
          </a:xfrm>
          <a:prstGeom prst="rect">
            <a:avLst/>
          </a:prstGeom>
          <a:noFill/>
          <a:ln w="9525">
            <a:noFill/>
            <a:miter lim="800000"/>
            <a:headEnd/>
            <a:tailEnd/>
          </a:ln>
          <a:effectLst/>
        </p:spPr>
      </p:pic>
      <p:sp>
        <p:nvSpPr>
          <p:cNvPr id="907270" name="Freeform 6"/>
          <p:cNvSpPr>
            <a:spLocks/>
          </p:cNvSpPr>
          <p:nvPr/>
        </p:nvSpPr>
        <p:spPr bwMode="auto">
          <a:xfrm rot="1094364" flipH="1">
            <a:off x="2743200" y="5715000"/>
            <a:ext cx="4267200" cy="882650"/>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
        <p:nvSpPr>
          <p:cNvPr id="907271" name="Freeform 7"/>
          <p:cNvSpPr>
            <a:spLocks/>
          </p:cNvSpPr>
          <p:nvPr/>
        </p:nvSpPr>
        <p:spPr bwMode="auto">
          <a:xfrm rot="11930995" flipH="1">
            <a:off x="3810000" y="609600"/>
            <a:ext cx="3162300" cy="1330325"/>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
        <p:nvSpPr>
          <p:cNvPr id="907272" name="Rectangle 8"/>
          <p:cNvSpPr>
            <a:spLocks noChangeArrowheads="1"/>
          </p:cNvSpPr>
          <p:nvPr/>
        </p:nvSpPr>
        <p:spPr bwMode="auto">
          <a:xfrm>
            <a:off x="5486400" y="2590800"/>
            <a:ext cx="3505200" cy="2514600"/>
          </a:xfrm>
          <a:prstGeom prst="rect">
            <a:avLst/>
          </a:prstGeom>
          <a:noFill/>
          <a:ln w="9525">
            <a:noFill/>
            <a:miter lim="800000"/>
            <a:headEnd/>
            <a:tailEnd/>
          </a:ln>
          <a:effectLst/>
        </p:spPr>
        <p:txBody>
          <a:bodyPr/>
          <a:lstStyle/>
          <a:p>
            <a:pPr marL="342900" indent="-342900">
              <a:lnSpc>
                <a:spcPct val="90000"/>
              </a:lnSpc>
              <a:spcBef>
                <a:spcPct val="20000"/>
              </a:spcBef>
              <a:buFontTx/>
              <a:buChar char="•"/>
            </a:pPr>
            <a:r>
              <a:rPr lang="en-US" sz="2400"/>
              <a:t>Calculate necessary EOS to unbias the calibration</a:t>
            </a:r>
          </a:p>
          <a:p>
            <a:pPr marL="342900" indent="-342900">
              <a:lnSpc>
                <a:spcPct val="90000"/>
              </a:lnSpc>
              <a:spcBef>
                <a:spcPct val="20000"/>
              </a:spcBef>
              <a:buFontTx/>
              <a:buChar char="•"/>
            </a:pPr>
            <a:endParaRPr lang="en-US" sz="2400"/>
          </a:p>
          <a:p>
            <a:pPr marL="342900" indent="-342900">
              <a:lnSpc>
                <a:spcPct val="90000"/>
              </a:lnSpc>
              <a:spcBef>
                <a:spcPct val="20000"/>
              </a:spcBef>
              <a:buFontTx/>
              <a:buChar char="•"/>
            </a:pPr>
            <a:r>
              <a:rPr lang="en-US" sz="2400"/>
              <a:t>Adjust EOS by that amount</a:t>
            </a:r>
          </a:p>
          <a:p>
            <a:pPr marL="342900" indent="-342900">
              <a:lnSpc>
                <a:spcPct val="90000"/>
              </a:lnSpc>
              <a:spcBef>
                <a:spcPct val="20000"/>
              </a:spcBef>
              <a:buFontTx/>
              <a:buChar char="•"/>
            </a:pPr>
            <a:endParaRPr lang="en-US" sz="240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p:txBody>
          <a:bodyPr/>
          <a:lstStyle/>
          <a:p>
            <a:fld id="{AE163B17-6E1B-4BC8-84F1-6E371ECF0E3E}" type="slidenum">
              <a:rPr lang="en-US"/>
              <a:pPr/>
              <a:t>181</a:t>
            </a:fld>
            <a:endParaRPr lang="en-US"/>
          </a:p>
        </p:txBody>
      </p:sp>
      <p:sp>
        <p:nvSpPr>
          <p:cNvPr id="668674" name="Rectangle 2"/>
          <p:cNvSpPr>
            <a:spLocks noGrp="1" noChangeArrowheads="1"/>
          </p:cNvSpPr>
          <p:nvPr>
            <p:ph type="title"/>
          </p:nvPr>
        </p:nvSpPr>
        <p:spPr>
          <a:xfrm>
            <a:off x="457200" y="274638"/>
            <a:ext cx="5562600" cy="1477962"/>
          </a:xfrm>
        </p:spPr>
        <p:txBody>
          <a:bodyPr/>
          <a:lstStyle/>
          <a:p>
            <a:r>
              <a:rPr lang="en-US"/>
              <a:t>TN </a:t>
            </a:r>
            <a:br>
              <a:rPr lang="en-US"/>
            </a:br>
            <a:r>
              <a:rPr lang="en-US"/>
              <a:t>Station Influence</a:t>
            </a:r>
          </a:p>
        </p:txBody>
      </p:sp>
      <p:pic>
        <p:nvPicPr>
          <p:cNvPr id="668675" name="Picture 3" descr="tn_stations"/>
          <p:cNvPicPr>
            <a:picLocks noChangeAspect="1" noChangeArrowheads="1"/>
          </p:cNvPicPr>
          <p:nvPr/>
        </p:nvPicPr>
        <p:blipFill>
          <a:blip r:embed="rId2" cstate="print"/>
          <a:srcRect/>
          <a:stretch>
            <a:fillRect/>
          </a:stretch>
        </p:blipFill>
        <p:spPr bwMode="auto">
          <a:xfrm>
            <a:off x="3844925" y="0"/>
            <a:ext cx="5299075" cy="6858000"/>
          </a:xfrm>
          <a:prstGeom prst="rect">
            <a:avLst/>
          </a:prstGeom>
          <a:noFill/>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p:txBody>
          <a:bodyPr/>
          <a:lstStyle/>
          <a:p>
            <a:fld id="{6C5FB284-FB13-4413-851E-BB9161F00CBE}" type="slidenum">
              <a:rPr lang="en-US"/>
              <a:pPr/>
              <a:t>182</a:t>
            </a:fld>
            <a:endParaRPr lang="en-US"/>
          </a:p>
        </p:txBody>
      </p:sp>
      <p:sp>
        <p:nvSpPr>
          <p:cNvPr id="669698" name="Rectangle 2"/>
          <p:cNvSpPr>
            <a:spLocks noGrp="1" noChangeArrowheads="1"/>
          </p:cNvSpPr>
          <p:nvPr>
            <p:ph type="title"/>
          </p:nvPr>
        </p:nvSpPr>
        <p:spPr>
          <a:xfrm>
            <a:off x="457200" y="274638"/>
            <a:ext cx="5562600" cy="1477962"/>
          </a:xfrm>
        </p:spPr>
        <p:txBody>
          <a:bodyPr/>
          <a:lstStyle/>
          <a:p>
            <a:r>
              <a:rPr lang="en-US"/>
              <a:t>TP </a:t>
            </a:r>
            <a:br>
              <a:rPr lang="en-US"/>
            </a:br>
            <a:r>
              <a:rPr lang="en-US"/>
              <a:t>Station Influence</a:t>
            </a:r>
          </a:p>
        </p:txBody>
      </p:sp>
      <p:pic>
        <p:nvPicPr>
          <p:cNvPr id="669699" name="Picture 3" descr="tp_stations"/>
          <p:cNvPicPr>
            <a:picLocks noChangeAspect="1" noChangeArrowheads="1"/>
          </p:cNvPicPr>
          <p:nvPr/>
        </p:nvPicPr>
        <p:blipFill>
          <a:blip r:embed="rId2" cstate="print"/>
          <a:srcRect/>
          <a:stretch>
            <a:fillRect/>
          </a:stretch>
        </p:blipFill>
        <p:spPr bwMode="auto">
          <a:xfrm>
            <a:off x="3844925" y="0"/>
            <a:ext cx="5299075" cy="6858000"/>
          </a:xfrm>
          <a:prstGeom prst="rect">
            <a:avLst/>
          </a:prstGeom>
          <a:noFill/>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9001AC-0FAC-4683-A047-DEBFA32DE7B1}" type="slidenum">
              <a:rPr lang="en-US"/>
              <a:pPr/>
              <a:t>183</a:t>
            </a:fld>
            <a:endParaRPr lang="en-US"/>
          </a:p>
        </p:txBody>
      </p:sp>
      <p:pic>
        <p:nvPicPr>
          <p:cNvPr id="670722" name="Picture 2"/>
          <p:cNvPicPr>
            <a:picLocks noChangeAspect="1" noChangeArrowheads="1"/>
          </p:cNvPicPr>
          <p:nvPr/>
        </p:nvPicPr>
        <p:blipFill>
          <a:blip r:embed="rId2" cstate="print"/>
          <a:srcRect t="28181"/>
          <a:stretch>
            <a:fillRect/>
          </a:stretch>
        </p:blipFill>
        <p:spPr bwMode="auto">
          <a:xfrm>
            <a:off x="228600" y="1905000"/>
            <a:ext cx="2824163" cy="2622550"/>
          </a:xfrm>
          <a:prstGeom prst="rect">
            <a:avLst/>
          </a:prstGeom>
          <a:noFill/>
          <a:ln w="9525">
            <a:noFill/>
            <a:miter lim="800000"/>
            <a:headEnd/>
            <a:tailEnd/>
          </a:ln>
          <a:effectLst/>
        </p:spPr>
      </p:pic>
      <p:sp>
        <p:nvSpPr>
          <p:cNvPr id="670723" name="Rectangle 3"/>
          <p:cNvSpPr>
            <a:spLocks noGrp="1" noChangeArrowheads="1"/>
          </p:cNvSpPr>
          <p:nvPr>
            <p:ph type="title"/>
          </p:nvPr>
        </p:nvSpPr>
        <p:spPr>
          <a:xfrm>
            <a:off x="457200" y="274638"/>
            <a:ext cx="5562600" cy="1477962"/>
          </a:xfrm>
        </p:spPr>
        <p:txBody>
          <a:bodyPr/>
          <a:lstStyle/>
          <a:p>
            <a:r>
              <a:rPr lang="en-US"/>
              <a:t>TN </a:t>
            </a:r>
            <a:br>
              <a:rPr lang="en-US"/>
            </a:br>
            <a:r>
              <a:rPr lang="en-US"/>
              <a:t>Calibrated factors</a:t>
            </a:r>
          </a:p>
        </p:txBody>
      </p:sp>
      <p:pic>
        <p:nvPicPr>
          <p:cNvPr id="670724" name="Picture 4" descr="tn factors wq801"/>
          <p:cNvPicPr>
            <a:picLocks noChangeAspect="1" noChangeArrowheads="1"/>
          </p:cNvPicPr>
          <p:nvPr/>
        </p:nvPicPr>
        <p:blipFill>
          <a:blip r:embed="rId3" cstate="print"/>
          <a:srcRect r="15335"/>
          <a:stretch>
            <a:fillRect/>
          </a:stretch>
        </p:blipFill>
        <p:spPr bwMode="auto">
          <a:xfrm>
            <a:off x="1828800" y="-42863"/>
            <a:ext cx="7315200" cy="6900863"/>
          </a:xfrm>
          <a:prstGeom prst="rect">
            <a:avLst/>
          </a:prstGeom>
          <a:noFill/>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140D899A-9DD6-4BAC-8A8E-67BB09FD9F4C}" type="slidenum">
              <a:rPr lang="en-US"/>
              <a:pPr/>
              <a:t>184</a:t>
            </a:fld>
            <a:endParaRPr lang="en-US"/>
          </a:p>
        </p:txBody>
      </p:sp>
      <p:pic>
        <p:nvPicPr>
          <p:cNvPr id="671746" name="Picture 2"/>
          <p:cNvPicPr>
            <a:picLocks noChangeAspect="1" noChangeArrowheads="1"/>
          </p:cNvPicPr>
          <p:nvPr/>
        </p:nvPicPr>
        <p:blipFill>
          <a:blip r:embed="rId2" cstate="print"/>
          <a:srcRect t="28181"/>
          <a:stretch>
            <a:fillRect/>
          </a:stretch>
        </p:blipFill>
        <p:spPr bwMode="auto">
          <a:xfrm>
            <a:off x="228600" y="1905000"/>
            <a:ext cx="2824163" cy="2622550"/>
          </a:xfrm>
          <a:prstGeom prst="rect">
            <a:avLst/>
          </a:prstGeom>
          <a:noFill/>
          <a:ln w="9525">
            <a:noFill/>
            <a:miter lim="800000"/>
            <a:headEnd/>
            <a:tailEnd/>
          </a:ln>
          <a:effectLst/>
        </p:spPr>
      </p:pic>
      <p:sp>
        <p:nvSpPr>
          <p:cNvPr id="671747" name="Rectangle 3"/>
          <p:cNvSpPr>
            <a:spLocks noGrp="1" noChangeArrowheads="1"/>
          </p:cNvSpPr>
          <p:nvPr>
            <p:ph type="title"/>
          </p:nvPr>
        </p:nvSpPr>
        <p:spPr>
          <a:xfrm>
            <a:off x="457200" y="274638"/>
            <a:ext cx="5562600" cy="1477962"/>
          </a:xfrm>
        </p:spPr>
        <p:txBody>
          <a:bodyPr/>
          <a:lstStyle/>
          <a:p>
            <a:r>
              <a:rPr lang="en-US"/>
              <a:t>TP </a:t>
            </a:r>
            <a:br>
              <a:rPr lang="en-US"/>
            </a:br>
            <a:r>
              <a:rPr lang="en-US"/>
              <a:t>Calibrated factors</a:t>
            </a:r>
          </a:p>
        </p:txBody>
      </p:sp>
      <p:sp>
        <p:nvSpPr>
          <p:cNvPr id="671748" name="Text Box 4"/>
          <p:cNvSpPr txBox="1">
            <a:spLocks noChangeArrowheads="1"/>
          </p:cNvSpPr>
          <p:nvPr/>
        </p:nvSpPr>
        <p:spPr bwMode="auto">
          <a:xfrm>
            <a:off x="1127125" y="4760913"/>
            <a:ext cx="2647950" cy="366712"/>
          </a:xfrm>
          <a:prstGeom prst="rect">
            <a:avLst/>
          </a:prstGeom>
          <a:noFill/>
          <a:ln w="9525">
            <a:noFill/>
            <a:miter lim="800000"/>
            <a:headEnd/>
            <a:tailEnd/>
          </a:ln>
          <a:effectLst/>
        </p:spPr>
        <p:txBody>
          <a:bodyPr wrap="none">
            <a:spAutoFit/>
          </a:bodyPr>
          <a:lstStyle/>
          <a:p>
            <a:r>
              <a:rPr lang="en-US"/>
              <a:t>MUST UPDATE THESE</a:t>
            </a:r>
          </a:p>
        </p:txBody>
      </p:sp>
      <p:pic>
        <p:nvPicPr>
          <p:cNvPr id="671749" name="Picture 5" descr="tp factors wq801"/>
          <p:cNvPicPr>
            <a:picLocks noChangeAspect="1" noChangeArrowheads="1"/>
          </p:cNvPicPr>
          <p:nvPr/>
        </p:nvPicPr>
        <p:blipFill>
          <a:blip r:embed="rId3" cstate="print"/>
          <a:srcRect r="15335"/>
          <a:stretch>
            <a:fillRect/>
          </a:stretch>
        </p:blipFill>
        <p:spPr bwMode="auto">
          <a:xfrm>
            <a:off x="1828800" y="-42863"/>
            <a:ext cx="7315200" cy="6900863"/>
          </a:xfrm>
          <a:prstGeom prst="rect">
            <a:avLst/>
          </a:prstGeom>
          <a:noFill/>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C410C489-E852-4B05-B8FB-EE7701CAA676}" type="slidenum">
              <a:rPr lang="en-US"/>
              <a:pPr/>
              <a:t>185</a:t>
            </a:fld>
            <a:endParaRPr lang="en-US"/>
          </a:p>
        </p:txBody>
      </p:sp>
      <p:pic>
        <p:nvPicPr>
          <p:cNvPr id="672770" name="Picture 2"/>
          <p:cNvPicPr>
            <a:picLocks noChangeAspect="1" noChangeArrowheads="1"/>
          </p:cNvPicPr>
          <p:nvPr/>
        </p:nvPicPr>
        <p:blipFill>
          <a:blip r:embed="rId2" cstate="print"/>
          <a:srcRect t="28181"/>
          <a:stretch>
            <a:fillRect/>
          </a:stretch>
        </p:blipFill>
        <p:spPr bwMode="auto">
          <a:xfrm>
            <a:off x="228600" y="1905000"/>
            <a:ext cx="2824163" cy="2622550"/>
          </a:xfrm>
          <a:prstGeom prst="rect">
            <a:avLst/>
          </a:prstGeom>
          <a:noFill/>
          <a:ln w="9525">
            <a:noFill/>
            <a:miter lim="800000"/>
            <a:headEnd/>
            <a:tailEnd/>
          </a:ln>
          <a:effectLst/>
        </p:spPr>
      </p:pic>
      <p:sp>
        <p:nvSpPr>
          <p:cNvPr id="672771" name="Rectangle 3"/>
          <p:cNvSpPr>
            <a:spLocks noChangeArrowheads="1"/>
          </p:cNvSpPr>
          <p:nvPr/>
        </p:nvSpPr>
        <p:spPr bwMode="auto">
          <a:xfrm>
            <a:off x="457200" y="274638"/>
            <a:ext cx="5562600" cy="1477962"/>
          </a:xfrm>
          <a:prstGeom prst="rect">
            <a:avLst/>
          </a:prstGeom>
          <a:noFill/>
          <a:ln w="9525">
            <a:noFill/>
            <a:miter lim="800000"/>
            <a:headEnd/>
            <a:tailEnd/>
          </a:ln>
          <a:effectLst/>
        </p:spPr>
        <p:txBody>
          <a:bodyPr anchor="ctr"/>
          <a:lstStyle/>
          <a:p>
            <a:r>
              <a:rPr lang="en-US" sz="4400">
                <a:solidFill>
                  <a:schemeClr val="tx2"/>
                </a:solidFill>
              </a:rPr>
              <a:t>TN Coastal</a:t>
            </a:r>
            <a:br>
              <a:rPr lang="en-US" sz="4400">
                <a:solidFill>
                  <a:schemeClr val="tx2"/>
                </a:solidFill>
              </a:rPr>
            </a:br>
            <a:r>
              <a:rPr lang="en-US" sz="4400">
                <a:solidFill>
                  <a:schemeClr val="tx2"/>
                </a:solidFill>
              </a:rPr>
              <a:t>Plain</a:t>
            </a:r>
          </a:p>
        </p:txBody>
      </p:sp>
      <p:pic>
        <p:nvPicPr>
          <p:cNvPr id="672772" name="Picture 4" descr="tn factors coastal plain wq801,wmf"/>
          <p:cNvPicPr>
            <a:picLocks noChangeAspect="1" noChangeArrowheads="1"/>
          </p:cNvPicPr>
          <p:nvPr/>
        </p:nvPicPr>
        <p:blipFill>
          <a:blip r:embed="rId3" cstate="print"/>
          <a:srcRect l="11765" t="18182" r="11765" b="9091"/>
          <a:stretch>
            <a:fillRect/>
          </a:stretch>
        </p:blipFill>
        <p:spPr bwMode="auto">
          <a:xfrm>
            <a:off x="3571875" y="0"/>
            <a:ext cx="5572125" cy="6858000"/>
          </a:xfrm>
          <a:prstGeom prst="rect">
            <a:avLst/>
          </a:prstGeom>
          <a:noFill/>
          <a:ln w="9525">
            <a:noFill/>
            <a:miter lim="800000"/>
            <a:headEnd/>
            <a:tailEnd/>
          </a:ln>
        </p:spPr>
      </p:pic>
      <p:pic>
        <p:nvPicPr>
          <p:cNvPr id="672773" name="Picture 5"/>
          <p:cNvPicPr>
            <a:picLocks noChangeAspect="1" noChangeArrowheads="1"/>
          </p:cNvPicPr>
          <p:nvPr/>
        </p:nvPicPr>
        <p:blipFill>
          <a:blip r:embed="rId4" cstate="print"/>
          <a:srcRect/>
          <a:stretch>
            <a:fillRect/>
          </a:stretch>
        </p:blipFill>
        <p:spPr bwMode="auto">
          <a:xfrm>
            <a:off x="0" y="4724400"/>
            <a:ext cx="3071813" cy="1371600"/>
          </a:xfrm>
          <a:prstGeom prst="rect">
            <a:avLst/>
          </a:prstGeom>
          <a:noFill/>
          <a:ln w="9525">
            <a:noFill/>
            <a:miter lim="800000"/>
            <a:headEnd/>
            <a:tailEnd/>
          </a:ln>
          <a:effec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948B2728-3575-4305-AD1A-7979CF32908E}" type="slidenum">
              <a:rPr lang="en-US"/>
              <a:pPr/>
              <a:t>186</a:t>
            </a:fld>
            <a:endParaRPr lang="en-US"/>
          </a:p>
        </p:txBody>
      </p:sp>
      <p:pic>
        <p:nvPicPr>
          <p:cNvPr id="673794" name="Picture 2"/>
          <p:cNvPicPr>
            <a:picLocks noChangeAspect="1" noChangeArrowheads="1"/>
          </p:cNvPicPr>
          <p:nvPr/>
        </p:nvPicPr>
        <p:blipFill>
          <a:blip r:embed="rId2" cstate="print"/>
          <a:srcRect t="28181"/>
          <a:stretch>
            <a:fillRect/>
          </a:stretch>
        </p:blipFill>
        <p:spPr bwMode="auto">
          <a:xfrm>
            <a:off x="228600" y="1905000"/>
            <a:ext cx="2824163" cy="2622550"/>
          </a:xfrm>
          <a:prstGeom prst="rect">
            <a:avLst/>
          </a:prstGeom>
          <a:noFill/>
          <a:ln w="9525">
            <a:noFill/>
            <a:miter lim="800000"/>
            <a:headEnd/>
            <a:tailEnd/>
          </a:ln>
          <a:effectLst/>
        </p:spPr>
      </p:pic>
      <p:sp>
        <p:nvSpPr>
          <p:cNvPr id="673795" name="Rectangle 3"/>
          <p:cNvSpPr>
            <a:spLocks noChangeArrowheads="1"/>
          </p:cNvSpPr>
          <p:nvPr/>
        </p:nvSpPr>
        <p:spPr bwMode="auto">
          <a:xfrm>
            <a:off x="457200" y="274638"/>
            <a:ext cx="5562600" cy="1477962"/>
          </a:xfrm>
          <a:prstGeom prst="rect">
            <a:avLst/>
          </a:prstGeom>
          <a:noFill/>
          <a:ln w="9525">
            <a:noFill/>
            <a:miter lim="800000"/>
            <a:headEnd/>
            <a:tailEnd/>
          </a:ln>
          <a:effectLst/>
        </p:spPr>
        <p:txBody>
          <a:bodyPr anchor="ctr"/>
          <a:lstStyle/>
          <a:p>
            <a:r>
              <a:rPr lang="en-US" sz="4400">
                <a:solidFill>
                  <a:schemeClr val="tx2"/>
                </a:solidFill>
              </a:rPr>
              <a:t>TP Coastal</a:t>
            </a:r>
            <a:br>
              <a:rPr lang="en-US" sz="4400">
                <a:solidFill>
                  <a:schemeClr val="tx2"/>
                </a:solidFill>
              </a:rPr>
            </a:br>
            <a:r>
              <a:rPr lang="en-US" sz="4400">
                <a:solidFill>
                  <a:schemeClr val="tx2"/>
                </a:solidFill>
              </a:rPr>
              <a:t>Plain</a:t>
            </a:r>
          </a:p>
        </p:txBody>
      </p:sp>
      <p:pic>
        <p:nvPicPr>
          <p:cNvPr id="673796" name="Picture 4" descr="tp factors coastal plain wq801"/>
          <p:cNvPicPr>
            <a:picLocks noChangeAspect="1" noChangeArrowheads="1"/>
          </p:cNvPicPr>
          <p:nvPr/>
        </p:nvPicPr>
        <p:blipFill>
          <a:blip r:embed="rId3" cstate="print"/>
          <a:srcRect l="11765" t="18182" r="11765" b="9091"/>
          <a:stretch>
            <a:fillRect/>
          </a:stretch>
        </p:blipFill>
        <p:spPr bwMode="auto">
          <a:xfrm>
            <a:off x="3571875" y="0"/>
            <a:ext cx="5572125" cy="6858000"/>
          </a:xfrm>
          <a:prstGeom prst="rect">
            <a:avLst/>
          </a:prstGeom>
          <a:noFill/>
        </p:spPr>
      </p:pic>
      <p:pic>
        <p:nvPicPr>
          <p:cNvPr id="673797" name="Picture 5"/>
          <p:cNvPicPr>
            <a:picLocks noChangeAspect="1" noChangeArrowheads="1"/>
          </p:cNvPicPr>
          <p:nvPr/>
        </p:nvPicPr>
        <p:blipFill>
          <a:blip r:embed="rId4" cstate="print"/>
          <a:srcRect/>
          <a:stretch>
            <a:fillRect/>
          </a:stretch>
        </p:blipFill>
        <p:spPr bwMode="auto">
          <a:xfrm>
            <a:off x="0" y="4800600"/>
            <a:ext cx="3071813" cy="1371600"/>
          </a:xfrm>
          <a:prstGeom prst="rect">
            <a:avLst/>
          </a:prstGeom>
          <a:noFill/>
          <a:ln w="9525">
            <a:noFill/>
            <a:miter lim="800000"/>
            <a:headEnd/>
            <a:tailEnd/>
          </a:ln>
          <a:effec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2"/>
          </p:nvPr>
        </p:nvSpPr>
        <p:spPr/>
        <p:txBody>
          <a:bodyPr/>
          <a:lstStyle/>
          <a:p>
            <a:fld id="{0CF43229-D1E4-4EFB-8E4A-5A911C87A7D6}" type="slidenum">
              <a:rPr lang="en-US"/>
              <a:pPr/>
              <a:t>187</a:t>
            </a:fld>
            <a:endParaRPr 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p:txBody>
          <a:bodyPr/>
          <a:lstStyle/>
          <a:p>
            <a:fld id="{2EC8028B-DF23-4849-BF9A-2C37C49DD899}" type="slidenum">
              <a:rPr lang="en-US"/>
              <a:pPr/>
              <a:t>188</a:t>
            </a:fld>
            <a:endParaRPr lang="en-US"/>
          </a:p>
        </p:txBody>
      </p:sp>
      <p:sp>
        <p:nvSpPr>
          <p:cNvPr id="873474" name="Rectangle 2"/>
          <p:cNvSpPr>
            <a:spLocks noGrp="1" noChangeArrowheads="1"/>
          </p:cNvSpPr>
          <p:nvPr>
            <p:ph type="title"/>
          </p:nvPr>
        </p:nvSpPr>
        <p:spPr>
          <a:xfrm>
            <a:off x="457200" y="274638"/>
            <a:ext cx="8229600" cy="3687762"/>
          </a:xfrm>
        </p:spPr>
        <p:txBody>
          <a:bodyPr/>
          <a:lstStyle/>
          <a:p>
            <a:r>
              <a:rPr lang="en-US" sz="6600"/>
              <a:t>Uncertainty Analysis</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0A814D43-37EA-4028-9189-78C001593C21}" type="slidenum">
              <a:rPr lang="en-US"/>
              <a:pPr/>
              <a:t>189</a:t>
            </a:fld>
            <a:endParaRPr lang="en-US"/>
          </a:p>
        </p:txBody>
      </p:sp>
      <p:sp>
        <p:nvSpPr>
          <p:cNvPr id="561154" name="Rectangle 2"/>
          <p:cNvSpPr>
            <a:spLocks noGrp="1" noChangeArrowheads="1"/>
          </p:cNvSpPr>
          <p:nvPr>
            <p:ph type="title"/>
          </p:nvPr>
        </p:nvSpPr>
        <p:spPr/>
        <p:txBody>
          <a:bodyPr/>
          <a:lstStyle/>
          <a:p>
            <a:r>
              <a:rPr lang="en-US"/>
              <a:t>Calibration Process</a:t>
            </a:r>
          </a:p>
        </p:txBody>
      </p:sp>
      <p:sp>
        <p:nvSpPr>
          <p:cNvPr id="561155" name="AutoShape 3"/>
          <p:cNvSpPr>
            <a:spLocks noChangeArrowheads="1"/>
          </p:cNvSpPr>
          <p:nvPr/>
        </p:nvSpPr>
        <p:spPr bwMode="auto">
          <a:xfrm>
            <a:off x="3657600" y="1371600"/>
            <a:ext cx="2057400" cy="10668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Hydrology</a:t>
            </a:r>
          </a:p>
          <a:p>
            <a:pPr algn="ctr"/>
            <a:r>
              <a:rPr lang="en-US" sz="1600"/>
              <a:t>Land parameters</a:t>
            </a:r>
          </a:p>
          <a:p>
            <a:pPr algn="ctr"/>
            <a:r>
              <a:rPr lang="en-US" sz="1600"/>
              <a:t>River data</a:t>
            </a:r>
          </a:p>
        </p:txBody>
      </p:sp>
      <p:sp>
        <p:nvSpPr>
          <p:cNvPr id="561156" name="AutoShape 4"/>
          <p:cNvSpPr>
            <a:spLocks noChangeArrowheads="1"/>
          </p:cNvSpPr>
          <p:nvPr/>
        </p:nvSpPr>
        <p:spPr bwMode="auto">
          <a:xfrm>
            <a:off x="2362200" y="2743200"/>
            <a:ext cx="2057400" cy="11430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Temperature</a:t>
            </a:r>
          </a:p>
          <a:p>
            <a:pPr algn="ctr"/>
            <a:r>
              <a:rPr lang="en-US" sz="1600"/>
              <a:t>Land parameters</a:t>
            </a:r>
          </a:p>
          <a:p>
            <a:pPr algn="ctr"/>
            <a:r>
              <a:rPr lang="en-US" sz="1600"/>
              <a:t>River parameters</a:t>
            </a:r>
          </a:p>
          <a:p>
            <a:pPr algn="ctr"/>
            <a:r>
              <a:rPr lang="en-US" sz="1600"/>
              <a:t>River data</a:t>
            </a:r>
          </a:p>
        </p:txBody>
      </p:sp>
      <p:sp>
        <p:nvSpPr>
          <p:cNvPr id="561157" name="AutoShape 5"/>
          <p:cNvSpPr>
            <a:spLocks noChangeArrowheads="1"/>
          </p:cNvSpPr>
          <p:nvPr/>
        </p:nvSpPr>
        <p:spPr bwMode="auto">
          <a:xfrm>
            <a:off x="5029200" y="2743200"/>
            <a:ext cx="2057400" cy="10668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Land Sediment</a:t>
            </a:r>
          </a:p>
          <a:p>
            <a:pPr algn="ctr"/>
            <a:r>
              <a:rPr lang="en-US" sz="1600"/>
              <a:t>Land parameters</a:t>
            </a:r>
          </a:p>
          <a:p>
            <a:pPr algn="ctr"/>
            <a:r>
              <a:rPr lang="en-US" sz="1600"/>
              <a:t>Land targets</a:t>
            </a:r>
          </a:p>
        </p:txBody>
      </p:sp>
      <p:sp>
        <p:nvSpPr>
          <p:cNvPr id="561158" name="AutoShape 6"/>
          <p:cNvSpPr>
            <a:spLocks noChangeArrowheads="1"/>
          </p:cNvSpPr>
          <p:nvPr/>
        </p:nvSpPr>
        <p:spPr bwMode="auto">
          <a:xfrm>
            <a:off x="3581400" y="4114800"/>
            <a:ext cx="2057400" cy="10668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Land Nutrients</a:t>
            </a:r>
          </a:p>
          <a:p>
            <a:pPr algn="ctr"/>
            <a:r>
              <a:rPr lang="en-US" sz="1600"/>
              <a:t>Land parameters</a:t>
            </a:r>
          </a:p>
          <a:p>
            <a:pPr algn="ctr"/>
            <a:r>
              <a:rPr lang="en-US" sz="1600"/>
              <a:t>Land targets</a:t>
            </a:r>
          </a:p>
        </p:txBody>
      </p:sp>
      <p:sp>
        <p:nvSpPr>
          <p:cNvPr id="561159" name="AutoShape 7"/>
          <p:cNvSpPr>
            <a:spLocks noChangeArrowheads="1"/>
          </p:cNvSpPr>
          <p:nvPr/>
        </p:nvSpPr>
        <p:spPr bwMode="auto">
          <a:xfrm>
            <a:off x="3505200" y="5410200"/>
            <a:ext cx="2362200" cy="10668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River Water Quality</a:t>
            </a:r>
          </a:p>
          <a:p>
            <a:pPr algn="ctr"/>
            <a:r>
              <a:rPr lang="en-US" sz="1600"/>
              <a:t>River parameters</a:t>
            </a:r>
          </a:p>
          <a:p>
            <a:pPr algn="ctr"/>
            <a:r>
              <a:rPr lang="en-US" sz="1600"/>
              <a:t>River targets</a:t>
            </a:r>
          </a:p>
        </p:txBody>
      </p:sp>
      <p:sp>
        <p:nvSpPr>
          <p:cNvPr id="561160" name="AutoShape 8"/>
          <p:cNvSpPr>
            <a:spLocks noChangeArrowheads="1"/>
          </p:cNvSpPr>
          <p:nvPr/>
        </p:nvSpPr>
        <p:spPr bwMode="auto">
          <a:xfrm rot="7302086">
            <a:off x="3352800" y="23622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561161" name="AutoShape 9"/>
          <p:cNvSpPr>
            <a:spLocks noChangeArrowheads="1"/>
          </p:cNvSpPr>
          <p:nvPr/>
        </p:nvSpPr>
        <p:spPr bwMode="auto">
          <a:xfrm rot="14297914" flipH="1">
            <a:off x="5867400" y="23622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561162" name="AutoShape 10"/>
          <p:cNvSpPr>
            <a:spLocks noChangeArrowheads="1"/>
          </p:cNvSpPr>
          <p:nvPr/>
        </p:nvSpPr>
        <p:spPr bwMode="auto">
          <a:xfrm rot="3432334">
            <a:off x="3124200" y="38862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561163" name="AutoShape 11"/>
          <p:cNvSpPr>
            <a:spLocks noChangeArrowheads="1"/>
          </p:cNvSpPr>
          <p:nvPr/>
        </p:nvSpPr>
        <p:spPr bwMode="auto">
          <a:xfrm rot="18167666" flipH="1">
            <a:off x="5867400" y="38862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561164" name="AutoShape 12"/>
          <p:cNvSpPr>
            <a:spLocks noChangeArrowheads="1"/>
          </p:cNvSpPr>
          <p:nvPr/>
        </p:nvSpPr>
        <p:spPr bwMode="auto">
          <a:xfrm rot="5400000">
            <a:off x="4572000" y="51054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561165" name="AutoShape 13"/>
          <p:cNvSpPr>
            <a:spLocks noChangeArrowheads="1"/>
          </p:cNvSpPr>
          <p:nvPr/>
        </p:nvSpPr>
        <p:spPr bwMode="auto">
          <a:xfrm rot="10800000">
            <a:off x="2057400" y="1600200"/>
            <a:ext cx="609600" cy="3200400"/>
          </a:xfrm>
          <a:prstGeom prst="curvedLeftArrow">
            <a:avLst>
              <a:gd name="adj1" fmla="val 26469"/>
              <a:gd name="adj2" fmla="val 67205"/>
              <a:gd name="adj3" fmla="val 26819"/>
            </a:avLst>
          </a:prstGeom>
          <a:solidFill>
            <a:schemeClr val="accent1"/>
          </a:solidFill>
          <a:ln w="9525">
            <a:solidFill>
              <a:schemeClr val="tx1"/>
            </a:solidFill>
            <a:miter lim="800000"/>
            <a:headEnd/>
            <a:tailEnd/>
          </a:ln>
          <a:effectLst/>
        </p:spPr>
        <p:txBody>
          <a:bodyPr wrap="none" anchor="ctr"/>
          <a:lstStyle/>
          <a:p>
            <a:endParaRPr lang="en-US"/>
          </a:p>
        </p:txBody>
      </p:sp>
      <p:sp>
        <p:nvSpPr>
          <p:cNvPr id="561166" name="AutoShape 14"/>
          <p:cNvSpPr>
            <a:spLocks noChangeArrowheads="1"/>
          </p:cNvSpPr>
          <p:nvPr/>
        </p:nvSpPr>
        <p:spPr bwMode="auto">
          <a:xfrm rot="10800000" flipH="1">
            <a:off x="2971800" y="4648200"/>
            <a:ext cx="381000" cy="1295400"/>
          </a:xfrm>
          <a:prstGeom prst="curvedRightArrow">
            <a:avLst>
              <a:gd name="adj1" fmla="val 68000"/>
              <a:gd name="adj2" fmla="val 136000"/>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sp>
        <p:nvSpPr>
          <p:cNvPr id="561167" name="Text Box 15"/>
          <p:cNvSpPr txBox="1">
            <a:spLocks noChangeArrowheads="1"/>
          </p:cNvSpPr>
          <p:nvPr/>
        </p:nvSpPr>
        <p:spPr bwMode="auto">
          <a:xfrm>
            <a:off x="7543800" y="1676400"/>
            <a:ext cx="917575" cy="376238"/>
          </a:xfrm>
          <a:prstGeom prst="rect">
            <a:avLst/>
          </a:prstGeom>
          <a:solidFill>
            <a:srgbClr val="B9ACF2"/>
          </a:solidFill>
          <a:ln w="9525">
            <a:solidFill>
              <a:schemeClr val="tx1"/>
            </a:solidFill>
            <a:miter lim="800000"/>
            <a:headEnd/>
            <a:tailEnd/>
          </a:ln>
          <a:effectLst/>
        </p:spPr>
        <p:txBody>
          <a:bodyPr wrap="none">
            <a:spAutoFit/>
          </a:bodyPr>
          <a:lstStyle/>
          <a:p>
            <a:r>
              <a:rPr lang="en-US"/>
              <a:t>1 week</a:t>
            </a:r>
          </a:p>
        </p:txBody>
      </p:sp>
      <p:sp>
        <p:nvSpPr>
          <p:cNvPr id="561168" name="Text Box 16"/>
          <p:cNvSpPr txBox="1">
            <a:spLocks noChangeArrowheads="1"/>
          </p:cNvSpPr>
          <p:nvPr/>
        </p:nvSpPr>
        <p:spPr bwMode="auto">
          <a:xfrm>
            <a:off x="7543800" y="2971800"/>
            <a:ext cx="917575" cy="376238"/>
          </a:xfrm>
          <a:prstGeom prst="rect">
            <a:avLst/>
          </a:prstGeom>
          <a:solidFill>
            <a:srgbClr val="B9ACF2"/>
          </a:solidFill>
          <a:ln w="9525">
            <a:solidFill>
              <a:schemeClr val="tx1"/>
            </a:solidFill>
            <a:miter lim="800000"/>
            <a:headEnd/>
            <a:tailEnd/>
          </a:ln>
          <a:effectLst/>
        </p:spPr>
        <p:txBody>
          <a:bodyPr wrap="none">
            <a:spAutoFit/>
          </a:bodyPr>
          <a:lstStyle/>
          <a:p>
            <a:r>
              <a:rPr lang="en-US"/>
              <a:t>1 week</a:t>
            </a:r>
          </a:p>
        </p:txBody>
      </p:sp>
      <p:sp>
        <p:nvSpPr>
          <p:cNvPr id="561169" name="Text Box 17"/>
          <p:cNvSpPr txBox="1">
            <a:spLocks noChangeArrowheads="1"/>
          </p:cNvSpPr>
          <p:nvPr/>
        </p:nvSpPr>
        <p:spPr bwMode="auto">
          <a:xfrm>
            <a:off x="7543800" y="4495800"/>
            <a:ext cx="917575" cy="376238"/>
          </a:xfrm>
          <a:prstGeom prst="rect">
            <a:avLst/>
          </a:prstGeom>
          <a:solidFill>
            <a:srgbClr val="B9ACF2"/>
          </a:solidFill>
          <a:ln w="9525">
            <a:solidFill>
              <a:schemeClr val="tx1"/>
            </a:solidFill>
            <a:miter lim="800000"/>
            <a:headEnd/>
            <a:tailEnd/>
          </a:ln>
          <a:effectLst/>
        </p:spPr>
        <p:txBody>
          <a:bodyPr wrap="none">
            <a:spAutoFit/>
          </a:bodyPr>
          <a:lstStyle/>
          <a:p>
            <a:r>
              <a:rPr lang="en-US"/>
              <a:t>1 week</a:t>
            </a:r>
          </a:p>
        </p:txBody>
      </p:sp>
      <p:sp>
        <p:nvSpPr>
          <p:cNvPr id="561170" name="Text Box 18"/>
          <p:cNvSpPr txBox="1">
            <a:spLocks noChangeArrowheads="1"/>
          </p:cNvSpPr>
          <p:nvPr/>
        </p:nvSpPr>
        <p:spPr bwMode="auto">
          <a:xfrm>
            <a:off x="7543800" y="5715000"/>
            <a:ext cx="917575" cy="376238"/>
          </a:xfrm>
          <a:prstGeom prst="rect">
            <a:avLst/>
          </a:prstGeom>
          <a:solidFill>
            <a:srgbClr val="B9ACF2"/>
          </a:solidFill>
          <a:ln w="9525">
            <a:solidFill>
              <a:schemeClr val="tx1"/>
            </a:solidFill>
            <a:miter lim="800000"/>
            <a:headEnd/>
            <a:tailEnd/>
          </a:ln>
          <a:effectLst/>
        </p:spPr>
        <p:txBody>
          <a:bodyPr wrap="none">
            <a:spAutoFit/>
          </a:bodyPr>
          <a:lstStyle/>
          <a:p>
            <a:r>
              <a:rPr lang="en-US"/>
              <a:t>1 week</a:t>
            </a:r>
          </a:p>
        </p:txBody>
      </p:sp>
      <p:sp>
        <p:nvSpPr>
          <p:cNvPr id="561171" name="Text Box 19"/>
          <p:cNvSpPr txBox="1">
            <a:spLocks noChangeArrowheads="1"/>
          </p:cNvSpPr>
          <p:nvPr/>
        </p:nvSpPr>
        <p:spPr bwMode="auto">
          <a:xfrm>
            <a:off x="7239000" y="1219200"/>
            <a:ext cx="1289050" cy="366713"/>
          </a:xfrm>
          <a:prstGeom prst="rect">
            <a:avLst/>
          </a:prstGeom>
          <a:noFill/>
          <a:ln w="9525">
            <a:noFill/>
            <a:miter lim="800000"/>
            <a:headEnd/>
            <a:tailEnd/>
          </a:ln>
          <a:effectLst/>
        </p:spPr>
        <p:txBody>
          <a:bodyPr wrap="none">
            <a:spAutoFit/>
          </a:bodyPr>
          <a:lstStyle/>
          <a:p>
            <a:r>
              <a:rPr lang="en-US"/>
              <a:t>RUN TIME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CF2CC70-BF7D-4D14-9202-1F3CE609C427}" type="slidenum">
              <a:rPr lang="en-US"/>
              <a:pPr/>
              <a:t>19</a:t>
            </a:fld>
            <a:endParaRPr lang="en-US"/>
          </a:p>
        </p:txBody>
      </p:sp>
      <p:sp>
        <p:nvSpPr>
          <p:cNvPr id="416770" name="Rectangle 2"/>
          <p:cNvSpPr>
            <a:spLocks noGrp="1" noChangeArrowheads="1"/>
          </p:cNvSpPr>
          <p:nvPr>
            <p:ph type="title"/>
          </p:nvPr>
        </p:nvSpPr>
        <p:spPr>
          <a:xfrm>
            <a:off x="457200" y="274638"/>
            <a:ext cx="8229600" cy="1325562"/>
          </a:xfrm>
        </p:spPr>
        <p:txBody>
          <a:bodyPr/>
          <a:lstStyle/>
          <a:p>
            <a:r>
              <a:rPr lang="en-US"/>
              <a:t>Major Advances in Phase 5</a:t>
            </a:r>
          </a:p>
        </p:txBody>
      </p:sp>
      <p:sp>
        <p:nvSpPr>
          <p:cNvPr id="416771" name="Rectangle 3"/>
          <p:cNvSpPr>
            <a:spLocks noGrp="1" noChangeArrowheads="1"/>
          </p:cNvSpPr>
          <p:nvPr>
            <p:ph type="body" idx="1"/>
          </p:nvPr>
        </p:nvSpPr>
        <p:spPr>
          <a:xfrm>
            <a:off x="457200" y="1828800"/>
            <a:ext cx="8229600" cy="3429000"/>
          </a:xfrm>
        </p:spPr>
        <p:txBody>
          <a:bodyPr/>
          <a:lstStyle/>
          <a:p>
            <a:r>
              <a:rPr lang="en-US"/>
              <a:t>Fine segmentation 		</a:t>
            </a:r>
          </a:p>
          <a:p>
            <a:r>
              <a:rPr lang="en-US"/>
              <a:t>Flexible functionality			</a:t>
            </a:r>
          </a:p>
          <a:p>
            <a:r>
              <a:rPr lang="en-US"/>
              <a:t>Better input data 			</a:t>
            </a:r>
          </a:p>
          <a:p>
            <a:r>
              <a:rPr lang="en-US"/>
              <a:t>Transferability / User-friendliness </a:t>
            </a:r>
          </a:p>
          <a:p>
            <a:r>
              <a:rPr lang="en-US"/>
              <a:t>Automated calibration </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EC3876C-3523-42A3-8210-51AC211EB704}" type="slidenum">
              <a:rPr lang="en-US"/>
              <a:pPr/>
              <a:t>190</a:t>
            </a:fld>
            <a:endParaRPr lang="en-US"/>
          </a:p>
        </p:txBody>
      </p:sp>
      <p:sp>
        <p:nvSpPr>
          <p:cNvPr id="563202" name="Rectangle 2"/>
          <p:cNvSpPr>
            <a:spLocks noGrp="1" noChangeArrowheads="1"/>
          </p:cNvSpPr>
          <p:nvPr>
            <p:ph type="title"/>
          </p:nvPr>
        </p:nvSpPr>
        <p:spPr/>
        <p:txBody>
          <a:bodyPr/>
          <a:lstStyle/>
          <a:p>
            <a:r>
              <a:rPr lang="en-US" sz="4000"/>
              <a:t>Uncertainty Analysis - Hydrology</a:t>
            </a:r>
          </a:p>
        </p:txBody>
      </p:sp>
      <p:sp>
        <p:nvSpPr>
          <p:cNvPr id="563203" name="Rectangle 3"/>
          <p:cNvSpPr>
            <a:spLocks noGrp="1" noChangeArrowheads="1"/>
          </p:cNvSpPr>
          <p:nvPr>
            <p:ph type="body" idx="1"/>
          </p:nvPr>
        </p:nvSpPr>
        <p:spPr/>
        <p:txBody>
          <a:bodyPr/>
          <a:lstStyle/>
          <a:p>
            <a:pPr>
              <a:lnSpc>
                <a:spcPct val="90000"/>
              </a:lnSpc>
            </a:pPr>
            <a:r>
              <a:rPr lang="en-US"/>
              <a:t>Calibrated Parameters</a:t>
            </a:r>
          </a:p>
          <a:p>
            <a:pPr lvl="1">
              <a:lnSpc>
                <a:spcPct val="90000"/>
              </a:lnSpc>
            </a:pPr>
            <a:r>
              <a:rPr lang="en-US"/>
              <a:t>7 * 308 = 2156</a:t>
            </a:r>
          </a:p>
          <a:p>
            <a:pPr>
              <a:lnSpc>
                <a:spcPct val="90000"/>
              </a:lnSpc>
            </a:pPr>
            <a:r>
              <a:rPr lang="en-US"/>
              <a:t>All land uses independent</a:t>
            </a:r>
          </a:p>
          <a:p>
            <a:pPr lvl="1">
              <a:lnSpc>
                <a:spcPct val="90000"/>
              </a:lnSpc>
            </a:pPr>
            <a:r>
              <a:rPr lang="en-US"/>
              <a:t>24 * 7 * 308 = 51744</a:t>
            </a:r>
          </a:p>
          <a:p>
            <a:pPr>
              <a:lnSpc>
                <a:spcPct val="90000"/>
              </a:lnSpc>
            </a:pPr>
            <a:r>
              <a:rPr lang="en-US"/>
              <a:t>Meta</a:t>
            </a:r>
          </a:p>
          <a:p>
            <a:pPr lvl="1">
              <a:lnSpc>
                <a:spcPct val="90000"/>
              </a:lnSpc>
            </a:pPr>
            <a:r>
              <a:rPr lang="en-US"/>
              <a:t>7 * 23 (parameter relations) </a:t>
            </a:r>
          </a:p>
          <a:p>
            <a:pPr lvl="1">
              <a:lnSpc>
                <a:spcPct val="90000"/>
              </a:lnSpc>
            </a:pPr>
            <a:r>
              <a:rPr lang="en-US"/>
              <a:t>9 * 2 (limits)</a:t>
            </a:r>
          </a:p>
          <a:p>
            <a:pPr lvl="1">
              <a:lnSpc>
                <a:spcPct val="90000"/>
              </a:lnSpc>
            </a:pPr>
            <a:r>
              <a:rPr lang="en-US"/>
              <a:t>7 sensitivities</a:t>
            </a:r>
          </a:p>
          <a:p>
            <a:pPr lvl="1">
              <a:lnSpc>
                <a:spcPct val="90000"/>
              </a:lnSpc>
            </a:pPr>
            <a:r>
              <a:rPr lang="en-US"/>
              <a:t>= 186 specifications for hydrology</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86FE2A8-A1C7-4A22-AA99-D973B647B982}" type="slidenum">
              <a:rPr lang="en-US"/>
              <a:pPr/>
              <a:t>191</a:t>
            </a:fld>
            <a:endParaRPr lang="en-US"/>
          </a:p>
        </p:txBody>
      </p:sp>
      <p:sp>
        <p:nvSpPr>
          <p:cNvPr id="564226" name="Rectangle 2"/>
          <p:cNvSpPr>
            <a:spLocks noGrp="1" noChangeArrowheads="1"/>
          </p:cNvSpPr>
          <p:nvPr>
            <p:ph type="title"/>
          </p:nvPr>
        </p:nvSpPr>
        <p:spPr/>
        <p:txBody>
          <a:bodyPr/>
          <a:lstStyle/>
          <a:p>
            <a:r>
              <a:rPr lang="en-US" sz="4000"/>
              <a:t>Uncertainty Analysis – land sediment</a:t>
            </a:r>
          </a:p>
        </p:txBody>
      </p:sp>
      <p:sp>
        <p:nvSpPr>
          <p:cNvPr id="564227" name="Rectangle 3"/>
          <p:cNvSpPr>
            <a:spLocks noGrp="1" noChangeArrowheads="1"/>
          </p:cNvSpPr>
          <p:nvPr>
            <p:ph type="body" idx="1"/>
          </p:nvPr>
        </p:nvSpPr>
        <p:spPr/>
        <p:txBody>
          <a:bodyPr/>
          <a:lstStyle/>
          <a:p>
            <a:r>
              <a:rPr lang="en-US"/>
              <a:t>Calibrated Parameters</a:t>
            </a:r>
          </a:p>
          <a:p>
            <a:pPr lvl="1"/>
            <a:r>
              <a:rPr lang="en-US"/>
              <a:t>1 * 308 * 24 = 7392</a:t>
            </a:r>
          </a:p>
          <a:p>
            <a:r>
              <a:rPr lang="en-US"/>
              <a:t>Targets</a:t>
            </a:r>
          </a:p>
          <a:p>
            <a:pPr lvl="1"/>
            <a:r>
              <a:rPr lang="en-US"/>
              <a:t>308 * 24 = 7392</a:t>
            </a:r>
          </a:p>
          <a:p>
            <a:r>
              <a:rPr lang="en-US"/>
              <a:t>Meta</a:t>
            </a:r>
          </a:p>
          <a:p>
            <a:pPr lvl="1"/>
            <a:r>
              <a:rPr lang="en-US"/>
              <a:t>2 (parameter relations) – this sensitivity was performed</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AF29642-FC2E-4F0B-8BEC-8BFD6B8C0703}" type="slidenum">
              <a:rPr lang="en-US"/>
              <a:pPr/>
              <a:t>192</a:t>
            </a:fld>
            <a:endParaRPr lang="en-US"/>
          </a:p>
        </p:txBody>
      </p:sp>
      <p:sp>
        <p:nvSpPr>
          <p:cNvPr id="565250" name="Rectangle 2"/>
          <p:cNvSpPr>
            <a:spLocks noGrp="1" noChangeArrowheads="1"/>
          </p:cNvSpPr>
          <p:nvPr>
            <p:ph type="title"/>
          </p:nvPr>
        </p:nvSpPr>
        <p:spPr/>
        <p:txBody>
          <a:bodyPr/>
          <a:lstStyle/>
          <a:p>
            <a:r>
              <a:rPr lang="en-US" sz="4000"/>
              <a:t>Uncertainty Analysis – land nutrients</a:t>
            </a:r>
          </a:p>
        </p:txBody>
      </p:sp>
      <p:sp>
        <p:nvSpPr>
          <p:cNvPr id="565251" name="Rectangle 3"/>
          <p:cNvSpPr>
            <a:spLocks noGrp="1" noChangeArrowheads="1"/>
          </p:cNvSpPr>
          <p:nvPr>
            <p:ph type="body" idx="1"/>
          </p:nvPr>
        </p:nvSpPr>
        <p:spPr/>
        <p:txBody>
          <a:bodyPr/>
          <a:lstStyle/>
          <a:p>
            <a:r>
              <a:rPr lang="en-US"/>
              <a:t>Calibrated Parameters</a:t>
            </a:r>
          </a:p>
          <a:p>
            <a:pPr lvl="1"/>
            <a:r>
              <a:rPr lang="en-US"/>
              <a:t>10 * 308 * 24 = 73920</a:t>
            </a:r>
          </a:p>
          <a:p>
            <a:r>
              <a:rPr lang="en-US"/>
              <a:t>Targets</a:t>
            </a:r>
          </a:p>
          <a:p>
            <a:pPr lvl="1"/>
            <a:r>
              <a:rPr lang="en-US"/>
              <a:t>308 * 24 * 8 = 59136</a:t>
            </a:r>
          </a:p>
          <a:p>
            <a:r>
              <a:rPr lang="en-US"/>
              <a:t>Meta</a:t>
            </a:r>
          </a:p>
          <a:p>
            <a:pPr lvl="1"/>
            <a:r>
              <a:rPr lang="en-US"/>
              <a:t>20 rules to govern parameter modification</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B1D866E-4BD4-4BE7-9351-65581D6D6C37}" type="slidenum">
              <a:rPr lang="en-US"/>
              <a:pPr/>
              <a:t>193</a:t>
            </a:fld>
            <a:endParaRPr lang="en-US"/>
          </a:p>
        </p:txBody>
      </p:sp>
      <p:sp>
        <p:nvSpPr>
          <p:cNvPr id="566274" name="Rectangle 2"/>
          <p:cNvSpPr>
            <a:spLocks noGrp="1" noChangeArrowheads="1"/>
          </p:cNvSpPr>
          <p:nvPr>
            <p:ph type="title"/>
          </p:nvPr>
        </p:nvSpPr>
        <p:spPr/>
        <p:txBody>
          <a:bodyPr/>
          <a:lstStyle/>
          <a:p>
            <a:r>
              <a:rPr lang="en-US"/>
              <a:t>River water quality</a:t>
            </a:r>
          </a:p>
        </p:txBody>
      </p:sp>
      <p:sp>
        <p:nvSpPr>
          <p:cNvPr id="566275" name="Rectangle 3"/>
          <p:cNvSpPr>
            <a:spLocks noGrp="1" noChangeArrowheads="1"/>
          </p:cNvSpPr>
          <p:nvPr>
            <p:ph type="body" idx="1"/>
          </p:nvPr>
        </p:nvSpPr>
        <p:spPr/>
        <p:txBody>
          <a:bodyPr/>
          <a:lstStyle/>
          <a:p>
            <a:r>
              <a:rPr lang="en-US"/>
              <a:t>Calibrated Parameters</a:t>
            </a:r>
          </a:p>
          <a:p>
            <a:pPr lvl="1"/>
            <a:r>
              <a:rPr lang="en-US"/>
              <a:t>41 * 739 = 30299</a:t>
            </a:r>
          </a:p>
          <a:p>
            <a:r>
              <a:rPr lang="en-US"/>
              <a:t>Meta</a:t>
            </a:r>
          </a:p>
          <a:p>
            <a:pPr lvl="1"/>
            <a:r>
              <a:rPr lang="en-US"/>
              <a:t>41 parameter adjustment rules</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4"/>
          <p:cNvSpPr>
            <a:spLocks noGrp="1"/>
          </p:cNvSpPr>
          <p:nvPr>
            <p:ph type="sldNum" sz="quarter" idx="12"/>
          </p:nvPr>
        </p:nvSpPr>
        <p:spPr/>
        <p:txBody>
          <a:bodyPr/>
          <a:lstStyle/>
          <a:p>
            <a:fld id="{7C140C8D-D1FF-47DD-8208-48E0BCC18FA4}" type="slidenum">
              <a:rPr lang="en-US"/>
              <a:pPr/>
              <a:t>194</a:t>
            </a:fld>
            <a:endParaRPr lang="en-US"/>
          </a:p>
        </p:txBody>
      </p:sp>
      <p:pic>
        <p:nvPicPr>
          <p:cNvPr id="567298" name="Picture 2"/>
          <p:cNvPicPr>
            <a:picLocks noChangeAspect="1" noChangeArrowheads="1"/>
          </p:cNvPicPr>
          <p:nvPr/>
        </p:nvPicPr>
        <p:blipFill>
          <a:blip r:embed="rId3" cstate="print"/>
          <a:srcRect/>
          <a:stretch>
            <a:fillRect/>
          </a:stretch>
        </p:blipFill>
        <p:spPr bwMode="auto">
          <a:xfrm>
            <a:off x="3429000" y="2514600"/>
            <a:ext cx="2286000" cy="2279650"/>
          </a:xfrm>
          <a:prstGeom prst="rect">
            <a:avLst/>
          </a:prstGeom>
          <a:noFill/>
          <a:ln w="9525">
            <a:noFill/>
            <a:miter lim="800000"/>
            <a:headEnd/>
            <a:tailEnd/>
          </a:ln>
          <a:effectLst/>
        </p:spPr>
      </p:pic>
      <p:pic>
        <p:nvPicPr>
          <p:cNvPr id="567299" name="Picture 3" descr="v2"/>
          <p:cNvPicPr>
            <a:picLocks noChangeAspect="1" noChangeArrowheads="1"/>
          </p:cNvPicPr>
          <p:nvPr/>
        </p:nvPicPr>
        <p:blipFill>
          <a:blip r:embed="rId4" cstate="print"/>
          <a:srcRect/>
          <a:stretch>
            <a:fillRect/>
          </a:stretch>
        </p:blipFill>
        <p:spPr bwMode="auto">
          <a:xfrm>
            <a:off x="3352800" y="3124200"/>
            <a:ext cx="1104900" cy="1076325"/>
          </a:xfrm>
          <a:prstGeom prst="rect">
            <a:avLst/>
          </a:prstGeom>
          <a:noFill/>
        </p:spPr>
      </p:pic>
      <p:pic>
        <p:nvPicPr>
          <p:cNvPr id="567300" name="Picture 4"/>
          <p:cNvPicPr>
            <a:picLocks noChangeAspect="1" noChangeArrowheads="1"/>
          </p:cNvPicPr>
          <p:nvPr/>
        </p:nvPicPr>
        <p:blipFill>
          <a:blip r:embed="rId5" cstate="print"/>
          <a:srcRect/>
          <a:stretch>
            <a:fillRect/>
          </a:stretch>
        </p:blipFill>
        <p:spPr bwMode="auto">
          <a:xfrm>
            <a:off x="1905000" y="1752600"/>
            <a:ext cx="1236663" cy="1600200"/>
          </a:xfrm>
          <a:prstGeom prst="rect">
            <a:avLst/>
          </a:prstGeom>
          <a:noFill/>
          <a:ln w="9525">
            <a:noFill/>
            <a:miter lim="800000"/>
            <a:headEnd/>
            <a:tailEnd/>
          </a:ln>
          <a:effectLst/>
        </p:spPr>
      </p:pic>
      <p:sp>
        <p:nvSpPr>
          <p:cNvPr id="567301" name="Rectangle 5"/>
          <p:cNvSpPr>
            <a:spLocks noGrp="1" noChangeArrowheads="1"/>
          </p:cNvSpPr>
          <p:nvPr>
            <p:ph type="title"/>
          </p:nvPr>
        </p:nvSpPr>
        <p:spPr>
          <a:xfrm>
            <a:off x="457200" y="0"/>
            <a:ext cx="8229600" cy="1219200"/>
          </a:xfrm>
        </p:spPr>
        <p:txBody>
          <a:bodyPr/>
          <a:lstStyle/>
          <a:p>
            <a:r>
              <a:rPr lang="en-US" sz="4000"/>
              <a:t>Chesapeake Bay Program</a:t>
            </a:r>
            <a:br>
              <a:rPr lang="en-US" sz="4000"/>
            </a:br>
            <a:r>
              <a:rPr lang="en-US" sz="4000"/>
              <a:t>Decision Support System</a:t>
            </a:r>
          </a:p>
        </p:txBody>
      </p:sp>
      <p:pic>
        <p:nvPicPr>
          <p:cNvPr id="567302" name="Picture 6" descr="chesp_seg"/>
          <p:cNvPicPr>
            <a:picLocks noChangeAspect="1" noChangeArrowheads="1"/>
          </p:cNvPicPr>
          <p:nvPr/>
        </p:nvPicPr>
        <p:blipFill>
          <a:blip r:embed="rId6" cstate="print"/>
          <a:srcRect/>
          <a:stretch>
            <a:fillRect/>
          </a:stretch>
        </p:blipFill>
        <p:spPr bwMode="auto">
          <a:xfrm>
            <a:off x="1981200" y="4114800"/>
            <a:ext cx="1160463" cy="1371600"/>
          </a:xfrm>
          <a:prstGeom prst="rect">
            <a:avLst/>
          </a:prstGeom>
          <a:noFill/>
        </p:spPr>
      </p:pic>
      <p:pic>
        <p:nvPicPr>
          <p:cNvPr id="567303" name="Picture 7"/>
          <p:cNvPicPr>
            <a:picLocks noChangeAspect="1" noChangeArrowheads="1"/>
          </p:cNvPicPr>
          <p:nvPr/>
        </p:nvPicPr>
        <p:blipFill>
          <a:blip r:embed="rId7" cstate="print"/>
          <a:srcRect/>
          <a:stretch>
            <a:fillRect/>
          </a:stretch>
        </p:blipFill>
        <p:spPr bwMode="auto">
          <a:xfrm>
            <a:off x="5715000" y="2209800"/>
            <a:ext cx="1341438" cy="2514600"/>
          </a:xfrm>
          <a:prstGeom prst="rect">
            <a:avLst/>
          </a:prstGeom>
          <a:noFill/>
          <a:ln w="9525">
            <a:noFill/>
            <a:miter lim="800000"/>
            <a:headEnd/>
            <a:tailEnd/>
          </a:ln>
          <a:effectLst/>
        </p:spPr>
      </p:pic>
      <p:pic>
        <p:nvPicPr>
          <p:cNvPr id="567304" name="Picture 8"/>
          <p:cNvPicPr>
            <a:picLocks noChangeAspect="1" noChangeArrowheads="1"/>
          </p:cNvPicPr>
          <p:nvPr/>
        </p:nvPicPr>
        <p:blipFill>
          <a:blip r:embed="rId8" cstate="print"/>
          <a:srcRect/>
          <a:stretch>
            <a:fillRect/>
          </a:stretch>
        </p:blipFill>
        <p:spPr bwMode="auto">
          <a:xfrm>
            <a:off x="7391400" y="2786063"/>
            <a:ext cx="1752600" cy="1663700"/>
          </a:xfrm>
          <a:prstGeom prst="rect">
            <a:avLst/>
          </a:prstGeom>
          <a:noFill/>
          <a:ln w="9525">
            <a:noFill/>
            <a:miter lim="800000"/>
            <a:headEnd/>
            <a:tailEnd/>
          </a:ln>
          <a:effectLst/>
        </p:spPr>
      </p:pic>
      <p:sp>
        <p:nvSpPr>
          <p:cNvPr id="567305" name="Oval 9"/>
          <p:cNvSpPr>
            <a:spLocks noChangeArrowheads="1"/>
          </p:cNvSpPr>
          <p:nvPr/>
        </p:nvSpPr>
        <p:spPr bwMode="auto">
          <a:xfrm>
            <a:off x="152400" y="3276600"/>
            <a:ext cx="1219200" cy="304800"/>
          </a:xfrm>
          <a:prstGeom prst="ellipse">
            <a:avLst/>
          </a:prstGeom>
          <a:solidFill>
            <a:srgbClr val="FEEC02"/>
          </a:solidFill>
          <a:ln w="9525">
            <a:round/>
            <a:headEnd/>
            <a:tailEnd/>
          </a:ln>
          <a:effectLst/>
          <a:scene3d>
            <a:camera prst="legacyObliqueBottom">
              <a:rot lat="20999999" lon="0" rev="0"/>
            </a:camera>
            <a:lightRig rig="legacyFlat3" dir="t"/>
          </a:scene3d>
          <a:sp3d extrusionH="430200" prstMaterial="legacyMatte">
            <a:bevelT w="13500" h="13500" prst="angle"/>
            <a:bevelB w="13500" h="13500" prst="angle"/>
            <a:extrusionClr>
              <a:srgbClr val="FEEC02"/>
            </a:extrusionClr>
          </a:sp3d>
        </p:spPr>
        <p:txBody>
          <a:bodyPr wrap="none" anchor="ctr">
            <a:flatTx/>
          </a:bodyPr>
          <a:lstStyle/>
          <a:p>
            <a:endParaRPr lang="en-US"/>
          </a:p>
        </p:txBody>
      </p:sp>
      <p:sp>
        <p:nvSpPr>
          <p:cNvPr id="567306" name="Text Box 10"/>
          <p:cNvSpPr txBox="1">
            <a:spLocks noChangeArrowheads="1"/>
          </p:cNvSpPr>
          <p:nvPr/>
        </p:nvSpPr>
        <p:spPr bwMode="auto">
          <a:xfrm>
            <a:off x="381000" y="3505200"/>
            <a:ext cx="762000" cy="366713"/>
          </a:xfrm>
          <a:prstGeom prst="rect">
            <a:avLst/>
          </a:prstGeom>
          <a:noFill/>
          <a:ln w="9525">
            <a:noFill/>
            <a:miter lim="800000"/>
            <a:headEnd/>
            <a:tailEnd/>
          </a:ln>
          <a:effectLst/>
        </p:spPr>
        <p:txBody>
          <a:bodyPr>
            <a:spAutoFit/>
          </a:bodyPr>
          <a:lstStyle/>
          <a:p>
            <a:r>
              <a:rPr lang="en-US"/>
              <a:t>Data</a:t>
            </a:r>
          </a:p>
        </p:txBody>
      </p:sp>
      <p:sp>
        <p:nvSpPr>
          <p:cNvPr id="567307" name="Text Box 11"/>
          <p:cNvSpPr txBox="1">
            <a:spLocks noChangeArrowheads="1"/>
          </p:cNvSpPr>
          <p:nvPr/>
        </p:nvSpPr>
        <p:spPr bwMode="auto">
          <a:xfrm>
            <a:off x="4572000" y="1600200"/>
            <a:ext cx="1352550" cy="641350"/>
          </a:xfrm>
          <a:prstGeom prst="rect">
            <a:avLst/>
          </a:prstGeom>
          <a:noFill/>
          <a:ln w="9525">
            <a:noFill/>
            <a:miter lim="800000"/>
            <a:headEnd/>
            <a:tailEnd/>
          </a:ln>
          <a:effectLst/>
        </p:spPr>
        <p:txBody>
          <a:bodyPr wrap="none">
            <a:spAutoFit/>
          </a:bodyPr>
          <a:lstStyle/>
          <a:p>
            <a:r>
              <a:rPr lang="en-US"/>
              <a:t>Watershed </a:t>
            </a:r>
          </a:p>
          <a:p>
            <a:r>
              <a:rPr lang="en-US"/>
              <a:t>Model</a:t>
            </a:r>
          </a:p>
        </p:txBody>
      </p:sp>
      <p:sp>
        <p:nvSpPr>
          <p:cNvPr id="567308" name="Text Box 12"/>
          <p:cNvSpPr txBox="1">
            <a:spLocks noChangeArrowheads="1"/>
          </p:cNvSpPr>
          <p:nvPr/>
        </p:nvSpPr>
        <p:spPr bwMode="auto">
          <a:xfrm>
            <a:off x="6248400" y="1447800"/>
            <a:ext cx="806450" cy="641350"/>
          </a:xfrm>
          <a:prstGeom prst="rect">
            <a:avLst/>
          </a:prstGeom>
          <a:noFill/>
          <a:ln w="9525">
            <a:noFill/>
            <a:miter lim="800000"/>
            <a:headEnd/>
            <a:tailEnd/>
          </a:ln>
          <a:effectLst/>
        </p:spPr>
        <p:txBody>
          <a:bodyPr wrap="none">
            <a:spAutoFit/>
          </a:bodyPr>
          <a:lstStyle/>
          <a:p>
            <a:r>
              <a:rPr lang="en-US"/>
              <a:t>Bay </a:t>
            </a:r>
          </a:p>
          <a:p>
            <a:r>
              <a:rPr lang="en-US"/>
              <a:t>Model</a:t>
            </a:r>
          </a:p>
        </p:txBody>
      </p:sp>
      <p:sp>
        <p:nvSpPr>
          <p:cNvPr id="567309" name="Text Box 13"/>
          <p:cNvSpPr txBox="1">
            <a:spLocks noChangeArrowheads="1"/>
          </p:cNvSpPr>
          <p:nvPr/>
        </p:nvSpPr>
        <p:spPr bwMode="auto">
          <a:xfrm>
            <a:off x="7543800" y="1371600"/>
            <a:ext cx="1428750" cy="915988"/>
          </a:xfrm>
          <a:prstGeom prst="rect">
            <a:avLst/>
          </a:prstGeom>
          <a:noFill/>
          <a:ln w="9525">
            <a:noFill/>
            <a:miter lim="800000"/>
            <a:headEnd/>
            <a:tailEnd/>
          </a:ln>
          <a:effectLst/>
        </p:spPr>
        <p:txBody>
          <a:bodyPr wrap="none">
            <a:spAutoFit/>
          </a:bodyPr>
          <a:lstStyle/>
          <a:p>
            <a:r>
              <a:rPr lang="en-US"/>
              <a:t>Criteria</a:t>
            </a:r>
          </a:p>
          <a:p>
            <a:r>
              <a:rPr lang="en-US"/>
              <a:t>Assessment</a:t>
            </a:r>
          </a:p>
          <a:p>
            <a:r>
              <a:rPr lang="en-US"/>
              <a:t>Procedures</a:t>
            </a:r>
          </a:p>
        </p:txBody>
      </p:sp>
      <p:sp>
        <p:nvSpPr>
          <p:cNvPr id="567310" name="AutoShape 14"/>
          <p:cNvSpPr>
            <a:spLocks noChangeArrowheads="1"/>
          </p:cNvSpPr>
          <p:nvPr/>
        </p:nvSpPr>
        <p:spPr bwMode="auto">
          <a:xfrm rot="-1863910">
            <a:off x="2819400" y="3733800"/>
            <a:ext cx="609600" cy="304800"/>
          </a:xfrm>
          <a:prstGeom prst="right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567311" name="AutoShape 15"/>
          <p:cNvSpPr>
            <a:spLocks noChangeArrowheads="1"/>
          </p:cNvSpPr>
          <p:nvPr/>
        </p:nvSpPr>
        <p:spPr bwMode="auto">
          <a:xfrm>
            <a:off x="5562600" y="3505200"/>
            <a:ext cx="609600" cy="304800"/>
          </a:xfrm>
          <a:prstGeom prst="right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567312" name="AutoShape 16"/>
          <p:cNvSpPr>
            <a:spLocks noChangeArrowheads="1"/>
          </p:cNvSpPr>
          <p:nvPr/>
        </p:nvSpPr>
        <p:spPr bwMode="auto">
          <a:xfrm>
            <a:off x="6858000" y="4038600"/>
            <a:ext cx="609600" cy="304800"/>
          </a:xfrm>
          <a:prstGeom prst="right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567313" name="AutoShape 17"/>
          <p:cNvSpPr>
            <a:spLocks noChangeArrowheads="1"/>
          </p:cNvSpPr>
          <p:nvPr/>
        </p:nvSpPr>
        <p:spPr bwMode="auto">
          <a:xfrm>
            <a:off x="1219200" y="5486400"/>
            <a:ext cx="6629400" cy="685800"/>
          </a:xfrm>
          <a:prstGeom prst="rightArrow">
            <a:avLst>
              <a:gd name="adj1" fmla="val 50000"/>
              <a:gd name="adj2" fmla="val 108571"/>
            </a:avLst>
          </a:prstGeom>
          <a:solidFill>
            <a:srgbClr val="CCFFCC"/>
          </a:solidFill>
          <a:ln w="9525">
            <a:solidFill>
              <a:schemeClr val="tx1"/>
            </a:solidFill>
            <a:miter lim="800000"/>
            <a:headEnd/>
            <a:tailEnd/>
          </a:ln>
          <a:effectLst/>
        </p:spPr>
        <p:txBody>
          <a:bodyPr wrap="none" anchor="ctr"/>
          <a:lstStyle/>
          <a:p>
            <a:pPr algn="ctr"/>
            <a:r>
              <a:rPr lang="en-US"/>
              <a:t>Effects</a:t>
            </a:r>
          </a:p>
        </p:txBody>
      </p:sp>
      <p:sp>
        <p:nvSpPr>
          <p:cNvPr id="567314" name="AutoShape 18"/>
          <p:cNvSpPr>
            <a:spLocks noChangeArrowheads="1"/>
          </p:cNvSpPr>
          <p:nvPr/>
        </p:nvSpPr>
        <p:spPr bwMode="auto">
          <a:xfrm flipH="1">
            <a:off x="457200" y="6019800"/>
            <a:ext cx="6629400" cy="685800"/>
          </a:xfrm>
          <a:prstGeom prst="rightArrow">
            <a:avLst>
              <a:gd name="adj1" fmla="val 50000"/>
              <a:gd name="adj2" fmla="val 108571"/>
            </a:avLst>
          </a:prstGeom>
          <a:solidFill>
            <a:srgbClr val="CCFFCC"/>
          </a:solidFill>
          <a:ln w="9525">
            <a:solidFill>
              <a:schemeClr val="tx1"/>
            </a:solidFill>
            <a:miter lim="800000"/>
            <a:headEnd/>
            <a:tailEnd/>
          </a:ln>
          <a:effectLst/>
        </p:spPr>
        <p:txBody>
          <a:bodyPr wrap="none" anchor="ctr"/>
          <a:lstStyle/>
          <a:p>
            <a:pPr algn="ctr"/>
            <a:r>
              <a:rPr lang="en-US"/>
              <a:t>Allocations</a:t>
            </a:r>
          </a:p>
        </p:txBody>
      </p:sp>
      <p:sp>
        <p:nvSpPr>
          <p:cNvPr id="567315" name="AutoShape 19"/>
          <p:cNvSpPr>
            <a:spLocks noChangeArrowheads="1"/>
          </p:cNvSpPr>
          <p:nvPr/>
        </p:nvSpPr>
        <p:spPr bwMode="auto">
          <a:xfrm rot="2560976">
            <a:off x="3124200" y="2667000"/>
            <a:ext cx="609600" cy="304800"/>
          </a:xfrm>
          <a:prstGeom prst="rightArrow">
            <a:avLst>
              <a:gd name="adj1" fmla="val 49306"/>
              <a:gd name="adj2" fmla="val 31157"/>
            </a:avLst>
          </a:prstGeom>
          <a:solidFill>
            <a:schemeClr val="accent1"/>
          </a:solidFill>
          <a:ln w="9525">
            <a:solidFill>
              <a:schemeClr val="tx1"/>
            </a:solidFill>
            <a:miter lim="800000"/>
            <a:headEnd/>
            <a:tailEnd/>
          </a:ln>
          <a:effectLst/>
        </p:spPr>
        <p:txBody>
          <a:bodyPr wrap="none" anchor="ctr"/>
          <a:lstStyle/>
          <a:p>
            <a:endParaRPr lang="en-US"/>
          </a:p>
        </p:txBody>
      </p:sp>
      <p:sp>
        <p:nvSpPr>
          <p:cNvPr id="567316" name="AutoShape 20"/>
          <p:cNvSpPr>
            <a:spLocks noChangeArrowheads="1"/>
          </p:cNvSpPr>
          <p:nvPr/>
        </p:nvSpPr>
        <p:spPr bwMode="auto">
          <a:xfrm rot="-1756620">
            <a:off x="1055688" y="2781300"/>
            <a:ext cx="762000" cy="304800"/>
          </a:xfrm>
          <a:prstGeom prst="rightArrow">
            <a:avLst>
              <a:gd name="adj1" fmla="val 50000"/>
              <a:gd name="adj2" fmla="val 62500"/>
            </a:avLst>
          </a:prstGeom>
          <a:solidFill>
            <a:schemeClr val="accent1"/>
          </a:solidFill>
          <a:ln w="9525">
            <a:solidFill>
              <a:schemeClr val="tx1"/>
            </a:solidFill>
            <a:miter lim="800000"/>
            <a:headEnd/>
            <a:tailEnd/>
          </a:ln>
          <a:effectLst/>
        </p:spPr>
        <p:txBody>
          <a:bodyPr wrap="none" anchor="ctr"/>
          <a:lstStyle/>
          <a:p>
            <a:endParaRPr lang="en-US"/>
          </a:p>
        </p:txBody>
      </p:sp>
      <p:sp>
        <p:nvSpPr>
          <p:cNvPr id="567317" name="AutoShape 21"/>
          <p:cNvSpPr>
            <a:spLocks noChangeArrowheads="1"/>
          </p:cNvSpPr>
          <p:nvPr/>
        </p:nvSpPr>
        <p:spPr bwMode="auto">
          <a:xfrm>
            <a:off x="1447800" y="3429000"/>
            <a:ext cx="1676400" cy="304800"/>
          </a:xfrm>
          <a:prstGeom prst="rightArrow">
            <a:avLst>
              <a:gd name="adj1" fmla="val 44787"/>
              <a:gd name="adj2" fmla="val 74632"/>
            </a:avLst>
          </a:prstGeom>
          <a:solidFill>
            <a:schemeClr val="accent1"/>
          </a:solidFill>
          <a:ln w="9525">
            <a:solidFill>
              <a:schemeClr val="tx1"/>
            </a:solidFill>
            <a:miter lim="800000"/>
            <a:headEnd/>
            <a:tailEnd/>
          </a:ln>
          <a:effectLst/>
        </p:spPr>
        <p:txBody>
          <a:bodyPr wrap="none" anchor="ctr"/>
          <a:lstStyle/>
          <a:p>
            <a:endParaRPr lang="en-US"/>
          </a:p>
        </p:txBody>
      </p:sp>
      <p:sp>
        <p:nvSpPr>
          <p:cNvPr id="567318" name="AutoShape 22"/>
          <p:cNvSpPr>
            <a:spLocks noChangeArrowheads="1"/>
          </p:cNvSpPr>
          <p:nvPr/>
        </p:nvSpPr>
        <p:spPr bwMode="auto">
          <a:xfrm rot="2053017">
            <a:off x="1192213" y="4046538"/>
            <a:ext cx="685800" cy="304800"/>
          </a:xfrm>
          <a:prstGeom prst="rightArrow">
            <a:avLst>
              <a:gd name="adj1" fmla="val 50000"/>
              <a:gd name="adj2" fmla="val 56250"/>
            </a:avLst>
          </a:prstGeom>
          <a:solidFill>
            <a:schemeClr val="accent1"/>
          </a:solidFill>
          <a:ln w="9525">
            <a:solidFill>
              <a:schemeClr val="tx1"/>
            </a:solidFill>
            <a:miter lim="800000"/>
            <a:headEnd/>
            <a:tailEnd/>
          </a:ln>
          <a:effectLst/>
        </p:spPr>
        <p:txBody>
          <a:bodyPr wrap="none" anchor="ctr"/>
          <a:lstStyle/>
          <a:p>
            <a:endParaRPr lang="en-US"/>
          </a:p>
        </p:txBody>
      </p:sp>
      <p:sp>
        <p:nvSpPr>
          <p:cNvPr id="567319" name="Text Box 23"/>
          <p:cNvSpPr txBox="1">
            <a:spLocks noChangeArrowheads="1"/>
          </p:cNvSpPr>
          <p:nvPr/>
        </p:nvSpPr>
        <p:spPr bwMode="auto">
          <a:xfrm>
            <a:off x="533400" y="4724400"/>
            <a:ext cx="990600" cy="641350"/>
          </a:xfrm>
          <a:prstGeom prst="rect">
            <a:avLst/>
          </a:prstGeom>
          <a:noFill/>
          <a:ln w="9525">
            <a:noFill/>
            <a:miter lim="800000"/>
            <a:headEnd/>
            <a:tailEnd/>
          </a:ln>
          <a:effectLst/>
        </p:spPr>
        <p:txBody>
          <a:bodyPr>
            <a:spAutoFit/>
          </a:bodyPr>
          <a:lstStyle/>
          <a:p>
            <a:r>
              <a:rPr lang="en-US"/>
              <a:t>Airshed</a:t>
            </a:r>
          </a:p>
          <a:p>
            <a:r>
              <a:rPr lang="en-US"/>
              <a:t> Model</a:t>
            </a:r>
          </a:p>
        </p:txBody>
      </p:sp>
      <p:sp>
        <p:nvSpPr>
          <p:cNvPr id="567320" name="Text Box 24"/>
          <p:cNvSpPr txBox="1">
            <a:spLocks noChangeArrowheads="1"/>
          </p:cNvSpPr>
          <p:nvPr/>
        </p:nvSpPr>
        <p:spPr bwMode="auto">
          <a:xfrm>
            <a:off x="1828800" y="1143000"/>
            <a:ext cx="1752600" cy="641350"/>
          </a:xfrm>
          <a:prstGeom prst="rect">
            <a:avLst/>
          </a:prstGeom>
          <a:noFill/>
          <a:ln w="9525">
            <a:noFill/>
            <a:miter lim="800000"/>
            <a:headEnd/>
            <a:tailEnd/>
          </a:ln>
          <a:effectLst/>
        </p:spPr>
        <p:txBody>
          <a:bodyPr>
            <a:spAutoFit/>
          </a:bodyPr>
          <a:lstStyle/>
          <a:p>
            <a:r>
              <a:rPr lang="en-US"/>
              <a:t>Land Use</a:t>
            </a:r>
          </a:p>
          <a:p>
            <a:r>
              <a:rPr lang="en-US"/>
              <a:t>Change Model</a:t>
            </a:r>
          </a:p>
        </p:txBody>
      </p:sp>
      <p:grpSp>
        <p:nvGrpSpPr>
          <p:cNvPr id="567321" name="Group 25"/>
          <p:cNvGrpSpPr>
            <a:grpSpLocks/>
          </p:cNvGrpSpPr>
          <p:nvPr/>
        </p:nvGrpSpPr>
        <p:grpSpPr bwMode="auto">
          <a:xfrm>
            <a:off x="3352800" y="4648200"/>
            <a:ext cx="3352800" cy="762000"/>
            <a:chOff x="2112" y="2928"/>
            <a:chExt cx="2112" cy="480"/>
          </a:xfrm>
        </p:grpSpPr>
        <p:sp>
          <p:nvSpPr>
            <p:cNvPr id="567322" name="Rectangle 26"/>
            <p:cNvSpPr>
              <a:spLocks noChangeArrowheads="1"/>
            </p:cNvSpPr>
            <p:nvPr/>
          </p:nvSpPr>
          <p:spPr bwMode="auto">
            <a:xfrm>
              <a:off x="2112" y="3312"/>
              <a:ext cx="201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67323" name="AutoShape 27"/>
            <p:cNvSpPr>
              <a:spLocks noChangeArrowheads="1"/>
            </p:cNvSpPr>
            <p:nvPr/>
          </p:nvSpPr>
          <p:spPr bwMode="auto">
            <a:xfrm rot="16200000">
              <a:off x="3888" y="3072"/>
              <a:ext cx="480" cy="192"/>
            </a:xfrm>
            <a:prstGeom prst="rightArrow">
              <a:avLst>
                <a:gd name="adj1" fmla="val 50000"/>
                <a:gd name="adj2" fmla="val 62500"/>
              </a:avLst>
            </a:prstGeom>
            <a:solidFill>
              <a:schemeClr val="accent1"/>
            </a:solidFill>
            <a:ln w="9525">
              <a:solidFill>
                <a:schemeClr val="tx1"/>
              </a:solidFill>
              <a:miter lim="800000"/>
              <a:headEnd/>
              <a:tailEnd/>
            </a:ln>
            <a:effectLst/>
          </p:spPr>
          <p:txBody>
            <a:bodyPr wrap="none" anchor="ctr"/>
            <a:lstStyle/>
            <a:p>
              <a:endParaRPr lang="en-US"/>
            </a:p>
          </p:txBody>
        </p:sp>
        <p:sp>
          <p:nvSpPr>
            <p:cNvPr id="567324" name="Rectangle 28"/>
            <p:cNvSpPr>
              <a:spLocks noChangeArrowheads="1"/>
            </p:cNvSpPr>
            <p:nvPr/>
          </p:nvSpPr>
          <p:spPr bwMode="auto">
            <a:xfrm>
              <a:off x="4032" y="3316"/>
              <a:ext cx="84" cy="86"/>
            </a:xfrm>
            <a:prstGeom prst="rect">
              <a:avLst/>
            </a:prstGeom>
            <a:solidFill>
              <a:schemeClr val="accent1"/>
            </a:solidFill>
            <a:ln w="9525">
              <a:noFill/>
              <a:miter lim="800000"/>
              <a:headEnd/>
              <a:tailEnd/>
            </a:ln>
            <a:effectLst/>
          </p:spPr>
          <p:txBody>
            <a:bodyPr wrap="none" anchor="ctr"/>
            <a:lstStyle/>
            <a:p>
              <a:endParaRPr lang="en-US"/>
            </a:p>
          </p:txBody>
        </p:sp>
      </p:grpSp>
      <p:sp>
        <p:nvSpPr>
          <p:cNvPr id="567325" name="Text Box 29"/>
          <p:cNvSpPr txBox="1">
            <a:spLocks noChangeArrowheads="1"/>
          </p:cNvSpPr>
          <p:nvPr/>
        </p:nvSpPr>
        <p:spPr bwMode="auto">
          <a:xfrm>
            <a:off x="3429000" y="3276600"/>
            <a:ext cx="971550" cy="366713"/>
          </a:xfrm>
          <a:prstGeom prst="rect">
            <a:avLst/>
          </a:prstGeom>
          <a:noFill/>
          <a:ln w="9525">
            <a:noFill/>
            <a:miter lim="800000"/>
            <a:headEnd/>
            <a:tailEnd/>
          </a:ln>
          <a:effectLst/>
        </p:spPr>
        <p:txBody>
          <a:bodyPr wrap="none">
            <a:spAutoFit/>
          </a:bodyPr>
          <a:lstStyle/>
          <a:p>
            <a:r>
              <a:rPr lang="en-US"/>
              <a:t>COAST</a:t>
            </a:r>
          </a:p>
        </p:txBody>
      </p:sp>
      <p:grpSp>
        <p:nvGrpSpPr>
          <p:cNvPr id="567326" name="Group 30"/>
          <p:cNvGrpSpPr>
            <a:grpSpLocks/>
          </p:cNvGrpSpPr>
          <p:nvPr/>
        </p:nvGrpSpPr>
        <p:grpSpPr bwMode="auto">
          <a:xfrm>
            <a:off x="3581400" y="3810000"/>
            <a:ext cx="2209800" cy="1143000"/>
            <a:chOff x="2256" y="2400"/>
            <a:chExt cx="1392" cy="720"/>
          </a:xfrm>
        </p:grpSpPr>
        <p:sp>
          <p:nvSpPr>
            <p:cNvPr id="567327" name="Rectangle 31"/>
            <p:cNvSpPr>
              <a:spLocks noChangeArrowheads="1"/>
            </p:cNvSpPr>
            <p:nvPr/>
          </p:nvSpPr>
          <p:spPr bwMode="auto">
            <a:xfrm flipH="1">
              <a:off x="2352" y="3024"/>
              <a:ext cx="1248"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67328" name="AutoShape 32"/>
            <p:cNvSpPr>
              <a:spLocks noChangeArrowheads="1"/>
            </p:cNvSpPr>
            <p:nvPr/>
          </p:nvSpPr>
          <p:spPr bwMode="auto">
            <a:xfrm rot="5400000" flipH="1">
              <a:off x="2112" y="2784"/>
              <a:ext cx="480" cy="192"/>
            </a:xfrm>
            <a:prstGeom prst="rightArrow">
              <a:avLst>
                <a:gd name="adj1" fmla="val 50000"/>
                <a:gd name="adj2" fmla="val 62500"/>
              </a:avLst>
            </a:prstGeom>
            <a:solidFill>
              <a:schemeClr val="accent1"/>
            </a:solidFill>
            <a:ln w="9525">
              <a:solidFill>
                <a:schemeClr val="tx1"/>
              </a:solidFill>
              <a:miter lim="800000"/>
              <a:headEnd/>
              <a:tailEnd/>
            </a:ln>
            <a:effectLst/>
          </p:spPr>
          <p:txBody>
            <a:bodyPr wrap="none" anchor="ctr"/>
            <a:lstStyle/>
            <a:p>
              <a:endParaRPr lang="en-US"/>
            </a:p>
          </p:txBody>
        </p:sp>
        <p:sp>
          <p:nvSpPr>
            <p:cNvPr id="567329" name="Rectangle 33"/>
            <p:cNvSpPr>
              <a:spLocks noChangeArrowheads="1"/>
            </p:cNvSpPr>
            <p:nvPr/>
          </p:nvSpPr>
          <p:spPr bwMode="auto">
            <a:xfrm flipH="1">
              <a:off x="2364" y="3028"/>
              <a:ext cx="84" cy="86"/>
            </a:xfrm>
            <a:prstGeom prst="rect">
              <a:avLst/>
            </a:prstGeom>
            <a:solidFill>
              <a:schemeClr val="accent1"/>
            </a:solidFill>
            <a:ln w="9525">
              <a:noFill/>
              <a:miter lim="800000"/>
              <a:headEnd/>
              <a:tailEnd/>
            </a:ln>
            <a:effectLst/>
          </p:spPr>
          <p:txBody>
            <a:bodyPr wrap="none" anchor="ctr"/>
            <a:lstStyle/>
            <a:p>
              <a:endParaRPr lang="en-US"/>
            </a:p>
          </p:txBody>
        </p:sp>
        <p:sp>
          <p:nvSpPr>
            <p:cNvPr id="567330" name="Rectangle 34"/>
            <p:cNvSpPr>
              <a:spLocks noChangeArrowheads="1"/>
            </p:cNvSpPr>
            <p:nvPr/>
          </p:nvSpPr>
          <p:spPr bwMode="auto">
            <a:xfrm rot="16200000" flipH="1">
              <a:off x="3239" y="2706"/>
              <a:ext cx="716" cy="103"/>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567331" name="Rectangle 35"/>
            <p:cNvSpPr>
              <a:spLocks noChangeArrowheads="1"/>
            </p:cNvSpPr>
            <p:nvPr/>
          </p:nvSpPr>
          <p:spPr bwMode="auto">
            <a:xfrm flipH="1">
              <a:off x="3502" y="3023"/>
              <a:ext cx="84" cy="86"/>
            </a:xfrm>
            <a:prstGeom prst="rect">
              <a:avLst/>
            </a:prstGeom>
            <a:solidFill>
              <a:schemeClr val="accent1"/>
            </a:solidFill>
            <a:ln w="9525">
              <a:noFill/>
              <a:miter lim="800000"/>
              <a:headEnd/>
              <a:tailEnd/>
            </a:ln>
            <a:effec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813D0C3-D60C-4087-84A2-55C6FA6738E3}" type="slidenum">
              <a:rPr lang="en-US"/>
              <a:pPr/>
              <a:t>195</a:t>
            </a:fld>
            <a:endParaRPr lang="en-US"/>
          </a:p>
        </p:txBody>
      </p:sp>
      <p:sp>
        <p:nvSpPr>
          <p:cNvPr id="569346" name="Rectangle 2"/>
          <p:cNvSpPr>
            <a:spLocks noGrp="1" noChangeArrowheads="1"/>
          </p:cNvSpPr>
          <p:nvPr>
            <p:ph type="title"/>
          </p:nvPr>
        </p:nvSpPr>
        <p:spPr/>
        <p:txBody>
          <a:bodyPr/>
          <a:lstStyle/>
          <a:p>
            <a:r>
              <a:rPr lang="en-US"/>
              <a:t>Uncertainty of Decision</a:t>
            </a:r>
          </a:p>
        </p:txBody>
      </p:sp>
      <p:sp>
        <p:nvSpPr>
          <p:cNvPr id="569347" name="Rectangle 3"/>
          <p:cNvSpPr>
            <a:spLocks noGrp="1" noChangeArrowheads="1"/>
          </p:cNvSpPr>
          <p:nvPr>
            <p:ph type="body" idx="1"/>
          </p:nvPr>
        </p:nvSpPr>
        <p:spPr/>
        <p:txBody>
          <a:bodyPr/>
          <a:lstStyle/>
          <a:p>
            <a:r>
              <a:rPr lang="en-US"/>
              <a:t>Decision is made by calculating load necessary for Water quality standards</a:t>
            </a:r>
          </a:p>
          <a:p>
            <a:r>
              <a:rPr lang="en-US"/>
              <a:t>Divide the load into regions by </a:t>
            </a:r>
          </a:p>
          <a:p>
            <a:pPr lvl="1"/>
            <a:r>
              <a:rPr lang="en-US"/>
              <a:t>(2010 no BMPs – 2010 all forest) * factor – 2010 all forest</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2"/>
          </p:nvPr>
        </p:nvSpPr>
        <p:spPr/>
        <p:txBody>
          <a:bodyPr/>
          <a:lstStyle/>
          <a:p>
            <a:fld id="{62C723D9-15DB-474E-B65E-9F6B6901A202}" type="slidenum">
              <a:rPr lang="en-US"/>
              <a:pPr/>
              <a:t>196</a:t>
            </a:fld>
            <a:endParaRPr lang="en-US"/>
          </a:p>
        </p:txBody>
      </p:sp>
      <p:sp>
        <p:nvSpPr>
          <p:cNvPr id="570370" name="Rectangle 2"/>
          <p:cNvSpPr>
            <a:spLocks noGrp="1" noChangeArrowheads="1"/>
          </p:cNvSpPr>
          <p:nvPr>
            <p:ph type="title"/>
          </p:nvPr>
        </p:nvSpPr>
        <p:spPr/>
        <p:txBody>
          <a:bodyPr/>
          <a:lstStyle/>
          <a:p>
            <a:r>
              <a:rPr lang="en-US"/>
              <a:t>Decision Algorithm</a:t>
            </a:r>
          </a:p>
        </p:txBody>
      </p:sp>
      <p:sp>
        <p:nvSpPr>
          <p:cNvPr id="570371" name="Rectangle 3"/>
          <p:cNvSpPr>
            <a:spLocks noChangeArrowheads="1"/>
          </p:cNvSpPr>
          <p:nvPr/>
        </p:nvSpPr>
        <p:spPr bwMode="auto">
          <a:xfrm>
            <a:off x="152400" y="16002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Real Data (ag census)</a:t>
            </a:r>
          </a:p>
          <a:p>
            <a:pPr algn="ctr"/>
            <a:r>
              <a:rPr lang="en-US"/>
              <a:t>(BMP implemtation #s)</a:t>
            </a:r>
          </a:p>
        </p:txBody>
      </p:sp>
      <p:sp>
        <p:nvSpPr>
          <p:cNvPr id="570372" name="Rectangle 4"/>
          <p:cNvSpPr>
            <a:spLocks noChangeArrowheads="1"/>
          </p:cNvSpPr>
          <p:nvPr/>
        </p:nvSpPr>
        <p:spPr bwMode="auto">
          <a:xfrm>
            <a:off x="304800" y="25908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Assumptions or model</a:t>
            </a:r>
          </a:p>
        </p:txBody>
      </p:sp>
      <p:sp>
        <p:nvSpPr>
          <p:cNvPr id="570373" name="Rectangle 5"/>
          <p:cNvSpPr>
            <a:spLocks noChangeArrowheads="1"/>
          </p:cNvSpPr>
          <p:nvPr/>
        </p:nvSpPr>
        <p:spPr bwMode="auto">
          <a:xfrm>
            <a:off x="3657600" y="35814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HSPF</a:t>
            </a:r>
          </a:p>
        </p:txBody>
      </p:sp>
      <p:sp>
        <p:nvSpPr>
          <p:cNvPr id="570374" name="Rectangle 6"/>
          <p:cNvSpPr>
            <a:spLocks noChangeArrowheads="1"/>
          </p:cNvSpPr>
          <p:nvPr/>
        </p:nvSpPr>
        <p:spPr bwMode="auto">
          <a:xfrm>
            <a:off x="381000" y="57150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Calibration Theory</a:t>
            </a:r>
          </a:p>
        </p:txBody>
      </p:sp>
      <p:sp>
        <p:nvSpPr>
          <p:cNvPr id="570375" name="Rectangle 7"/>
          <p:cNvSpPr>
            <a:spLocks noChangeArrowheads="1"/>
          </p:cNvSpPr>
          <p:nvPr/>
        </p:nvSpPr>
        <p:spPr bwMode="auto">
          <a:xfrm>
            <a:off x="5791200" y="46482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Bay Model</a:t>
            </a:r>
          </a:p>
        </p:txBody>
      </p:sp>
      <p:sp>
        <p:nvSpPr>
          <p:cNvPr id="570376" name="Rectangle 8"/>
          <p:cNvSpPr>
            <a:spLocks noChangeArrowheads="1"/>
          </p:cNvSpPr>
          <p:nvPr/>
        </p:nvSpPr>
        <p:spPr bwMode="auto">
          <a:xfrm>
            <a:off x="7239000" y="4419600"/>
            <a:ext cx="1143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WQ</a:t>
            </a:r>
          </a:p>
          <a:p>
            <a:pPr algn="ctr"/>
            <a:r>
              <a:rPr lang="en-US"/>
              <a:t>Standards</a:t>
            </a:r>
          </a:p>
          <a:p>
            <a:pPr algn="ctr"/>
            <a:r>
              <a:rPr lang="en-US"/>
              <a:t>Method</a:t>
            </a:r>
          </a:p>
        </p:txBody>
      </p:sp>
      <p:cxnSp>
        <p:nvCxnSpPr>
          <p:cNvPr id="570377" name="AutoShape 9"/>
          <p:cNvCxnSpPr>
            <a:cxnSpLocks noChangeShapeType="1"/>
            <a:stCxn id="570371" idx="2"/>
            <a:endCxn id="570372" idx="0"/>
          </p:cNvCxnSpPr>
          <p:nvPr/>
        </p:nvCxnSpPr>
        <p:spPr bwMode="auto">
          <a:xfrm>
            <a:off x="1409700" y="2286000"/>
            <a:ext cx="152400" cy="304800"/>
          </a:xfrm>
          <a:prstGeom prst="straightConnector1">
            <a:avLst/>
          </a:prstGeom>
          <a:noFill/>
          <a:ln w="9525">
            <a:solidFill>
              <a:schemeClr val="tx1"/>
            </a:solidFill>
            <a:round/>
            <a:headEnd/>
            <a:tailEnd type="triangle" w="med" len="med"/>
          </a:ln>
          <a:effectLst/>
        </p:spPr>
      </p:cxnSp>
      <p:cxnSp>
        <p:nvCxnSpPr>
          <p:cNvPr id="570378" name="AutoShape 10"/>
          <p:cNvCxnSpPr>
            <a:cxnSpLocks noChangeShapeType="1"/>
            <a:stCxn id="570372" idx="2"/>
            <a:endCxn id="570391" idx="0"/>
          </p:cNvCxnSpPr>
          <p:nvPr/>
        </p:nvCxnSpPr>
        <p:spPr bwMode="auto">
          <a:xfrm>
            <a:off x="1562100" y="3276600"/>
            <a:ext cx="381000" cy="381000"/>
          </a:xfrm>
          <a:prstGeom prst="straightConnector1">
            <a:avLst/>
          </a:prstGeom>
          <a:noFill/>
          <a:ln w="9525">
            <a:solidFill>
              <a:schemeClr val="tx1"/>
            </a:solidFill>
            <a:round/>
            <a:headEnd/>
            <a:tailEnd type="triangle" w="med" len="med"/>
          </a:ln>
          <a:effectLst/>
        </p:spPr>
      </p:cxnSp>
      <p:cxnSp>
        <p:nvCxnSpPr>
          <p:cNvPr id="570379" name="AutoShape 11"/>
          <p:cNvCxnSpPr>
            <a:cxnSpLocks noChangeShapeType="1"/>
            <a:stCxn id="570373" idx="2"/>
            <a:endCxn id="570392" idx="0"/>
          </p:cNvCxnSpPr>
          <p:nvPr/>
        </p:nvCxnSpPr>
        <p:spPr bwMode="auto">
          <a:xfrm flipH="1">
            <a:off x="2400300" y="4267200"/>
            <a:ext cx="2514600" cy="457200"/>
          </a:xfrm>
          <a:prstGeom prst="straightConnector1">
            <a:avLst/>
          </a:prstGeom>
          <a:noFill/>
          <a:ln w="9525">
            <a:solidFill>
              <a:schemeClr val="tx1"/>
            </a:solidFill>
            <a:round/>
            <a:headEnd/>
            <a:tailEnd type="triangle" w="med" len="med"/>
          </a:ln>
          <a:effectLst/>
        </p:spPr>
      </p:cxnSp>
      <p:cxnSp>
        <p:nvCxnSpPr>
          <p:cNvPr id="570380" name="AutoShape 12"/>
          <p:cNvCxnSpPr>
            <a:cxnSpLocks noChangeShapeType="1"/>
            <a:stCxn id="570374" idx="0"/>
            <a:endCxn id="570392" idx="2"/>
          </p:cNvCxnSpPr>
          <p:nvPr/>
        </p:nvCxnSpPr>
        <p:spPr bwMode="auto">
          <a:xfrm flipV="1">
            <a:off x="1638300" y="5410200"/>
            <a:ext cx="762000" cy="304800"/>
          </a:xfrm>
          <a:prstGeom prst="straightConnector1">
            <a:avLst/>
          </a:prstGeom>
          <a:noFill/>
          <a:ln w="9525">
            <a:solidFill>
              <a:schemeClr val="tx1"/>
            </a:solidFill>
            <a:round/>
            <a:headEnd/>
            <a:tailEnd type="triangle" w="med" len="med"/>
          </a:ln>
          <a:effectLst/>
        </p:spPr>
      </p:cxnSp>
      <p:cxnSp>
        <p:nvCxnSpPr>
          <p:cNvPr id="570381" name="AutoShape 13"/>
          <p:cNvCxnSpPr>
            <a:cxnSpLocks noChangeShapeType="1"/>
            <a:stCxn id="570392" idx="3"/>
            <a:endCxn id="570389" idx="1"/>
          </p:cNvCxnSpPr>
          <p:nvPr/>
        </p:nvCxnSpPr>
        <p:spPr bwMode="auto">
          <a:xfrm flipV="1">
            <a:off x="3657600" y="4991100"/>
            <a:ext cx="762000" cy="76200"/>
          </a:xfrm>
          <a:prstGeom prst="straightConnector1">
            <a:avLst/>
          </a:prstGeom>
          <a:noFill/>
          <a:ln w="9525">
            <a:solidFill>
              <a:schemeClr val="tx1"/>
            </a:solidFill>
            <a:round/>
            <a:headEnd/>
            <a:tailEnd type="triangle" w="med" len="med"/>
          </a:ln>
          <a:effectLst/>
        </p:spPr>
      </p:cxnSp>
      <p:cxnSp>
        <p:nvCxnSpPr>
          <p:cNvPr id="570382" name="AutoShape 14"/>
          <p:cNvCxnSpPr>
            <a:cxnSpLocks noChangeShapeType="1"/>
            <a:stCxn id="570391" idx="2"/>
            <a:endCxn id="570392" idx="0"/>
          </p:cNvCxnSpPr>
          <p:nvPr/>
        </p:nvCxnSpPr>
        <p:spPr bwMode="auto">
          <a:xfrm>
            <a:off x="1943100" y="4343400"/>
            <a:ext cx="457200" cy="381000"/>
          </a:xfrm>
          <a:prstGeom prst="straightConnector1">
            <a:avLst/>
          </a:prstGeom>
          <a:noFill/>
          <a:ln w="9525">
            <a:solidFill>
              <a:schemeClr val="tx1"/>
            </a:solidFill>
            <a:round/>
            <a:headEnd/>
            <a:tailEnd type="triangle" w="med" len="med"/>
          </a:ln>
          <a:effectLst/>
        </p:spPr>
      </p:cxnSp>
      <p:cxnSp>
        <p:nvCxnSpPr>
          <p:cNvPr id="570383" name="AutoShape 15"/>
          <p:cNvCxnSpPr>
            <a:cxnSpLocks noChangeShapeType="1"/>
            <a:stCxn id="570389" idx="3"/>
            <a:endCxn id="570375" idx="1"/>
          </p:cNvCxnSpPr>
          <p:nvPr/>
        </p:nvCxnSpPr>
        <p:spPr bwMode="auto">
          <a:xfrm>
            <a:off x="5562600" y="4991100"/>
            <a:ext cx="228600" cy="0"/>
          </a:xfrm>
          <a:prstGeom prst="straightConnector1">
            <a:avLst/>
          </a:prstGeom>
          <a:noFill/>
          <a:ln w="9525">
            <a:solidFill>
              <a:schemeClr val="tx1"/>
            </a:solidFill>
            <a:round/>
            <a:headEnd/>
            <a:tailEnd type="triangle" w="med" len="med"/>
          </a:ln>
          <a:effectLst/>
        </p:spPr>
      </p:cxnSp>
      <p:cxnSp>
        <p:nvCxnSpPr>
          <p:cNvPr id="570384" name="AutoShape 16"/>
          <p:cNvCxnSpPr>
            <a:cxnSpLocks noChangeShapeType="1"/>
            <a:stCxn id="570375" idx="3"/>
            <a:endCxn id="570376" idx="1"/>
          </p:cNvCxnSpPr>
          <p:nvPr/>
        </p:nvCxnSpPr>
        <p:spPr bwMode="auto">
          <a:xfrm flipV="1">
            <a:off x="6934200" y="4876800"/>
            <a:ext cx="304800" cy="114300"/>
          </a:xfrm>
          <a:prstGeom prst="straightConnector1">
            <a:avLst/>
          </a:prstGeom>
          <a:noFill/>
          <a:ln w="9525">
            <a:solidFill>
              <a:schemeClr val="tx1"/>
            </a:solidFill>
            <a:round/>
            <a:headEnd/>
            <a:tailEnd type="triangle" w="med" len="med"/>
          </a:ln>
          <a:effectLst/>
        </p:spPr>
      </p:cxnSp>
      <p:cxnSp>
        <p:nvCxnSpPr>
          <p:cNvPr id="570385" name="AutoShape 17"/>
          <p:cNvCxnSpPr>
            <a:cxnSpLocks noChangeShapeType="1"/>
            <a:stCxn id="570386" idx="0"/>
            <a:endCxn id="570393" idx="3"/>
          </p:cNvCxnSpPr>
          <p:nvPr/>
        </p:nvCxnSpPr>
        <p:spPr bwMode="auto">
          <a:xfrm rot="16200000" flipH="1" flipV="1">
            <a:off x="6629400" y="1600200"/>
            <a:ext cx="38100" cy="952500"/>
          </a:xfrm>
          <a:prstGeom prst="bentConnector4">
            <a:avLst>
              <a:gd name="adj1" fmla="val -600000"/>
              <a:gd name="adj2" fmla="val 80000"/>
            </a:avLst>
          </a:prstGeom>
          <a:noFill/>
          <a:ln w="9525">
            <a:solidFill>
              <a:schemeClr val="tx1"/>
            </a:solidFill>
            <a:miter lim="800000"/>
            <a:headEnd/>
            <a:tailEnd type="triangle" w="med" len="med"/>
          </a:ln>
          <a:effectLst/>
        </p:spPr>
      </p:cxnSp>
      <p:sp>
        <p:nvSpPr>
          <p:cNvPr id="570386" name="Rectangle 18"/>
          <p:cNvSpPr>
            <a:spLocks noChangeArrowheads="1"/>
          </p:cNvSpPr>
          <p:nvPr/>
        </p:nvSpPr>
        <p:spPr bwMode="auto">
          <a:xfrm>
            <a:off x="6553200" y="2057400"/>
            <a:ext cx="1143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Allocation</a:t>
            </a:r>
          </a:p>
          <a:p>
            <a:pPr algn="ctr"/>
            <a:r>
              <a:rPr lang="en-US"/>
              <a:t>Method</a:t>
            </a:r>
          </a:p>
        </p:txBody>
      </p:sp>
      <p:cxnSp>
        <p:nvCxnSpPr>
          <p:cNvPr id="570387" name="AutoShape 19"/>
          <p:cNvCxnSpPr>
            <a:cxnSpLocks noChangeShapeType="1"/>
            <a:stCxn id="570376" idx="0"/>
            <a:endCxn id="570386" idx="2"/>
          </p:cNvCxnSpPr>
          <p:nvPr/>
        </p:nvCxnSpPr>
        <p:spPr bwMode="auto">
          <a:xfrm flipH="1" flipV="1">
            <a:off x="7124700" y="2971800"/>
            <a:ext cx="685800" cy="1447800"/>
          </a:xfrm>
          <a:prstGeom prst="straightConnector1">
            <a:avLst/>
          </a:prstGeom>
          <a:noFill/>
          <a:ln w="9525">
            <a:solidFill>
              <a:schemeClr val="tx1"/>
            </a:solidFill>
            <a:round/>
            <a:headEnd/>
            <a:tailEnd type="triangle" w="med" len="med"/>
          </a:ln>
          <a:effectLst/>
        </p:spPr>
      </p:cxnSp>
      <p:cxnSp>
        <p:nvCxnSpPr>
          <p:cNvPr id="570388" name="AutoShape 20"/>
          <p:cNvCxnSpPr>
            <a:cxnSpLocks noChangeShapeType="1"/>
            <a:stCxn id="570389" idx="2"/>
            <a:endCxn id="570390" idx="0"/>
          </p:cNvCxnSpPr>
          <p:nvPr/>
        </p:nvCxnSpPr>
        <p:spPr bwMode="auto">
          <a:xfrm>
            <a:off x="4991100" y="5334000"/>
            <a:ext cx="152400" cy="228600"/>
          </a:xfrm>
          <a:prstGeom prst="straightConnector1">
            <a:avLst/>
          </a:prstGeom>
          <a:noFill/>
          <a:ln w="9525">
            <a:solidFill>
              <a:schemeClr val="tx1"/>
            </a:solidFill>
            <a:round/>
            <a:headEnd/>
            <a:tailEnd type="triangle" w="med" len="med"/>
          </a:ln>
          <a:effectLst/>
        </p:spPr>
      </p:cxnSp>
      <p:sp>
        <p:nvSpPr>
          <p:cNvPr id="570389" name="Rectangle 21"/>
          <p:cNvSpPr>
            <a:spLocks noChangeArrowheads="1"/>
          </p:cNvSpPr>
          <p:nvPr/>
        </p:nvSpPr>
        <p:spPr bwMode="auto">
          <a:xfrm>
            <a:off x="4419600" y="46482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WSM</a:t>
            </a:r>
          </a:p>
        </p:txBody>
      </p:sp>
      <p:sp>
        <p:nvSpPr>
          <p:cNvPr id="570390" name="Rectangle 22"/>
          <p:cNvSpPr>
            <a:spLocks noChangeArrowheads="1"/>
          </p:cNvSpPr>
          <p:nvPr/>
        </p:nvSpPr>
        <p:spPr bwMode="auto">
          <a:xfrm>
            <a:off x="4572000" y="55626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Calibration</a:t>
            </a:r>
          </a:p>
          <a:p>
            <a:pPr algn="ctr"/>
            <a:r>
              <a:rPr lang="en-US"/>
              <a:t>skill</a:t>
            </a:r>
          </a:p>
        </p:txBody>
      </p:sp>
      <p:sp>
        <p:nvSpPr>
          <p:cNvPr id="570391" name="Rectangle 23"/>
          <p:cNvSpPr>
            <a:spLocks noChangeArrowheads="1"/>
          </p:cNvSpPr>
          <p:nvPr/>
        </p:nvSpPr>
        <p:spPr bwMode="auto">
          <a:xfrm>
            <a:off x="685800" y="36576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Model Inputs</a:t>
            </a:r>
          </a:p>
        </p:txBody>
      </p:sp>
      <p:sp>
        <p:nvSpPr>
          <p:cNvPr id="570392" name="Rectangle 24"/>
          <p:cNvSpPr>
            <a:spLocks noChangeArrowheads="1"/>
          </p:cNvSpPr>
          <p:nvPr/>
        </p:nvSpPr>
        <p:spPr bwMode="auto">
          <a:xfrm>
            <a:off x="1143000" y="47244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Parameters</a:t>
            </a:r>
          </a:p>
        </p:txBody>
      </p:sp>
      <p:sp>
        <p:nvSpPr>
          <p:cNvPr id="570393" name="Rectangle 25"/>
          <p:cNvSpPr>
            <a:spLocks noChangeArrowheads="1"/>
          </p:cNvSpPr>
          <p:nvPr/>
        </p:nvSpPr>
        <p:spPr bwMode="auto">
          <a:xfrm>
            <a:off x="3124200" y="1447800"/>
            <a:ext cx="3048000" cy="1295400"/>
          </a:xfrm>
          <a:prstGeom prst="rect">
            <a:avLst/>
          </a:prstGeom>
          <a:solidFill>
            <a:schemeClr val="accent1"/>
          </a:solidFill>
          <a:ln w="9525">
            <a:solidFill>
              <a:schemeClr val="tx1"/>
            </a:solidFill>
            <a:miter lim="800000"/>
            <a:headEnd/>
            <a:tailEnd/>
          </a:ln>
          <a:effectLst/>
        </p:spPr>
        <p:txBody>
          <a:bodyPr wrap="none" anchor="ctr"/>
          <a:lstStyle/>
          <a:p>
            <a:pPr algn="ctr"/>
            <a:r>
              <a:rPr lang="en-US" sz="2000"/>
              <a:t>Desired State of Real Data</a:t>
            </a:r>
          </a:p>
          <a:p>
            <a:pPr algn="ctr"/>
            <a:r>
              <a:rPr lang="en-US" sz="2000"/>
              <a:t>(ag census)</a:t>
            </a:r>
          </a:p>
          <a:p>
            <a:pPr algn="ctr"/>
            <a:r>
              <a:rPr lang="en-US" sz="2000"/>
              <a:t>(BMP implemtation #s)</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63F46792-3741-4977-945E-DF2CFBE0FE5F}" type="slidenum">
              <a:rPr lang="en-US"/>
              <a:pPr/>
              <a:t>197</a:t>
            </a:fld>
            <a:endParaRPr lang="en-US"/>
          </a:p>
        </p:txBody>
      </p:sp>
      <p:sp>
        <p:nvSpPr>
          <p:cNvPr id="571394" name="Rectangle 2"/>
          <p:cNvSpPr>
            <a:spLocks noGrp="1" noChangeArrowheads="1"/>
          </p:cNvSpPr>
          <p:nvPr>
            <p:ph type="title"/>
          </p:nvPr>
        </p:nvSpPr>
        <p:spPr/>
        <p:txBody>
          <a:bodyPr/>
          <a:lstStyle/>
          <a:p>
            <a:r>
              <a:rPr lang="en-US"/>
              <a:t>Uncertainty Analysis</a:t>
            </a:r>
          </a:p>
        </p:txBody>
      </p:sp>
      <p:sp>
        <p:nvSpPr>
          <p:cNvPr id="571395" name="Rectangle 3"/>
          <p:cNvSpPr>
            <a:spLocks noChangeArrowheads="1"/>
          </p:cNvSpPr>
          <p:nvPr/>
        </p:nvSpPr>
        <p:spPr bwMode="auto">
          <a:xfrm>
            <a:off x="152400" y="16002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Real Data (ag census)</a:t>
            </a:r>
          </a:p>
          <a:p>
            <a:pPr algn="ctr"/>
            <a:r>
              <a:rPr lang="en-US"/>
              <a:t>(BMP implemtation #s)</a:t>
            </a:r>
          </a:p>
        </p:txBody>
      </p:sp>
      <p:sp>
        <p:nvSpPr>
          <p:cNvPr id="571396" name="Rectangle 4"/>
          <p:cNvSpPr>
            <a:spLocks noChangeArrowheads="1"/>
          </p:cNvSpPr>
          <p:nvPr/>
        </p:nvSpPr>
        <p:spPr bwMode="auto">
          <a:xfrm>
            <a:off x="304800" y="25908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Assumptions or model</a:t>
            </a:r>
          </a:p>
        </p:txBody>
      </p:sp>
      <p:sp>
        <p:nvSpPr>
          <p:cNvPr id="571397" name="Rectangle 5"/>
          <p:cNvSpPr>
            <a:spLocks noChangeArrowheads="1"/>
          </p:cNvSpPr>
          <p:nvPr/>
        </p:nvSpPr>
        <p:spPr bwMode="auto">
          <a:xfrm>
            <a:off x="3657600" y="35814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HSPF</a:t>
            </a:r>
          </a:p>
        </p:txBody>
      </p:sp>
      <p:sp>
        <p:nvSpPr>
          <p:cNvPr id="571398" name="Rectangle 6"/>
          <p:cNvSpPr>
            <a:spLocks noChangeArrowheads="1"/>
          </p:cNvSpPr>
          <p:nvPr/>
        </p:nvSpPr>
        <p:spPr bwMode="auto">
          <a:xfrm>
            <a:off x="381000" y="57150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Calibration Theory</a:t>
            </a:r>
          </a:p>
        </p:txBody>
      </p:sp>
      <p:sp>
        <p:nvSpPr>
          <p:cNvPr id="571399" name="Rectangle 7"/>
          <p:cNvSpPr>
            <a:spLocks noChangeArrowheads="1"/>
          </p:cNvSpPr>
          <p:nvPr/>
        </p:nvSpPr>
        <p:spPr bwMode="auto">
          <a:xfrm>
            <a:off x="5791200" y="46482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Bay Model</a:t>
            </a:r>
          </a:p>
        </p:txBody>
      </p:sp>
      <p:sp>
        <p:nvSpPr>
          <p:cNvPr id="571400" name="Rectangle 8"/>
          <p:cNvSpPr>
            <a:spLocks noChangeArrowheads="1"/>
          </p:cNvSpPr>
          <p:nvPr/>
        </p:nvSpPr>
        <p:spPr bwMode="auto">
          <a:xfrm>
            <a:off x="7239000" y="4419600"/>
            <a:ext cx="1143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WQ</a:t>
            </a:r>
          </a:p>
          <a:p>
            <a:pPr algn="ctr"/>
            <a:r>
              <a:rPr lang="en-US"/>
              <a:t>Standards</a:t>
            </a:r>
          </a:p>
          <a:p>
            <a:pPr algn="ctr"/>
            <a:r>
              <a:rPr lang="en-US"/>
              <a:t>Method</a:t>
            </a:r>
          </a:p>
        </p:txBody>
      </p:sp>
      <p:cxnSp>
        <p:nvCxnSpPr>
          <p:cNvPr id="571401" name="AutoShape 9"/>
          <p:cNvCxnSpPr>
            <a:cxnSpLocks noChangeShapeType="1"/>
            <a:stCxn id="571395" idx="2"/>
            <a:endCxn id="571396" idx="0"/>
          </p:cNvCxnSpPr>
          <p:nvPr/>
        </p:nvCxnSpPr>
        <p:spPr bwMode="auto">
          <a:xfrm>
            <a:off x="1409700" y="2286000"/>
            <a:ext cx="152400" cy="304800"/>
          </a:xfrm>
          <a:prstGeom prst="straightConnector1">
            <a:avLst/>
          </a:prstGeom>
          <a:noFill/>
          <a:ln w="9525">
            <a:solidFill>
              <a:schemeClr val="tx1"/>
            </a:solidFill>
            <a:round/>
            <a:headEnd/>
            <a:tailEnd type="triangle" w="med" len="med"/>
          </a:ln>
          <a:effectLst/>
        </p:spPr>
      </p:cxnSp>
      <p:cxnSp>
        <p:nvCxnSpPr>
          <p:cNvPr id="571402" name="AutoShape 10"/>
          <p:cNvCxnSpPr>
            <a:cxnSpLocks noChangeShapeType="1"/>
            <a:stCxn id="571396" idx="2"/>
            <a:endCxn id="571415" idx="0"/>
          </p:cNvCxnSpPr>
          <p:nvPr/>
        </p:nvCxnSpPr>
        <p:spPr bwMode="auto">
          <a:xfrm>
            <a:off x="1562100" y="3276600"/>
            <a:ext cx="381000" cy="381000"/>
          </a:xfrm>
          <a:prstGeom prst="straightConnector1">
            <a:avLst/>
          </a:prstGeom>
          <a:noFill/>
          <a:ln w="9525">
            <a:solidFill>
              <a:schemeClr val="tx1"/>
            </a:solidFill>
            <a:round/>
            <a:headEnd/>
            <a:tailEnd type="triangle" w="med" len="med"/>
          </a:ln>
          <a:effectLst/>
        </p:spPr>
      </p:cxnSp>
      <p:cxnSp>
        <p:nvCxnSpPr>
          <p:cNvPr id="571403" name="AutoShape 11"/>
          <p:cNvCxnSpPr>
            <a:cxnSpLocks noChangeShapeType="1"/>
            <a:stCxn id="571397" idx="2"/>
            <a:endCxn id="571416" idx="0"/>
          </p:cNvCxnSpPr>
          <p:nvPr/>
        </p:nvCxnSpPr>
        <p:spPr bwMode="auto">
          <a:xfrm flipH="1">
            <a:off x="2400300" y="4267200"/>
            <a:ext cx="2514600" cy="457200"/>
          </a:xfrm>
          <a:prstGeom prst="straightConnector1">
            <a:avLst/>
          </a:prstGeom>
          <a:noFill/>
          <a:ln w="9525">
            <a:solidFill>
              <a:schemeClr val="tx1"/>
            </a:solidFill>
            <a:round/>
            <a:headEnd/>
            <a:tailEnd type="triangle" w="med" len="med"/>
          </a:ln>
          <a:effectLst/>
        </p:spPr>
      </p:cxnSp>
      <p:cxnSp>
        <p:nvCxnSpPr>
          <p:cNvPr id="571404" name="AutoShape 12"/>
          <p:cNvCxnSpPr>
            <a:cxnSpLocks noChangeShapeType="1"/>
            <a:stCxn id="571398" idx="0"/>
            <a:endCxn id="571416" idx="2"/>
          </p:cNvCxnSpPr>
          <p:nvPr/>
        </p:nvCxnSpPr>
        <p:spPr bwMode="auto">
          <a:xfrm flipV="1">
            <a:off x="1638300" y="5410200"/>
            <a:ext cx="762000" cy="304800"/>
          </a:xfrm>
          <a:prstGeom prst="straightConnector1">
            <a:avLst/>
          </a:prstGeom>
          <a:noFill/>
          <a:ln w="9525">
            <a:solidFill>
              <a:schemeClr val="tx1"/>
            </a:solidFill>
            <a:round/>
            <a:headEnd/>
            <a:tailEnd type="triangle" w="med" len="med"/>
          </a:ln>
          <a:effectLst/>
        </p:spPr>
      </p:cxnSp>
      <p:cxnSp>
        <p:nvCxnSpPr>
          <p:cNvPr id="571405" name="AutoShape 13"/>
          <p:cNvCxnSpPr>
            <a:cxnSpLocks noChangeShapeType="1"/>
            <a:stCxn id="571416" idx="3"/>
            <a:endCxn id="571413" idx="1"/>
          </p:cNvCxnSpPr>
          <p:nvPr/>
        </p:nvCxnSpPr>
        <p:spPr bwMode="auto">
          <a:xfrm flipV="1">
            <a:off x="3657600" y="4991100"/>
            <a:ext cx="762000" cy="76200"/>
          </a:xfrm>
          <a:prstGeom prst="straightConnector1">
            <a:avLst/>
          </a:prstGeom>
          <a:noFill/>
          <a:ln w="9525">
            <a:solidFill>
              <a:schemeClr val="tx1"/>
            </a:solidFill>
            <a:round/>
            <a:headEnd/>
            <a:tailEnd type="triangle" w="med" len="med"/>
          </a:ln>
          <a:effectLst/>
        </p:spPr>
      </p:cxnSp>
      <p:cxnSp>
        <p:nvCxnSpPr>
          <p:cNvPr id="571406" name="AutoShape 14"/>
          <p:cNvCxnSpPr>
            <a:cxnSpLocks noChangeShapeType="1"/>
            <a:stCxn id="571415" idx="2"/>
            <a:endCxn id="571416" idx="0"/>
          </p:cNvCxnSpPr>
          <p:nvPr/>
        </p:nvCxnSpPr>
        <p:spPr bwMode="auto">
          <a:xfrm>
            <a:off x="1943100" y="4343400"/>
            <a:ext cx="457200" cy="381000"/>
          </a:xfrm>
          <a:prstGeom prst="straightConnector1">
            <a:avLst/>
          </a:prstGeom>
          <a:noFill/>
          <a:ln w="9525">
            <a:solidFill>
              <a:schemeClr val="tx1"/>
            </a:solidFill>
            <a:round/>
            <a:headEnd/>
            <a:tailEnd type="triangle" w="med" len="med"/>
          </a:ln>
          <a:effectLst/>
        </p:spPr>
      </p:cxnSp>
      <p:cxnSp>
        <p:nvCxnSpPr>
          <p:cNvPr id="571407" name="AutoShape 15"/>
          <p:cNvCxnSpPr>
            <a:cxnSpLocks noChangeShapeType="1"/>
            <a:stCxn id="571413" idx="3"/>
            <a:endCxn id="571399" idx="1"/>
          </p:cNvCxnSpPr>
          <p:nvPr/>
        </p:nvCxnSpPr>
        <p:spPr bwMode="auto">
          <a:xfrm>
            <a:off x="5562600" y="4991100"/>
            <a:ext cx="228600" cy="0"/>
          </a:xfrm>
          <a:prstGeom prst="straightConnector1">
            <a:avLst/>
          </a:prstGeom>
          <a:noFill/>
          <a:ln w="9525">
            <a:solidFill>
              <a:schemeClr val="tx1"/>
            </a:solidFill>
            <a:round/>
            <a:headEnd/>
            <a:tailEnd type="triangle" w="med" len="med"/>
          </a:ln>
          <a:effectLst/>
        </p:spPr>
      </p:cxnSp>
      <p:cxnSp>
        <p:nvCxnSpPr>
          <p:cNvPr id="571408" name="AutoShape 16"/>
          <p:cNvCxnSpPr>
            <a:cxnSpLocks noChangeShapeType="1"/>
            <a:stCxn id="571399" idx="3"/>
            <a:endCxn id="571400" idx="1"/>
          </p:cNvCxnSpPr>
          <p:nvPr/>
        </p:nvCxnSpPr>
        <p:spPr bwMode="auto">
          <a:xfrm flipV="1">
            <a:off x="6934200" y="4876800"/>
            <a:ext cx="304800" cy="114300"/>
          </a:xfrm>
          <a:prstGeom prst="straightConnector1">
            <a:avLst/>
          </a:prstGeom>
          <a:noFill/>
          <a:ln w="9525">
            <a:solidFill>
              <a:schemeClr val="tx1"/>
            </a:solidFill>
            <a:round/>
            <a:headEnd/>
            <a:tailEnd type="triangle" w="med" len="med"/>
          </a:ln>
          <a:effectLst/>
        </p:spPr>
      </p:cxnSp>
      <p:cxnSp>
        <p:nvCxnSpPr>
          <p:cNvPr id="571409" name="AutoShape 17"/>
          <p:cNvCxnSpPr>
            <a:cxnSpLocks noChangeShapeType="1"/>
            <a:stCxn id="571410" idx="0"/>
            <a:endCxn id="571418" idx="3"/>
          </p:cNvCxnSpPr>
          <p:nvPr/>
        </p:nvCxnSpPr>
        <p:spPr bwMode="auto">
          <a:xfrm rot="16200000" flipH="1" flipV="1">
            <a:off x="6629400" y="1600200"/>
            <a:ext cx="38100" cy="952500"/>
          </a:xfrm>
          <a:prstGeom prst="bentConnector4">
            <a:avLst>
              <a:gd name="adj1" fmla="val -600000"/>
              <a:gd name="adj2" fmla="val 80000"/>
            </a:avLst>
          </a:prstGeom>
          <a:noFill/>
          <a:ln w="9525">
            <a:solidFill>
              <a:schemeClr val="tx1"/>
            </a:solidFill>
            <a:miter lim="800000"/>
            <a:headEnd/>
            <a:tailEnd type="triangle" w="med" len="med"/>
          </a:ln>
          <a:effectLst/>
        </p:spPr>
      </p:cxnSp>
      <p:sp>
        <p:nvSpPr>
          <p:cNvPr id="571410" name="Rectangle 18"/>
          <p:cNvSpPr>
            <a:spLocks noChangeArrowheads="1"/>
          </p:cNvSpPr>
          <p:nvPr/>
        </p:nvSpPr>
        <p:spPr bwMode="auto">
          <a:xfrm>
            <a:off x="6553200" y="2057400"/>
            <a:ext cx="1143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Allocation</a:t>
            </a:r>
          </a:p>
          <a:p>
            <a:pPr algn="ctr"/>
            <a:r>
              <a:rPr lang="en-US"/>
              <a:t>Method</a:t>
            </a:r>
          </a:p>
        </p:txBody>
      </p:sp>
      <p:cxnSp>
        <p:nvCxnSpPr>
          <p:cNvPr id="571411" name="AutoShape 19"/>
          <p:cNvCxnSpPr>
            <a:cxnSpLocks noChangeShapeType="1"/>
            <a:stCxn id="571400" idx="0"/>
            <a:endCxn id="571410" idx="2"/>
          </p:cNvCxnSpPr>
          <p:nvPr/>
        </p:nvCxnSpPr>
        <p:spPr bwMode="auto">
          <a:xfrm flipH="1" flipV="1">
            <a:off x="7124700" y="2971800"/>
            <a:ext cx="685800" cy="1447800"/>
          </a:xfrm>
          <a:prstGeom prst="straightConnector1">
            <a:avLst/>
          </a:prstGeom>
          <a:noFill/>
          <a:ln w="9525">
            <a:solidFill>
              <a:schemeClr val="tx1"/>
            </a:solidFill>
            <a:round/>
            <a:headEnd/>
            <a:tailEnd type="triangle" w="med" len="med"/>
          </a:ln>
          <a:effectLst/>
        </p:spPr>
      </p:cxnSp>
      <p:cxnSp>
        <p:nvCxnSpPr>
          <p:cNvPr id="571412" name="AutoShape 20"/>
          <p:cNvCxnSpPr>
            <a:cxnSpLocks noChangeShapeType="1"/>
            <a:stCxn id="571413" idx="2"/>
            <a:endCxn id="571414" idx="0"/>
          </p:cNvCxnSpPr>
          <p:nvPr/>
        </p:nvCxnSpPr>
        <p:spPr bwMode="auto">
          <a:xfrm>
            <a:off x="4991100" y="5334000"/>
            <a:ext cx="152400" cy="228600"/>
          </a:xfrm>
          <a:prstGeom prst="straightConnector1">
            <a:avLst/>
          </a:prstGeom>
          <a:noFill/>
          <a:ln w="9525">
            <a:solidFill>
              <a:schemeClr val="tx1"/>
            </a:solidFill>
            <a:round/>
            <a:headEnd/>
            <a:tailEnd type="triangle" w="med" len="med"/>
          </a:ln>
          <a:effectLst/>
        </p:spPr>
      </p:cxnSp>
      <p:sp>
        <p:nvSpPr>
          <p:cNvPr id="571413" name="Rectangle 21"/>
          <p:cNvSpPr>
            <a:spLocks noChangeArrowheads="1"/>
          </p:cNvSpPr>
          <p:nvPr/>
        </p:nvSpPr>
        <p:spPr bwMode="auto">
          <a:xfrm>
            <a:off x="4419600" y="46482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WSM</a:t>
            </a:r>
          </a:p>
        </p:txBody>
      </p:sp>
      <p:sp>
        <p:nvSpPr>
          <p:cNvPr id="571414" name="Rectangle 22"/>
          <p:cNvSpPr>
            <a:spLocks noChangeArrowheads="1"/>
          </p:cNvSpPr>
          <p:nvPr/>
        </p:nvSpPr>
        <p:spPr bwMode="auto">
          <a:xfrm>
            <a:off x="4572000" y="5562600"/>
            <a:ext cx="1143000" cy="685800"/>
          </a:xfrm>
          <a:prstGeom prst="rect">
            <a:avLst/>
          </a:prstGeom>
          <a:solidFill>
            <a:srgbClr val="F05E5E"/>
          </a:solidFill>
          <a:ln w="9525">
            <a:solidFill>
              <a:schemeClr val="tx1"/>
            </a:solidFill>
            <a:miter lim="800000"/>
            <a:headEnd/>
            <a:tailEnd/>
          </a:ln>
          <a:effectLst/>
        </p:spPr>
        <p:txBody>
          <a:bodyPr wrap="none" anchor="ctr"/>
          <a:lstStyle/>
          <a:p>
            <a:pPr algn="ctr"/>
            <a:r>
              <a:rPr lang="en-US"/>
              <a:t>Calibration</a:t>
            </a:r>
          </a:p>
          <a:p>
            <a:pPr algn="ctr"/>
            <a:r>
              <a:rPr lang="en-US"/>
              <a:t>skill</a:t>
            </a:r>
          </a:p>
        </p:txBody>
      </p:sp>
      <p:sp>
        <p:nvSpPr>
          <p:cNvPr id="571415" name="Rectangle 23"/>
          <p:cNvSpPr>
            <a:spLocks noChangeArrowheads="1"/>
          </p:cNvSpPr>
          <p:nvPr/>
        </p:nvSpPr>
        <p:spPr bwMode="auto">
          <a:xfrm>
            <a:off x="685800" y="36576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Model Inputs</a:t>
            </a:r>
          </a:p>
        </p:txBody>
      </p:sp>
      <p:sp>
        <p:nvSpPr>
          <p:cNvPr id="571416" name="Rectangle 24"/>
          <p:cNvSpPr>
            <a:spLocks noChangeArrowheads="1"/>
          </p:cNvSpPr>
          <p:nvPr/>
        </p:nvSpPr>
        <p:spPr bwMode="auto">
          <a:xfrm>
            <a:off x="1143000" y="4724400"/>
            <a:ext cx="2514600" cy="685800"/>
          </a:xfrm>
          <a:prstGeom prst="rect">
            <a:avLst/>
          </a:prstGeom>
          <a:solidFill>
            <a:srgbClr val="7E80E6"/>
          </a:solidFill>
          <a:ln w="9525">
            <a:solidFill>
              <a:schemeClr val="tx1"/>
            </a:solidFill>
            <a:miter lim="800000"/>
            <a:headEnd/>
            <a:tailEnd/>
          </a:ln>
          <a:effectLst/>
        </p:spPr>
        <p:txBody>
          <a:bodyPr wrap="none" anchor="ctr"/>
          <a:lstStyle/>
          <a:p>
            <a:pPr algn="ctr"/>
            <a:r>
              <a:rPr lang="en-US"/>
              <a:t>Parameters</a:t>
            </a:r>
          </a:p>
        </p:txBody>
      </p:sp>
      <p:sp>
        <p:nvSpPr>
          <p:cNvPr id="571417" name="Freeform 25"/>
          <p:cNvSpPr>
            <a:spLocks/>
          </p:cNvSpPr>
          <p:nvPr/>
        </p:nvSpPr>
        <p:spPr bwMode="auto">
          <a:xfrm>
            <a:off x="571500" y="4340225"/>
            <a:ext cx="5473700" cy="2276475"/>
          </a:xfrm>
          <a:custGeom>
            <a:avLst/>
            <a:gdLst/>
            <a:ahLst/>
            <a:cxnLst>
              <a:cxn ang="0">
                <a:pos x="168" y="146"/>
              </a:cxn>
              <a:cxn ang="0">
                <a:pos x="3050" y="48"/>
              </a:cxn>
              <a:cxn ang="0">
                <a:pos x="3227" y="434"/>
              </a:cxn>
              <a:cxn ang="0">
                <a:pos x="3286" y="853"/>
              </a:cxn>
              <a:cxn ang="0">
                <a:pos x="3288" y="1298"/>
              </a:cxn>
              <a:cxn ang="0">
                <a:pos x="2328" y="1346"/>
              </a:cxn>
              <a:cxn ang="0">
                <a:pos x="1752" y="770"/>
              </a:cxn>
              <a:cxn ang="0">
                <a:pos x="264" y="722"/>
              </a:cxn>
              <a:cxn ang="0">
                <a:pos x="168" y="146"/>
              </a:cxn>
            </a:cxnLst>
            <a:rect l="0" t="0" r="r" b="b"/>
            <a:pathLst>
              <a:path w="3448" h="1434">
                <a:moveTo>
                  <a:pt x="168" y="146"/>
                </a:moveTo>
                <a:cubicBezTo>
                  <a:pt x="632" y="34"/>
                  <a:pt x="2540" y="0"/>
                  <a:pt x="3050" y="48"/>
                </a:cubicBezTo>
                <a:cubicBezTo>
                  <a:pt x="3377" y="231"/>
                  <a:pt x="3188" y="300"/>
                  <a:pt x="3227" y="434"/>
                </a:cubicBezTo>
                <a:cubicBezTo>
                  <a:pt x="3266" y="568"/>
                  <a:pt x="3276" y="709"/>
                  <a:pt x="3286" y="853"/>
                </a:cubicBezTo>
                <a:cubicBezTo>
                  <a:pt x="3296" y="997"/>
                  <a:pt x="3448" y="1216"/>
                  <a:pt x="3288" y="1298"/>
                </a:cubicBezTo>
                <a:cubicBezTo>
                  <a:pt x="3128" y="1380"/>
                  <a:pt x="2584" y="1434"/>
                  <a:pt x="2328" y="1346"/>
                </a:cubicBezTo>
                <a:cubicBezTo>
                  <a:pt x="2072" y="1258"/>
                  <a:pt x="2096" y="874"/>
                  <a:pt x="1752" y="770"/>
                </a:cubicBezTo>
                <a:cubicBezTo>
                  <a:pt x="1408" y="666"/>
                  <a:pt x="528" y="826"/>
                  <a:pt x="264" y="722"/>
                </a:cubicBezTo>
                <a:cubicBezTo>
                  <a:pt x="0" y="618"/>
                  <a:pt x="188" y="266"/>
                  <a:pt x="168" y="146"/>
                </a:cubicBezTo>
                <a:close/>
              </a:path>
            </a:pathLst>
          </a:custGeom>
          <a:noFill/>
          <a:ln w="38100" cap="flat" cmpd="sng">
            <a:solidFill>
              <a:schemeClr val="tx1"/>
            </a:solidFill>
            <a:prstDash val="dash"/>
            <a:round/>
            <a:headEnd/>
            <a:tailEnd/>
          </a:ln>
          <a:effectLst/>
        </p:spPr>
        <p:txBody>
          <a:bodyPr/>
          <a:lstStyle/>
          <a:p>
            <a:endParaRPr lang="en-US"/>
          </a:p>
        </p:txBody>
      </p:sp>
      <p:sp>
        <p:nvSpPr>
          <p:cNvPr id="571418" name="Rectangle 26"/>
          <p:cNvSpPr>
            <a:spLocks noChangeArrowheads="1"/>
          </p:cNvSpPr>
          <p:nvPr/>
        </p:nvSpPr>
        <p:spPr bwMode="auto">
          <a:xfrm>
            <a:off x="3124200" y="1447800"/>
            <a:ext cx="3048000" cy="1295400"/>
          </a:xfrm>
          <a:prstGeom prst="rect">
            <a:avLst/>
          </a:prstGeom>
          <a:solidFill>
            <a:schemeClr val="accent1"/>
          </a:solidFill>
          <a:ln w="9525">
            <a:solidFill>
              <a:schemeClr val="tx1"/>
            </a:solidFill>
            <a:miter lim="800000"/>
            <a:headEnd/>
            <a:tailEnd/>
          </a:ln>
          <a:effectLst/>
        </p:spPr>
        <p:txBody>
          <a:bodyPr wrap="none" anchor="ctr"/>
          <a:lstStyle/>
          <a:p>
            <a:pPr algn="ctr"/>
            <a:r>
              <a:rPr lang="en-US" sz="2000"/>
              <a:t>Desired State of Real Data</a:t>
            </a:r>
          </a:p>
          <a:p>
            <a:pPr algn="ctr"/>
            <a:r>
              <a:rPr lang="en-US" sz="2000"/>
              <a:t>(ag census)</a:t>
            </a:r>
          </a:p>
          <a:p>
            <a:pPr algn="ctr"/>
            <a:r>
              <a:rPr lang="en-US" sz="2000"/>
              <a:t>(BMP implemtation #s)</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90DBF882-0D07-4B9B-905C-333A6B121C34}" type="slidenum">
              <a:rPr lang="en-US"/>
              <a:pPr/>
              <a:t>198</a:t>
            </a:fld>
            <a:endParaRPr lang="en-US"/>
          </a:p>
        </p:txBody>
      </p:sp>
      <p:sp>
        <p:nvSpPr>
          <p:cNvPr id="572418" name="Rectangle 2"/>
          <p:cNvSpPr>
            <a:spLocks noGrp="1" noChangeArrowheads="1"/>
          </p:cNvSpPr>
          <p:nvPr>
            <p:ph type="title"/>
          </p:nvPr>
        </p:nvSpPr>
        <p:spPr/>
        <p:txBody>
          <a:bodyPr/>
          <a:lstStyle/>
          <a:p>
            <a:r>
              <a:rPr lang="en-US"/>
              <a:t>Uncertainty Analysis</a:t>
            </a:r>
          </a:p>
        </p:txBody>
      </p:sp>
      <p:sp>
        <p:nvSpPr>
          <p:cNvPr id="572419" name="Rectangle 3"/>
          <p:cNvSpPr>
            <a:spLocks noChangeArrowheads="1"/>
          </p:cNvSpPr>
          <p:nvPr/>
        </p:nvSpPr>
        <p:spPr bwMode="auto">
          <a:xfrm>
            <a:off x="152400" y="16002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Real Data (ag census)</a:t>
            </a:r>
          </a:p>
          <a:p>
            <a:pPr algn="ctr"/>
            <a:r>
              <a:rPr lang="en-US"/>
              <a:t>(BMP implemtation #s)</a:t>
            </a:r>
          </a:p>
        </p:txBody>
      </p:sp>
      <p:sp>
        <p:nvSpPr>
          <p:cNvPr id="572420" name="Rectangle 4"/>
          <p:cNvSpPr>
            <a:spLocks noChangeArrowheads="1"/>
          </p:cNvSpPr>
          <p:nvPr/>
        </p:nvSpPr>
        <p:spPr bwMode="auto">
          <a:xfrm>
            <a:off x="304800" y="25908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Assumptions or model</a:t>
            </a:r>
          </a:p>
        </p:txBody>
      </p:sp>
      <p:sp>
        <p:nvSpPr>
          <p:cNvPr id="572421" name="Rectangle 5"/>
          <p:cNvSpPr>
            <a:spLocks noChangeArrowheads="1"/>
          </p:cNvSpPr>
          <p:nvPr/>
        </p:nvSpPr>
        <p:spPr bwMode="auto">
          <a:xfrm>
            <a:off x="3657600" y="35814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HSPF</a:t>
            </a:r>
          </a:p>
        </p:txBody>
      </p:sp>
      <p:sp>
        <p:nvSpPr>
          <p:cNvPr id="572422" name="Rectangle 6"/>
          <p:cNvSpPr>
            <a:spLocks noChangeArrowheads="1"/>
          </p:cNvSpPr>
          <p:nvPr/>
        </p:nvSpPr>
        <p:spPr bwMode="auto">
          <a:xfrm>
            <a:off x="381000" y="5715000"/>
            <a:ext cx="2514600" cy="685800"/>
          </a:xfrm>
          <a:prstGeom prst="rect">
            <a:avLst/>
          </a:prstGeom>
          <a:solidFill>
            <a:srgbClr val="7E80E6"/>
          </a:solidFill>
          <a:ln w="9525">
            <a:solidFill>
              <a:schemeClr val="tx1"/>
            </a:solidFill>
            <a:miter lim="800000"/>
            <a:headEnd/>
            <a:tailEnd/>
          </a:ln>
          <a:effectLst/>
        </p:spPr>
        <p:txBody>
          <a:bodyPr wrap="none" anchor="ctr"/>
          <a:lstStyle/>
          <a:p>
            <a:pPr algn="ctr"/>
            <a:r>
              <a:rPr lang="en-US"/>
              <a:t>Calibration Theory</a:t>
            </a:r>
          </a:p>
        </p:txBody>
      </p:sp>
      <p:sp>
        <p:nvSpPr>
          <p:cNvPr id="572423" name="Rectangle 7"/>
          <p:cNvSpPr>
            <a:spLocks noChangeArrowheads="1"/>
          </p:cNvSpPr>
          <p:nvPr/>
        </p:nvSpPr>
        <p:spPr bwMode="auto">
          <a:xfrm>
            <a:off x="5791200" y="46482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Bay Model</a:t>
            </a:r>
          </a:p>
        </p:txBody>
      </p:sp>
      <p:sp>
        <p:nvSpPr>
          <p:cNvPr id="572424" name="Rectangle 8"/>
          <p:cNvSpPr>
            <a:spLocks noChangeArrowheads="1"/>
          </p:cNvSpPr>
          <p:nvPr/>
        </p:nvSpPr>
        <p:spPr bwMode="auto">
          <a:xfrm>
            <a:off x="7239000" y="4419600"/>
            <a:ext cx="1143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WQ</a:t>
            </a:r>
          </a:p>
          <a:p>
            <a:pPr algn="ctr"/>
            <a:r>
              <a:rPr lang="en-US"/>
              <a:t>Standards</a:t>
            </a:r>
          </a:p>
          <a:p>
            <a:pPr algn="ctr"/>
            <a:r>
              <a:rPr lang="en-US"/>
              <a:t>Method</a:t>
            </a:r>
          </a:p>
        </p:txBody>
      </p:sp>
      <p:cxnSp>
        <p:nvCxnSpPr>
          <p:cNvPr id="572425" name="AutoShape 9"/>
          <p:cNvCxnSpPr>
            <a:cxnSpLocks noChangeShapeType="1"/>
            <a:stCxn id="572419" idx="2"/>
            <a:endCxn id="572420" idx="0"/>
          </p:cNvCxnSpPr>
          <p:nvPr/>
        </p:nvCxnSpPr>
        <p:spPr bwMode="auto">
          <a:xfrm>
            <a:off x="1409700" y="2286000"/>
            <a:ext cx="152400" cy="304800"/>
          </a:xfrm>
          <a:prstGeom prst="straightConnector1">
            <a:avLst/>
          </a:prstGeom>
          <a:noFill/>
          <a:ln w="9525">
            <a:solidFill>
              <a:schemeClr val="tx1"/>
            </a:solidFill>
            <a:round/>
            <a:headEnd/>
            <a:tailEnd type="triangle" w="med" len="med"/>
          </a:ln>
          <a:effectLst/>
        </p:spPr>
      </p:cxnSp>
      <p:cxnSp>
        <p:nvCxnSpPr>
          <p:cNvPr id="572426" name="AutoShape 10"/>
          <p:cNvCxnSpPr>
            <a:cxnSpLocks noChangeShapeType="1"/>
            <a:stCxn id="572420" idx="2"/>
            <a:endCxn id="572439" idx="0"/>
          </p:cNvCxnSpPr>
          <p:nvPr/>
        </p:nvCxnSpPr>
        <p:spPr bwMode="auto">
          <a:xfrm>
            <a:off x="1562100" y="3276600"/>
            <a:ext cx="381000" cy="381000"/>
          </a:xfrm>
          <a:prstGeom prst="straightConnector1">
            <a:avLst/>
          </a:prstGeom>
          <a:noFill/>
          <a:ln w="9525">
            <a:solidFill>
              <a:schemeClr val="tx1"/>
            </a:solidFill>
            <a:round/>
            <a:headEnd/>
            <a:tailEnd type="triangle" w="med" len="med"/>
          </a:ln>
          <a:effectLst/>
        </p:spPr>
      </p:cxnSp>
      <p:cxnSp>
        <p:nvCxnSpPr>
          <p:cNvPr id="572427" name="AutoShape 11"/>
          <p:cNvCxnSpPr>
            <a:cxnSpLocks noChangeShapeType="1"/>
            <a:stCxn id="572421" idx="2"/>
            <a:endCxn id="572440" idx="0"/>
          </p:cNvCxnSpPr>
          <p:nvPr/>
        </p:nvCxnSpPr>
        <p:spPr bwMode="auto">
          <a:xfrm flipH="1">
            <a:off x="2400300" y="4267200"/>
            <a:ext cx="2514600" cy="457200"/>
          </a:xfrm>
          <a:prstGeom prst="straightConnector1">
            <a:avLst/>
          </a:prstGeom>
          <a:noFill/>
          <a:ln w="9525">
            <a:solidFill>
              <a:schemeClr val="tx1"/>
            </a:solidFill>
            <a:round/>
            <a:headEnd/>
            <a:tailEnd type="triangle" w="med" len="med"/>
          </a:ln>
          <a:effectLst/>
        </p:spPr>
      </p:cxnSp>
      <p:cxnSp>
        <p:nvCxnSpPr>
          <p:cNvPr id="572428" name="AutoShape 12"/>
          <p:cNvCxnSpPr>
            <a:cxnSpLocks noChangeShapeType="1"/>
            <a:stCxn id="572422" idx="0"/>
            <a:endCxn id="572440" idx="2"/>
          </p:cNvCxnSpPr>
          <p:nvPr/>
        </p:nvCxnSpPr>
        <p:spPr bwMode="auto">
          <a:xfrm flipV="1">
            <a:off x="1638300" y="5410200"/>
            <a:ext cx="762000" cy="304800"/>
          </a:xfrm>
          <a:prstGeom prst="straightConnector1">
            <a:avLst/>
          </a:prstGeom>
          <a:noFill/>
          <a:ln w="9525">
            <a:solidFill>
              <a:schemeClr val="tx1"/>
            </a:solidFill>
            <a:round/>
            <a:headEnd/>
            <a:tailEnd type="triangle" w="med" len="med"/>
          </a:ln>
          <a:effectLst/>
        </p:spPr>
      </p:cxnSp>
      <p:cxnSp>
        <p:nvCxnSpPr>
          <p:cNvPr id="572429" name="AutoShape 13"/>
          <p:cNvCxnSpPr>
            <a:cxnSpLocks noChangeShapeType="1"/>
            <a:stCxn id="572440" idx="3"/>
            <a:endCxn id="572437" idx="1"/>
          </p:cNvCxnSpPr>
          <p:nvPr/>
        </p:nvCxnSpPr>
        <p:spPr bwMode="auto">
          <a:xfrm flipV="1">
            <a:off x="3657600" y="4991100"/>
            <a:ext cx="762000" cy="76200"/>
          </a:xfrm>
          <a:prstGeom prst="straightConnector1">
            <a:avLst/>
          </a:prstGeom>
          <a:noFill/>
          <a:ln w="9525">
            <a:solidFill>
              <a:schemeClr val="tx1"/>
            </a:solidFill>
            <a:round/>
            <a:headEnd/>
            <a:tailEnd type="triangle" w="med" len="med"/>
          </a:ln>
          <a:effectLst/>
        </p:spPr>
      </p:cxnSp>
      <p:cxnSp>
        <p:nvCxnSpPr>
          <p:cNvPr id="572430" name="AutoShape 14"/>
          <p:cNvCxnSpPr>
            <a:cxnSpLocks noChangeShapeType="1"/>
            <a:stCxn id="572439" idx="2"/>
            <a:endCxn id="572440" idx="0"/>
          </p:cNvCxnSpPr>
          <p:nvPr/>
        </p:nvCxnSpPr>
        <p:spPr bwMode="auto">
          <a:xfrm>
            <a:off x="1943100" y="4343400"/>
            <a:ext cx="457200" cy="381000"/>
          </a:xfrm>
          <a:prstGeom prst="straightConnector1">
            <a:avLst/>
          </a:prstGeom>
          <a:noFill/>
          <a:ln w="9525">
            <a:solidFill>
              <a:schemeClr val="tx1"/>
            </a:solidFill>
            <a:round/>
            <a:headEnd/>
            <a:tailEnd type="triangle" w="med" len="med"/>
          </a:ln>
          <a:effectLst/>
        </p:spPr>
      </p:cxnSp>
      <p:cxnSp>
        <p:nvCxnSpPr>
          <p:cNvPr id="572431" name="AutoShape 15"/>
          <p:cNvCxnSpPr>
            <a:cxnSpLocks noChangeShapeType="1"/>
            <a:stCxn id="572437" idx="3"/>
            <a:endCxn id="572423" idx="1"/>
          </p:cNvCxnSpPr>
          <p:nvPr/>
        </p:nvCxnSpPr>
        <p:spPr bwMode="auto">
          <a:xfrm>
            <a:off x="5562600" y="4991100"/>
            <a:ext cx="228600" cy="0"/>
          </a:xfrm>
          <a:prstGeom prst="straightConnector1">
            <a:avLst/>
          </a:prstGeom>
          <a:noFill/>
          <a:ln w="9525">
            <a:solidFill>
              <a:schemeClr val="tx1"/>
            </a:solidFill>
            <a:round/>
            <a:headEnd/>
            <a:tailEnd type="triangle" w="med" len="med"/>
          </a:ln>
          <a:effectLst/>
        </p:spPr>
      </p:cxnSp>
      <p:cxnSp>
        <p:nvCxnSpPr>
          <p:cNvPr id="572432" name="AutoShape 16"/>
          <p:cNvCxnSpPr>
            <a:cxnSpLocks noChangeShapeType="1"/>
            <a:stCxn id="572423" idx="3"/>
            <a:endCxn id="572424" idx="1"/>
          </p:cNvCxnSpPr>
          <p:nvPr/>
        </p:nvCxnSpPr>
        <p:spPr bwMode="auto">
          <a:xfrm flipV="1">
            <a:off x="6934200" y="4876800"/>
            <a:ext cx="304800" cy="114300"/>
          </a:xfrm>
          <a:prstGeom prst="straightConnector1">
            <a:avLst/>
          </a:prstGeom>
          <a:noFill/>
          <a:ln w="9525">
            <a:solidFill>
              <a:schemeClr val="tx1"/>
            </a:solidFill>
            <a:round/>
            <a:headEnd/>
            <a:tailEnd type="triangle" w="med" len="med"/>
          </a:ln>
          <a:effectLst/>
        </p:spPr>
      </p:cxnSp>
      <p:cxnSp>
        <p:nvCxnSpPr>
          <p:cNvPr id="572433" name="AutoShape 17"/>
          <p:cNvCxnSpPr>
            <a:cxnSpLocks noChangeShapeType="1"/>
            <a:stCxn id="572434" idx="0"/>
            <a:endCxn id="572442" idx="3"/>
          </p:cNvCxnSpPr>
          <p:nvPr/>
        </p:nvCxnSpPr>
        <p:spPr bwMode="auto">
          <a:xfrm rot="16200000" flipH="1" flipV="1">
            <a:off x="6629400" y="1600200"/>
            <a:ext cx="38100" cy="952500"/>
          </a:xfrm>
          <a:prstGeom prst="bentConnector4">
            <a:avLst>
              <a:gd name="adj1" fmla="val -600000"/>
              <a:gd name="adj2" fmla="val 80000"/>
            </a:avLst>
          </a:prstGeom>
          <a:noFill/>
          <a:ln w="9525">
            <a:solidFill>
              <a:schemeClr val="tx1"/>
            </a:solidFill>
            <a:miter lim="800000"/>
            <a:headEnd/>
            <a:tailEnd type="triangle" w="med" len="med"/>
          </a:ln>
          <a:effectLst/>
        </p:spPr>
      </p:cxnSp>
      <p:sp>
        <p:nvSpPr>
          <p:cNvPr id="572434" name="Rectangle 18"/>
          <p:cNvSpPr>
            <a:spLocks noChangeArrowheads="1"/>
          </p:cNvSpPr>
          <p:nvPr/>
        </p:nvSpPr>
        <p:spPr bwMode="auto">
          <a:xfrm>
            <a:off x="6553200" y="2057400"/>
            <a:ext cx="1143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Allocation</a:t>
            </a:r>
          </a:p>
          <a:p>
            <a:pPr algn="ctr"/>
            <a:r>
              <a:rPr lang="en-US"/>
              <a:t>Method</a:t>
            </a:r>
          </a:p>
        </p:txBody>
      </p:sp>
      <p:cxnSp>
        <p:nvCxnSpPr>
          <p:cNvPr id="572435" name="AutoShape 19"/>
          <p:cNvCxnSpPr>
            <a:cxnSpLocks noChangeShapeType="1"/>
            <a:stCxn id="572424" idx="0"/>
            <a:endCxn id="572434" idx="2"/>
          </p:cNvCxnSpPr>
          <p:nvPr/>
        </p:nvCxnSpPr>
        <p:spPr bwMode="auto">
          <a:xfrm flipH="1" flipV="1">
            <a:off x="7124700" y="2971800"/>
            <a:ext cx="685800" cy="1447800"/>
          </a:xfrm>
          <a:prstGeom prst="straightConnector1">
            <a:avLst/>
          </a:prstGeom>
          <a:noFill/>
          <a:ln w="9525">
            <a:solidFill>
              <a:schemeClr val="tx1"/>
            </a:solidFill>
            <a:round/>
            <a:headEnd/>
            <a:tailEnd type="triangle" w="med" len="med"/>
          </a:ln>
          <a:effectLst/>
        </p:spPr>
      </p:cxnSp>
      <p:cxnSp>
        <p:nvCxnSpPr>
          <p:cNvPr id="572436" name="AutoShape 20"/>
          <p:cNvCxnSpPr>
            <a:cxnSpLocks noChangeShapeType="1"/>
            <a:stCxn id="572437" idx="2"/>
            <a:endCxn id="572438" idx="0"/>
          </p:cNvCxnSpPr>
          <p:nvPr/>
        </p:nvCxnSpPr>
        <p:spPr bwMode="auto">
          <a:xfrm>
            <a:off x="4991100" y="5334000"/>
            <a:ext cx="152400" cy="228600"/>
          </a:xfrm>
          <a:prstGeom prst="straightConnector1">
            <a:avLst/>
          </a:prstGeom>
          <a:noFill/>
          <a:ln w="9525">
            <a:solidFill>
              <a:schemeClr val="tx1"/>
            </a:solidFill>
            <a:round/>
            <a:headEnd/>
            <a:tailEnd type="triangle" w="med" len="med"/>
          </a:ln>
          <a:effectLst/>
        </p:spPr>
      </p:cxnSp>
      <p:sp>
        <p:nvSpPr>
          <p:cNvPr id="572437" name="Rectangle 21"/>
          <p:cNvSpPr>
            <a:spLocks noChangeArrowheads="1"/>
          </p:cNvSpPr>
          <p:nvPr/>
        </p:nvSpPr>
        <p:spPr bwMode="auto">
          <a:xfrm>
            <a:off x="4419600" y="46482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WSM</a:t>
            </a:r>
          </a:p>
        </p:txBody>
      </p:sp>
      <p:sp>
        <p:nvSpPr>
          <p:cNvPr id="572438" name="Rectangle 22"/>
          <p:cNvSpPr>
            <a:spLocks noChangeArrowheads="1"/>
          </p:cNvSpPr>
          <p:nvPr/>
        </p:nvSpPr>
        <p:spPr bwMode="auto">
          <a:xfrm>
            <a:off x="4572000" y="5562600"/>
            <a:ext cx="1143000" cy="685800"/>
          </a:xfrm>
          <a:prstGeom prst="rect">
            <a:avLst/>
          </a:prstGeom>
          <a:solidFill>
            <a:srgbClr val="F05E5E"/>
          </a:solidFill>
          <a:ln w="9525">
            <a:solidFill>
              <a:schemeClr val="tx1"/>
            </a:solidFill>
            <a:miter lim="800000"/>
            <a:headEnd/>
            <a:tailEnd/>
          </a:ln>
          <a:effectLst/>
        </p:spPr>
        <p:txBody>
          <a:bodyPr wrap="none" anchor="ctr"/>
          <a:lstStyle/>
          <a:p>
            <a:pPr algn="ctr"/>
            <a:r>
              <a:rPr lang="en-US"/>
              <a:t>Calibration</a:t>
            </a:r>
          </a:p>
          <a:p>
            <a:pPr algn="ctr"/>
            <a:r>
              <a:rPr lang="en-US"/>
              <a:t>skill</a:t>
            </a:r>
          </a:p>
        </p:txBody>
      </p:sp>
      <p:sp>
        <p:nvSpPr>
          <p:cNvPr id="572439" name="Rectangle 23"/>
          <p:cNvSpPr>
            <a:spLocks noChangeArrowheads="1"/>
          </p:cNvSpPr>
          <p:nvPr/>
        </p:nvSpPr>
        <p:spPr bwMode="auto">
          <a:xfrm>
            <a:off x="685800" y="36576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Model Inputs</a:t>
            </a:r>
          </a:p>
        </p:txBody>
      </p:sp>
      <p:sp>
        <p:nvSpPr>
          <p:cNvPr id="572440" name="Rectangle 24"/>
          <p:cNvSpPr>
            <a:spLocks noChangeArrowheads="1"/>
          </p:cNvSpPr>
          <p:nvPr/>
        </p:nvSpPr>
        <p:spPr bwMode="auto">
          <a:xfrm>
            <a:off x="1143000" y="47244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Parameters</a:t>
            </a:r>
          </a:p>
        </p:txBody>
      </p:sp>
      <p:sp>
        <p:nvSpPr>
          <p:cNvPr id="572441" name="Freeform 25"/>
          <p:cNvSpPr>
            <a:spLocks/>
          </p:cNvSpPr>
          <p:nvPr/>
        </p:nvSpPr>
        <p:spPr bwMode="auto">
          <a:xfrm>
            <a:off x="-100013" y="4340225"/>
            <a:ext cx="6145213" cy="2555875"/>
          </a:xfrm>
          <a:custGeom>
            <a:avLst/>
            <a:gdLst/>
            <a:ahLst/>
            <a:cxnLst>
              <a:cxn ang="0">
                <a:pos x="591" y="146"/>
              </a:cxn>
              <a:cxn ang="0">
                <a:pos x="3473" y="48"/>
              </a:cxn>
              <a:cxn ang="0">
                <a:pos x="3650" y="434"/>
              </a:cxn>
              <a:cxn ang="0">
                <a:pos x="3709" y="853"/>
              </a:cxn>
              <a:cxn ang="0">
                <a:pos x="3711" y="1298"/>
              </a:cxn>
              <a:cxn ang="0">
                <a:pos x="2751" y="1346"/>
              </a:cxn>
              <a:cxn ang="0">
                <a:pos x="1955" y="1468"/>
              </a:cxn>
              <a:cxn ang="0">
                <a:pos x="227" y="1390"/>
              </a:cxn>
              <a:cxn ang="0">
                <a:pos x="591" y="146"/>
              </a:cxn>
            </a:cxnLst>
            <a:rect l="0" t="0" r="r" b="b"/>
            <a:pathLst>
              <a:path w="3871" h="1610">
                <a:moveTo>
                  <a:pt x="591" y="146"/>
                </a:moveTo>
                <a:cubicBezTo>
                  <a:pt x="1055" y="34"/>
                  <a:pt x="2963" y="0"/>
                  <a:pt x="3473" y="48"/>
                </a:cubicBezTo>
                <a:cubicBezTo>
                  <a:pt x="3800" y="231"/>
                  <a:pt x="3611" y="300"/>
                  <a:pt x="3650" y="434"/>
                </a:cubicBezTo>
                <a:cubicBezTo>
                  <a:pt x="3689" y="568"/>
                  <a:pt x="3699" y="709"/>
                  <a:pt x="3709" y="853"/>
                </a:cubicBezTo>
                <a:cubicBezTo>
                  <a:pt x="3719" y="997"/>
                  <a:pt x="3871" y="1216"/>
                  <a:pt x="3711" y="1298"/>
                </a:cubicBezTo>
                <a:cubicBezTo>
                  <a:pt x="3551" y="1380"/>
                  <a:pt x="3044" y="1318"/>
                  <a:pt x="2751" y="1346"/>
                </a:cubicBezTo>
                <a:cubicBezTo>
                  <a:pt x="2458" y="1374"/>
                  <a:pt x="2376" y="1461"/>
                  <a:pt x="1955" y="1468"/>
                </a:cubicBezTo>
                <a:cubicBezTo>
                  <a:pt x="1534" y="1475"/>
                  <a:pt x="454" y="1610"/>
                  <a:pt x="227" y="1390"/>
                </a:cubicBezTo>
                <a:cubicBezTo>
                  <a:pt x="0" y="1170"/>
                  <a:pt x="515" y="405"/>
                  <a:pt x="591" y="146"/>
                </a:cubicBezTo>
                <a:close/>
              </a:path>
            </a:pathLst>
          </a:custGeom>
          <a:noFill/>
          <a:ln w="38100" cap="flat" cmpd="sng">
            <a:solidFill>
              <a:schemeClr val="tx1"/>
            </a:solidFill>
            <a:prstDash val="dash"/>
            <a:round/>
            <a:headEnd/>
            <a:tailEnd/>
          </a:ln>
          <a:effectLst/>
        </p:spPr>
        <p:txBody>
          <a:bodyPr/>
          <a:lstStyle/>
          <a:p>
            <a:endParaRPr lang="en-US"/>
          </a:p>
        </p:txBody>
      </p:sp>
      <p:sp>
        <p:nvSpPr>
          <p:cNvPr id="572442" name="Rectangle 26"/>
          <p:cNvSpPr>
            <a:spLocks noChangeArrowheads="1"/>
          </p:cNvSpPr>
          <p:nvPr/>
        </p:nvSpPr>
        <p:spPr bwMode="auto">
          <a:xfrm>
            <a:off x="3124200" y="1447800"/>
            <a:ext cx="3048000" cy="1295400"/>
          </a:xfrm>
          <a:prstGeom prst="rect">
            <a:avLst/>
          </a:prstGeom>
          <a:solidFill>
            <a:schemeClr val="accent1"/>
          </a:solidFill>
          <a:ln w="9525">
            <a:solidFill>
              <a:schemeClr val="tx1"/>
            </a:solidFill>
            <a:miter lim="800000"/>
            <a:headEnd/>
            <a:tailEnd/>
          </a:ln>
          <a:effectLst/>
        </p:spPr>
        <p:txBody>
          <a:bodyPr wrap="none" anchor="ctr"/>
          <a:lstStyle/>
          <a:p>
            <a:pPr algn="ctr"/>
            <a:r>
              <a:rPr lang="en-US" sz="2000"/>
              <a:t>Desired State of Real Data</a:t>
            </a:r>
          </a:p>
          <a:p>
            <a:pPr algn="ctr"/>
            <a:r>
              <a:rPr lang="en-US" sz="2000"/>
              <a:t>(ag census)</a:t>
            </a:r>
          </a:p>
          <a:p>
            <a:pPr algn="ctr"/>
            <a:r>
              <a:rPr lang="en-US" sz="2000"/>
              <a:t>(BMP implemtation #s)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A309306A-F713-48CA-B19E-8DC602CDFA6C}" type="slidenum">
              <a:rPr lang="en-US"/>
              <a:pPr/>
              <a:t>199</a:t>
            </a:fld>
            <a:endParaRPr lang="en-US"/>
          </a:p>
        </p:txBody>
      </p:sp>
      <p:sp>
        <p:nvSpPr>
          <p:cNvPr id="573442" name="Rectangle 2"/>
          <p:cNvSpPr>
            <a:spLocks noGrp="1" noChangeArrowheads="1"/>
          </p:cNvSpPr>
          <p:nvPr>
            <p:ph type="title"/>
          </p:nvPr>
        </p:nvSpPr>
        <p:spPr/>
        <p:txBody>
          <a:bodyPr/>
          <a:lstStyle/>
          <a:p>
            <a:r>
              <a:rPr lang="en-US"/>
              <a:t>Uncertainty Analysis</a:t>
            </a:r>
          </a:p>
        </p:txBody>
      </p:sp>
      <p:sp>
        <p:nvSpPr>
          <p:cNvPr id="573443" name="Rectangle 3"/>
          <p:cNvSpPr>
            <a:spLocks noChangeArrowheads="1"/>
          </p:cNvSpPr>
          <p:nvPr/>
        </p:nvSpPr>
        <p:spPr bwMode="auto">
          <a:xfrm>
            <a:off x="152400" y="16002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Real Data (ag census)</a:t>
            </a:r>
          </a:p>
          <a:p>
            <a:pPr algn="ctr"/>
            <a:r>
              <a:rPr lang="en-US"/>
              <a:t>(BMP implemtation #s)</a:t>
            </a:r>
          </a:p>
        </p:txBody>
      </p:sp>
      <p:sp>
        <p:nvSpPr>
          <p:cNvPr id="573444" name="Rectangle 4"/>
          <p:cNvSpPr>
            <a:spLocks noChangeArrowheads="1"/>
          </p:cNvSpPr>
          <p:nvPr/>
        </p:nvSpPr>
        <p:spPr bwMode="auto">
          <a:xfrm>
            <a:off x="304800" y="2590800"/>
            <a:ext cx="2514600" cy="685800"/>
          </a:xfrm>
          <a:prstGeom prst="rect">
            <a:avLst/>
          </a:prstGeom>
          <a:solidFill>
            <a:srgbClr val="7E80E6"/>
          </a:solidFill>
          <a:ln w="9525">
            <a:solidFill>
              <a:schemeClr val="tx1"/>
            </a:solidFill>
            <a:miter lim="800000"/>
            <a:headEnd/>
            <a:tailEnd/>
          </a:ln>
          <a:effectLst/>
        </p:spPr>
        <p:txBody>
          <a:bodyPr wrap="none" anchor="ctr"/>
          <a:lstStyle/>
          <a:p>
            <a:pPr algn="ctr"/>
            <a:r>
              <a:rPr lang="en-US"/>
              <a:t>Assumptions or model</a:t>
            </a:r>
          </a:p>
        </p:txBody>
      </p:sp>
      <p:sp>
        <p:nvSpPr>
          <p:cNvPr id="573445" name="Rectangle 5"/>
          <p:cNvSpPr>
            <a:spLocks noChangeArrowheads="1"/>
          </p:cNvSpPr>
          <p:nvPr/>
        </p:nvSpPr>
        <p:spPr bwMode="auto">
          <a:xfrm>
            <a:off x="3657600" y="35814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HSPF</a:t>
            </a:r>
          </a:p>
        </p:txBody>
      </p:sp>
      <p:sp>
        <p:nvSpPr>
          <p:cNvPr id="573446" name="Rectangle 6"/>
          <p:cNvSpPr>
            <a:spLocks noChangeArrowheads="1"/>
          </p:cNvSpPr>
          <p:nvPr/>
        </p:nvSpPr>
        <p:spPr bwMode="auto">
          <a:xfrm>
            <a:off x="381000" y="5715000"/>
            <a:ext cx="2514600" cy="685800"/>
          </a:xfrm>
          <a:prstGeom prst="rect">
            <a:avLst/>
          </a:prstGeom>
          <a:solidFill>
            <a:srgbClr val="7E80E6"/>
          </a:solidFill>
          <a:ln w="9525">
            <a:solidFill>
              <a:schemeClr val="tx1"/>
            </a:solidFill>
            <a:miter lim="800000"/>
            <a:headEnd/>
            <a:tailEnd/>
          </a:ln>
          <a:effectLst/>
        </p:spPr>
        <p:txBody>
          <a:bodyPr wrap="none" anchor="ctr"/>
          <a:lstStyle/>
          <a:p>
            <a:pPr algn="ctr"/>
            <a:r>
              <a:rPr lang="en-US"/>
              <a:t>Calibration Theory</a:t>
            </a:r>
          </a:p>
        </p:txBody>
      </p:sp>
      <p:sp>
        <p:nvSpPr>
          <p:cNvPr id="573447" name="Rectangle 7"/>
          <p:cNvSpPr>
            <a:spLocks noChangeArrowheads="1"/>
          </p:cNvSpPr>
          <p:nvPr/>
        </p:nvSpPr>
        <p:spPr bwMode="auto">
          <a:xfrm>
            <a:off x="5791200" y="46482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Bay Model</a:t>
            </a:r>
          </a:p>
        </p:txBody>
      </p:sp>
      <p:sp>
        <p:nvSpPr>
          <p:cNvPr id="573448" name="Rectangle 8"/>
          <p:cNvSpPr>
            <a:spLocks noChangeArrowheads="1"/>
          </p:cNvSpPr>
          <p:nvPr/>
        </p:nvSpPr>
        <p:spPr bwMode="auto">
          <a:xfrm>
            <a:off x="7239000" y="4419600"/>
            <a:ext cx="1143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WQ</a:t>
            </a:r>
          </a:p>
          <a:p>
            <a:pPr algn="ctr"/>
            <a:r>
              <a:rPr lang="en-US"/>
              <a:t>Standards</a:t>
            </a:r>
          </a:p>
          <a:p>
            <a:pPr algn="ctr"/>
            <a:r>
              <a:rPr lang="en-US"/>
              <a:t>Method</a:t>
            </a:r>
          </a:p>
        </p:txBody>
      </p:sp>
      <p:cxnSp>
        <p:nvCxnSpPr>
          <p:cNvPr id="573449" name="AutoShape 9"/>
          <p:cNvCxnSpPr>
            <a:cxnSpLocks noChangeShapeType="1"/>
            <a:stCxn id="573443" idx="2"/>
            <a:endCxn id="573444" idx="0"/>
          </p:cNvCxnSpPr>
          <p:nvPr/>
        </p:nvCxnSpPr>
        <p:spPr bwMode="auto">
          <a:xfrm>
            <a:off x="1409700" y="2286000"/>
            <a:ext cx="152400" cy="304800"/>
          </a:xfrm>
          <a:prstGeom prst="straightConnector1">
            <a:avLst/>
          </a:prstGeom>
          <a:noFill/>
          <a:ln w="9525">
            <a:solidFill>
              <a:schemeClr val="tx1"/>
            </a:solidFill>
            <a:round/>
            <a:headEnd/>
            <a:tailEnd type="triangle" w="med" len="med"/>
          </a:ln>
          <a:effectLst/>
        </p:spPr>
      </p:cxnSp>
      <p:cxnSp>
        <p:nvCxnSpPr>
          <p:cNvPr id="573450" name="AutoShape 10"/>
          <p:cNvCxnSpPr>
            <a:cxnSpLocks noChangeShapeType="1"/>
            <a:stCxn id="573444" idx="2"/>
            <a:endCxn id="573463" idx="0"/>
          </p:cNvCxnSpPr>
          <p:nvPr/>
        </p:nvCxnSpPr>
        <p:spPr bwMode="auto">
          <a:xfrm>
            <a:off x="1562100" y="3276600"/>
            <a:ext cx="381000" cy="381000"/>
          </a:xfrm>
          <a:prstGeom prst="straightConnector1">
            <a:avLst/>
          </a:prstGeom>
          <a:noFill/>
          <a:ln w="9525">
            <a:solidFill>
              <a:schemeClr val="tx1"/>
            </a:solidFill>
            <a:round/>
            <a:headEnd/>
            <a:tailEnd type="triangle" w="med" len="med"/>
          </a:ln>
          <a:effectLst/>
        </p:spPr>
      </p:cxnSp>
      <p:cxnSp>
        <p:nvCxnSpPr>
          <p:cNvPr id="573451" name="AutoShape 11"/>
          <p:cNvCxnSpPr>
            <a:cxnSpLocks noChangeShapeType="1"/>
            <a:stCxn id="573445" idx="2"/>
            <a:endCxn id="573464" idx="0"/>
          </p:cNvCxnSpPr>
          <p:nvPr/>
        </p:nvCxnSpPr>
        <p:spPr bwMode="auto">
          <a:xfrm flipH="1">
            <a:off x="2400300" y="4267200"/>
            <a:ext cx="2514600" cy="457200"/>
          </a:xfrm>
          <a:prstGeom prst="straightConnector1">
            <a:avLst/>
          </a:prstGeom>
          <a:noFill/>
          <a:ln w="9525">
            <a:solidFill>
              <a:schemeClr val="tx1"/>
            </a:solidFill>
            <a:round/>
            <a:headEnd/>
            <a:tailEnd type="triangle" w="med" len="med"/>
          </a:ln>
          <a:effectLst/>
        </p:spPr>
      </p:cxnSp>
      <p:cxnSp>
        <p:nvCxnSpPr>
          <p:cNvPr id="573452" name="AutoShape 12"/>
          <p:cNvCxnSpPr>
            <a:cxnSpLocks noChangeShapeType="1"/>
            <a:stCxn id="573446" idx="0"/>
            <a:endCxn id="573464" idx="2"/>
          </p:cNvCxnSpPr>
          <p:nvPr/>
        </p:nvCxnSpPr>
        <p:spPr bwMode="auto">
          <a:xfrm flipV="1">
            <a:off x="1638300" y="5410200"/>
            <a:ext cx="762000" cy="304800"/>
          </a:xfrm>
          <a:prstGeom prst="straightConnector1">
            <a:avLst/>
          </a:prstGeom>
          <a:noFill/>
          <a:ln w="9525">
            <a:solidFill>
              <a:schemeClr val="tx1"/>
            </a:solidFill>
            <a:round/>
            <a:headEnd/>
            <a:tailEnd type="triangle" w="med" len="med"/>
          </a:ln>
          <a:effectLst/>
        </p:spPr>
      </p:cxnSp>
      <p:cxnSp>
        <p:nvCxnSpPr>
          <p:cNvPr id="573453" name="AutoShape 13"/>
          <p:cNvCxnSpPr>
            <a:cxnSpLocks noChangeShapeType="1"/>
            <a:stCxn id="573464" idx="3"/>
            <a:endCxn id="573461" idx="1"/>
          </p:cNvCxnSpPr>
          <p:nvPr/>
        </p:nvCxnSpPr>
        <p:spPr bwMode="auto">
          <a:xfrm flipV="1">
            <a:off x="3657600" y="4991100"/>
            <a:ext cx="762000" cy="76200"/>
          </a:xfrm>
          <a:prstGeom prst="straightConnector1">
            <a:avLst/>
          </a:prstGeom>
          <a:noFill/>
          <a:ln w="9525">
            <a:solidFill>
              <a:schemeClr val="tx1"/>
            </a:solidFill>
            <a:round/>
            <a:headEnd/>
            <a:tailEnd type="triangle" w="med" len="med"/>
          </a:ln>
          <a:effectLst/>
        </p:spPr>
      </p:cxnSp>
      <p:cxnSp>
        <p:nvCxnSpPr>
          <p:cNvPr id="573454" name="AutoShape 14"/>
          <p:cNvCxnSpPr>
            <a:cxnSpLocks noChangeShapeType="1"/>
            <a:stCxn id="573463" idx="2"/>
            <a:endCxn id="573464" idx="0"/>
          </p:cNvCxnSpPr>
          <p:nvPr/>
        </p:nvCxnSpPr>
        <p:spPr bwMode="auto">
          <a:xfrm>
            <a:off x="1943100" y="4343400"/>
            <a:ext cx="457200" cy="381000"/>
          </a:xfrm>
          <a:prstGeom prst="straightConnector1">
            <a:avLst/>
          </a:prstGeom>
          <a:noFill/>
          <a:ln w="9525">
            <a:solidFill>
              <a:schemeClr val="tx1"/>
            </a:solidFill>
            <a:round/>
            <a:headEnd/>
            <a:tailEnd type="triangle" w="med" len="med"/>
          </a:ln>
          <a:effectLst/>
        </p:spPr>
      </p:cxnSp>
      <p:cxnSp>
        <p:nvCxnSpPr>
          <p:cNvPr id="573455" name="AutoShape 15"/>
          <p:cNvCxnSpPr>
            <a:cxnSpLocks noChangeShapeType="1"/>
            <a:stCxn id="573461" idx="3"/>
            <a:endCxn id="573447" idx="1"/>
          </p:cNvCxnSpPr>
          <p:nvPr/>
        </p:nvCxnSpPr>
        <p:spPr bwMode="auto">
          <a:xfrm>
            <a:off x="5562600" y="4991100"/>
            <a:ext cx="228600" cy="0"/>
          </a:xfrm>
          <a:prstGeom prst="straightConnector1">
            <a:avLst/>
          </a:prstGeom>
          <a:noFill/>
          <a:ln w="9525">
            <a:solidFill>
              <a:schemeClr val="tx1"/>
            </a:solidFill>
            <a:round/>
            <a:headEnd/>
            <a:tailEnd type="triangle" w="med" len="med"/>
          </a:ln>
          <a:effectLst/>
        </p:spPr>
      </p:cxnSp>
      <p:cxnSp>
        <p:nvCxnSpPr>
          <p:cNvPr id="573456" name="AutoShape 16"/>
          <p:cNvCxnSpPr>
            <a:cxnSpLocks noChangeShapeType="1"/>
            <a:stCxn id="573447" idx="3"/>
            <a:endCxn id="573448" idx="1"/>
          </p:cNvCxnSpPr>
          <p:nvPr/>
        </p:nvCxnSpPr>
        <p:spPr bwMode="auto">
          <a:xfrm flipV="1">
            <a:off x="6934200" y="4876800"/>
            <a:ext cx="304800" cy="114300"/>
          </a:xfrm>
          <a:prstGeom prst="straightConnector1">
            <a:avLst/>
          </a:prstGeom>
          <a:noFill/>
          <a:ln w="9525">
            <a:solidFill>
              <a:schemeClr val="tx1"/>
            </a:solidFill>
            <a:round/>
            <a:headEnd/>
            <a:tailEnd type="triangle" w="med" len="med"/>
          </a:ln>
          <a:effectLst/>
        </p:spPr>
      </p:cxnSp>
      <p:cxnSp>
        <p:nvCxnSpPr>
          <p:cNvPr id="573457" name="AutoShape 17"/>
          <p:cNvCxnSpPr>
            <a:cxnSpLocks noChangeShapeType="1"/>
            <a:stCxn id="573458" idx="0"/>
            <a:endCxn id="573466" idx="3"/>
          </p:cNvCxnSpPr>
          <p:nvPr/>
        </p:nvCxnSpPr>
        <p:spPr bwMode="auto">
          <a:xfrm rot="16200000" flipH="1" flipV="1">
            <a:off x="6629400" y="1600200"/>
            <a:ext cx="38100" cy="952500"/>
          </a:xfrm>
          <a:prstGeom prst="bentConnector4">
            <a:avLst>
              <a:gd name="adj1" fmla="val -600000"/>
              <a:gd name="adj2" fmla="val 80000"/>
            </a:avLst>
          </a:prstGeom>
          <a:noFill/>
          <a:ln w="9525">
            <a:solidFill>
              <a:schemeClr val="tx1"/>
            </a:solidFill>
            <a:miter lim="800000"/>
            <a:headEnd/>
            <a:tailEnd type="triangle" w="med" len="med"/>
          </a:ln>
          <a:effectLst/>
        </p:spPr>
      </p:cxnSp>
      <p:sp>
        <p:nvSpPr>
          <p:cNvPr id="573458" name="Rectangle 18"/>
          <p:cNvSpPr>
            <a:spLocks noChangeArrowheads="1"/>
          </p:cNvSpPr>
          <p:nvPr/>
        </p:nvSpPr>
        <p:spPr bwMode="auto">
          <a:xfrm>
            <a:off x="6553200" y="2057400"/>
            <a:ext cx="1143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Allocation</a:t>
            </a:r>
          </a:p>
          <a:p>
            <a:pPr algn="ctr"/>
            <a:r>
              <a:rPr lang="en-US"/>
              <a:t>Method</a:t>
            </a:r>
          </a:p>
        </p:txBody>
      </p:sp>
      <p:cxnSp>
        <p:nvCxnSpPr>
          <p:cNvPr id="573459" name="AutoShape 19"/>
          <p:cNvCxnSpPr>
            <a:cxnSpLocks noChangeShapeType="1"/>
            <a:stCxn id="573448" idx="0"/>
            <a:endCxn id="573458" idx="2"/>
          </p:cNvCxnSpPr>
          <p:nvPr/>
        </p:nvCxnSpPr>
        <p:spPr bwMode="auto">
          <a:xfrm flipH="1" flipV="1">
            <a:off x="7124700" y="2971800"/>
            <a:ext cx="685800" cy="1447800"/>
          </a:xfrm>
          <a:prstGeom prst="straightConnector1">
            <a:avLst/>
          </a:prstGeom>
          <a:noFill/>
          <a:ln w="9525">
            <a:solidFill>
              <a:schemeClr val="tx1"/>
            </a:solidFill>
            <a:round/>
            <a:headEnd/>
            <a:tailEnd type="triangle" w="med" len="med"/>
          </a:ln>
          <a:effectLst/>
        </p:spPr>
      </p:cxnSp>
      <p:cxnSp>
        <p:nvCxnSpPr>
          <p:cNvPr id="573460" name="AutoShape 20"/>
          <p:cNvCxnSpPr>
            <a:cxnSpLocks noChangeShapeType="1"/>
            <a:stCxn id="573461" idx="2"/>
            <a:endCxn id="573462" idx="0"/>
          </p:cNvCxnSpPr>
          <p:nvPr/>
        </p:nvCxnSpPr>
        <p:spPr bwMode="auto">
          <a:xfrm>
            <a:off x="4991100" y="5334000"/>
            <a:ext cx="152400" cy="228600"/>
          </a:xfrm>
          <a:prstGeom prst="straightConnector1">
            <a:avLst/>
          </a:prstGeom>
          <a:noFill/>
          <a:ln w="9525">
            <a:solidFill>
              <a:schemeClr val="tx1"/>
            </a:solidFill>
            <a:round/>
            <a:headEnd/>
            <a:tailEnd type="triangle" w="med" len="med"/>
          </a:ln>
          <a:effectLst/>
        </p:spPr>
      </p:cxnSp>
      <p:sp>
        <p:nvSpPr>
          <p:cNvPr id="573461" name="Rectangle 21"/>
          <p:cNvSpPr>
            <a:spLocks noChangeArrowheads="1"/>
          </p:cNvSpPr>
          <p:nvPr/>
        </p:nvSpPr>
        <p:spPr bwMode="auto">
          <a:xfrm>
            <a:off x="4419600" y="46482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WSM</a:t>
            </a:r>
          </a:p>
        </p:txBody>
      </p:sp>
      <p:sp>
        <p:nvSpPr>
          <p:cNvPr id="573462" name="Rectangle 22"/>
          <p:cNvSpPr>
            <a:spLocks noChangeArrowheads="1"/>
          </p:cNvSpPr>
          <p:nvPr/>
        </p:nvSpPr>
        <p:spPr bwMode="auto">
          <a:xfrm>
            <a:off x="4572000" y="55626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Calibration</a:t>
            </a:r>
          </a:p>
          <a:p>
            <a:pPr algn="ctr"/>
            <a:r>
              <a:rPr lang="en-US"/>
              <a:t>skill</a:t>
            </a:r>
          </a:p>
        </p:txBody>
      </p:sp>
      <p:sp>
        <p:nvSpPr>
          <p:cNvPr id="573463" name="Rectangle 23"/>
          <p:cNvSpPr>
            <a:spLocks noChangeArrowheads="1"/>
          </p:cNvSpPr>
          <p:nvPr/>
        </p:nvSpPr>
        <p:spPr bwMode="auto">
          <a:xfrm>
            <a:off x="685800" y="36576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Model Inputs</a:t>
            </a:r>
          </a:p>
        </p:txBody>
      </p:sp>
      <p:sp>
        <p:nvSpPr>
          <p:cNvPr id="573464" name="Rectangle 24"/>
          <p:cNvSpPr>
            <a:spLocks noChangeArrowheads="1"/>
          </p:cNvSpPr>
          <p:nvPr/>
        </p:nvSpPr>
        <p:spPr bwMode="auto">
          <a:xfrm>
            <a:off x="1143000" y="47244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Parameters</a:t>
            </a:r>
          </a:p>
        </p:txBody>
      </p:sp>
      <p:sp>
        <p:nvSpPr>
          <p:cNvPr id="573465" name="Freeform 25"/>
          <p:cNvSpPr>
            <a:spLocks/>
          </p:cNvSpPr>
          <p:nvPr/>
        </p:nvSpPr>
        <p:spPr bwMode="auto">
          <a:xfrm>
            <a:off x="-73025" y="955675"/>
            <a:ext cx="9266238" cy="6100763"/>
          </a:xfrm>
          <a:custGeom>
            <a:avLst/>
            <a:gdLst/>
            <a:ahLst/>
            <a:cxnLst>
              <a:cxn ang="0">
                <a:pos x="445" y="0"/>
              </a:cxn>
              <a:cxn ang="0">
                <a:pos x="4608" y="367"/>
              </a:cxn>
              <a:cxn ang="0">
                <a:pos x="5374" y="1067"/>
              </a:cxn>
              <a:cxn ang="0">
                <a:pos x="5557" y="2815"/>
              </a:cxn>
              <a:cxn ang="0">
                <a:pos x="3694" y="3430"/>
              </a:cxn>
              <a:cxn ang="0">
                <a:pos x="2734" y="3478"/>
              </a:cxn>
              <a:cxn ang="0">
                <a:pos x="1938" y="3600"/>
              </a:cxn>
              <a:cxn ang="0">
                <a:pos x="1349" y="3620"/>
              </a:cxn>
              <a:cxn ang="0">
                <a:pos x="1015" y="3600"/>
              </a:cxn>
              <a:cxn ang="0">
                <a:pos x="151" y="3338"/>
              </a:cxn>
              <a:cxn ang="0">
                <a:pos x="111" y="570"/>
              </a:cxn>
              <a:cxn ang="0">
                <a:pos x="445" y="0"/>
              </a:cxn>
            </a:cxnLst>
            <a:rect l="0" t="0" r="r" b="b"/>
            <a:pathLst>
              <a:path w="5837" h="3843">
                <a:moveTo>
                  <a:pt x="445" y="0"/>
                </a:moveTo>
                <a:cubicBezTo>
                  <a:pt x="1143" y="24"/>
                  <a:pt x="3786" y="189"/>
                  <a:pt x="4608" y="367"/>
                </a:cubicBezTo>
                <a:cubicBezTo>
                  <a:pt x="4935" y="550"/>
                  <a:pt x="5527" y="631"/>
                  <a:pt x="5374" y="1067"/>
                </a:cubicBezTo>
                <a:cubicBezTo>
                  <a:pt x="5532" y="1475"/>
                  <a:pt x="5837" y="2421"/>
                  <a:pt x="5557" y="2815"/>
                </a:cubicBezTo>
                <a:cubicBezTo>
                  <a:pt x="5277" y="3209"/>
                  <a:pt x="4165" y="3319"/>
                  <a:pt x="3694" y="3430"/>
                </a:cubicBezTo>
                <a:cubicBezTo>
                  <a:pt x="3223" y="3541"/>
                  <a:pt x="3027" y="3450"/>
                  <a:pt x="2734" y="3478"/>
                </a:cubicBezTo>
                <a:cubicBezTo>
                  <a:pt x="2441" y="3506"/>
                  <a:pt x="2169" y="3576"/>
                  <a:pt x="1938" y="3600"/>
                </a:cubicBezTo>
                <a:cubicBezTo>
                  <a:pt x="1707" y="3624"/>
                  <a:pt x="1503" y="3620"/>
                  <a:pt x="1349" y="3620"/>
                </a:cubicBezTo>
                <a:cubicBezTo>
                  <a:pt x="1195" y="3620"/>
                  <a:pt x="1215" y="3647"/>
                  <a:pt x="1015" y="3600"/>
                </a:cubicBezTo>
                <a:cubicBezTo>
                  <a:pt x="815" y="3553"/>
                  <a:pt x="302" y="3843"/>
                  <a:pt x="151" y="3338"/>
                </a:cubicBezTo>
                <a:cubicBezTo>
                  <a:pt x="0" y="2833"/>
                  <a:pt x="62" y="1126"/>
                  <a:pt x="111" y="570"/>
                </a:cubicBezTo>
                <a:cubicBezTo>
                  <a:pt x="160" y="14"/>
                  <a:pt x="376" y="119"/>
                  <a:pt x="445" y="0"/>
                </a:cubicBezTo>
                <a:close/>
              </a:path>
            </a:pathLst>
          </a:custGeom>
          <a:noFill/>
          <a:ln w="38100" cap="flat" cmpd="sng">
            <a:solidFill>
              <a:schemeClr val="tx1"/>
            </a:solidFill>
            <a:prstDash val="dash"/>
            <a:round/>
            <a:headEnd/>
            <a:tailEnd/>
          </a:ln>
          <a:effectLst/>
        </p:spPr>
        <p:txBody>
          <a:bodyPr/>
          <a:lstStyle/>
          <a:p>
            <a:endParaRPr lang="en-US"/>
          </a:p>
        </p:txBody>
      </p:sp>
      <p:sp>
        <p:nvSpPr>
          <p:cNvPr id="573466" name="Rectangle 26"/>
          <p:cNvSpPr>
            <a:spLocks noChangeArrowheads="1"/>
          </p:cNvSpPr>
          <p:nvPr/>
        </p:nvSpPr>
        <p:spPr bwMode="auto">
          <a:xfrm>
            <a:off x="3124200" y="1447800"/>
            <a:ext cx="3048000" cy="1295400"/>
          </a:xfrm>
          <a:prstGeom prst="rect">
            <a:avLst/>
          </a:prstGeom>
          <a:solidFill>
            <a:srgbClr val="F05E5E"/>
          </a:solidFill>
          <a:ln w="9525">
            <a:solidFill>
              <a:schemeClr val="tx1"/>
            </a:solidFill>
            <a:miter lim="800000"/>
            <a:headEnd/>
            <a:tailEnd/>
          </a:ln>
          <a:effectLst/>
        </p:spPr>
        <p:txBody>
          <a:bodyPr wrap="none" anchor="ctr"/>
          <a:lstStyle/>
          <a:p>
            <a:pPr algn="ctr"/>
            <a:r>
              <a:rPr lang="en-US" sz="2000"/>
              <a:t>Desired State of Real Data</a:t>
            </a:r>
          </a:p>
          <a:p>
            <a:pPr algn="ctr"/>
            <a:r>
              <a:rPr lang="en-US" sz="2000"/>
              <a:t>(ag census)</a:t>
            </a:r>
          </a:p>
          <a:p>
            <a:pPr algn="ctr"/>
            <a:r>
              <a:rPr lang="en-US" sz="2000"/>
              <a:t>(BMP implemtation #s)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564B35C0-892D-4A3B-8868-5FB745114A94}" type="slidenum">
              <a:rPr lang="en-US"/>
              <a:pPr/>
              <a:t>2</a:t>
            </a:fld>
            <a:endParaRPr lang="en-US"/>
          </a:p>
        </p:txBody>
      </p:sp>
      <p:sp>
        <p:nvSpPr>
          <p:cNvPr id="8194" name="Rectangle 2"/>
          <p:cNvSpPr>
            <a:spLocks noGrp="1" noChangeArrowheads="1"/>
          </p:cNvSpPr>
          <p:nvPr>
            <p:ph type="title"/>
          </p:nvPr>
        </p:nvSpPr>
        <p:spPr/>
        <p:txBody>
          <a:bodyPr/>
          <a:lstStyle/>
          <a:p>
            <a:r>
              <a:rPr lang="en-US"/>
              <a:t>Overview</a:t>
            </a:r>
          </a:p>
        </p:txBody>
      </p:sp>
      <p:sp>
        <p:nvSpPr>
          <p:cNvPr id="8195" name="Rectangle 3"/>
          <p:cNvSpPr>
            <a:spLocks noGrp="1" noChangeArrowheads="1"/>
          </p:cNvSpPr>
          <p:nvPr>
            <p:ph type="body" idx="1"/>
          </p:nvPr>
        </p:nvSpPr>
        <p:spPr/>
        <p:txBody>
          <a:bodyPr/>
          <a:lstStyle/>
          <a:p>
            <a:r>
              <a:rPr lang="en-US"/>
              <a:t>Phase 5 Watershed Model Structure</a:t>
            </a:r>
          </a:p>
          <a:p>
            <a:r>
              <a:rPr lang="en-US"/>
              <a:t>Upgrades from phase 4.3</a:t>
            </a:r>
          </a:p>
          <a:p>
            <a:r>
              <a:rPr lang="en-US"/>
              <a:t>Inputs</a:t>
            </a:r>
          </a:p>
          <a:p>
            <a:r>
              <a:rPr lang="en-US"/>
              <a:t>Calibration Methods</a:t>
            </a:r>
          </a:p>
          <a:p>
            <a:r>
              <a:rPr lang="en-US"/>
              <a:t>Thoughts on Uncertainty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1B813A4F-60F6-4D5B-AB33-A6D39ED48F87}" type="slidenum">
              <a:rPr lang="en-US"/>
              <a:pPr/>
              <a:t>20</a:t>
            </a:fld>
            <a:endParaRPr lang="en-US"/>
          </a:p>
        </p:txBody>
      </p:sp>
      <p:pic>
        <p:nvPicPr>
          <p:cNvPr id="285698" name="Picture 2"/>
          <p:cNvPicPr>
            <a:picLocks noChangeAspect="1" noChangeArrowheads="1"/>
          </p:cNvPicPr>
          <p:nvPr/>
        </p:nvPicPr>
        <p:blipFill>
          <a:blip r:embed="rId3" cstate="print"/>
          <a:srcRect/>
          <a:stretch>
            <a:fillRect/>
          </a:stretch>
        </p:blipFill>
        <p:spPr bwMode="auto">
          <a:xfrm>
            <a:off x="1676400" y="9525"/>
            <a:ext cx="7467600" cy="6848475"/>
          </a:xfrm>
          <a:prstGeom prst="rect">
            <a:avLst/>
          </a:prstGeom>
          <a:noFill/>
          <a:ln w="9525">
            <a:noFill/>
            <a:miter lim="800000"/>
            <a:headEnd/>
            <a:tailEnd/>
          </a:ln>
          <a:effectLst/>
        </p:spPr>
      </p:pic>
      <p:sp>
        <p:nvSpPr>
          <p:cNvPr id="285699" name="Rectangle 3"/>
          <p:cNvSpPr>
            <a:spLocks noChangeArrowheads="1"/>
          </p:cNvSpPr>
          <p:nvPr/>
        </p:nvSpPr>
        <p:spPr bwMode="auto">
          <a:xfrm>
            <a:off x="2667000" y="2438400"/>
            <a:ext cx="2819400" cy="990600"/>
          </a:xfrm>
          <a:prstGeom prst="rect">
            <a:avLst/>
          </a:prstGeom>
          <a:noFill/>
          <a:ln w="9525">
            <a:noFill/>
            <a:miter lim="800000"/>
            <a:headEnd/>
            <a:tailEnd/>
          </a:ln>
          <a:effectLst/>
        </p:spPr>
        <p:txBody>
          <a:bodyPr anchor="ctr"/>
          <a:lstStyle/>
          <a:p>
            <a:pPr algn="ctr"/>
            <a:r>
              <a:rPr lang="en-US" sz="4400">
                <a:solidFill>
                  <a:schemeClr val="tx2"/>
                </a:solidFill>
              </a:rPr>
              <a:t>Phase 4</a:t>
            </a:r>
            <a:endParaRPr lang="en-US" sz="4400" b="1">
              <a:solidFill>
                <a:schemeClr val="tx2"/>
              </a:solidFill>
            </a:endParaRPr>
          </a:p>
        </p:txBody>
      </p:sp>
      <p:sp>
        <p:nvSpPr>
          <p:cNvPr id="285700" name="AutoShape 4"/>
          <p:cNvSpPr>
            <a:spLocks noChangeArrowheads="1"/>
          </p:cNvSpPr>
          <p:nvPr/>
        </p:nvSpPr>
        <p:spPr bwMode="auto">
          <a:xfrm>
            <a:off x="3581400" y="3200400"/>
            <a:ext cx="2209800" cy="762000"/>
          </a:xfrm>
          <a:prstGeom prst="rightArrow">
            <a:avLst>
              <a:gd name="adj1" fmla="val 50000"/>
              <a:gd name="adj2" fmla="val 72500"/>
            </a:avLst>
          </a:prstGeom>
          <a:solidFill>
            <a:srgbClr val="FF9966"/>
          </a:solidFill>
          <a:ln w="9525" algn="ctr">
            <a:solidFill>
              <a:schemeClr val="tx1"/>
            </a:solidFill>
            <a:miter lim="800000"/>
            <a:headEnd/>
            <a:tailEnd/>
          </a:ln>
          <a:effectLst/>
        </p:spPr>
        <p:txBody>
          <a:bodyPr wrap="none" anchor="ctr">
            <a:spAutoFit/>
          </a:bodyPr>
          <a:lstStyle/>
          <a:p>
            <a:endParaRPr lang="en-US"/>
          </a:p>
        </p:txBody>
      </p:sp>
      <p:sp>
        <p:nvSpPr>
          <p:cNvPr id="285701" name="Rectangle 5"/>
          <p:cNvSpPr>
            <a:spLocks noChangeArrowheads="1"/>
          </p:cNvSpPr>
          <p:nvPr/>
        </p:nvSpPr>
        <p:spPr bwMode="auto">
          <a:xfrm>
            <a:off x="0" y="0"/>
            <a:ext cx="5410200" cy="1143000"/>
          </a:xfrm>
          <a:prstGeom prst="rect">
            <a:avLst/>
          </a:prstGeom>
          <a:solidFill>
            <a:srgbClr val="FF9966"/>
          </a:solidFill>
          <a:ln w="9525">
            <a:noFill/>
            <a:miter lim="800000"/>
            <a:headEnd/>
            <a:tailEnd/>
          </a:ln>
          <a:effectLst/>
        </p:spPr>
        <p:txBody>
          <a:bodyPr anchor="ctr"/>
          <a:lstStyle/>
          <a:p>
            <a:pPr algn="ctr"/>
            <a:r>
              <a:rPr lang="en-US" sz="4400">
                <a:solidFill>
                  <a:schemeClr val="tx2"/>
                </a:solidFill>
              </a:rPr>
              <a:t>Fine Segmentation</a:t>
            </a:r>
          </a:p>
        </p:txBody>
      </p:sp>
      <p:sp>
        <p:nvSpPr>
          <p:cNvPr id="285702" name="Rectangle 6"/>
          <p:cNvSpPr>
            <a:spLocks noChangeArrowheads="1"/>
          </p:cNvSpPr>
          <p:nvPr/>
        </p:nvSpPr>
        <p:spPr bwMode="auto">
          <a:xfrm>
            <a:off x="3352800" y="3733800"/>
            <a:ext cx="2819400" cy="990600"/>
          </a:xfrm>
          <a:prstGeom prst="rect">
            <a:avLst/>
          </a:prstGeom>
          <a:noFill/>
          <a:ln w="9525">
            <a:noFill/>
            <a:miter lim="800000"/>
            <a:headEnd/>
            <a:tailEnd/>
          </a:ln>
          <a:effectLst/>
        </p:spPr>
        <p:txBody>
          <a:bodyPr anchor="ctr"/>
          <a:lstStyle/>
          <a:p>
            <a:pPr algn="ctr"/>
            <a:r>
              <a:rPr lang="en-US" sz="4400">
                <a:solidFill>
                  <a:schemeClr val="tx2"/>
                </a:solidFill>
              </a:rPr>
              <a:t>Phase 5</a:t>
            </a:r>
            <a:endParaRPr lang="en-US" sz="4400" b="1">
              <a:solidFill>
                <a:schemeClr val="tx2"/>
              </a:solidFill>
            </a:endParaRPr>
          </a:p>
        </p:txBody>
      </p:sp>
      <p:pic>
        <p:nvPicPr>
          <p:cNvPr id="285703" name="Picture 7"/>
          <p:cNvPicPr>
            <a:picLocks noChangeAspect="1" noChangeArrowheads="1"/>
          </p:cNvPicPr>
          <p:nvPr/>
        </p:nvPicPr>
        <p:blipFill>
          <a:blip r:embed="rId4" cstate="print"/>
          <a:srcRect/>
          <a:stretch>
            <a:fillRect/>
          </a:stretch>
        </p:blipFill>
        <p:spPr bwMode="auto">
          <a:xfrm>
            <a:off x="0" y="114300"/>
            <a:ext cx="3695700" cy="6743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2"/>
          </p:nvPr>
        </p:nvSpPr>
        <p:spPr/>
        <p:txBody>
          <a:bodyPr/>
          <a:lstStyle/>
          <a:p>
            <a:fld id="{D94F291E-C1F2-458C-986D-801853C44B47}" type="slidenum">
              <a:rPr lang="en-US"/>
              <a:pPr/>
              <a:t>200</a:t>
            </a:fld>
            <a:endParaRPr lang="en-US"/>
          </a:p>
        </p:txBody>
      </p:sp>
      <p:sp>
        <p:nvSpPr>
          <p:cNvPr id="574466" name="Rectangle 2"/>
          <p:cNvSpPr>
            <a:spLocks noGrp="1" noChangeArrowheads="1"/>
          </p:cNvSpPr>
          <p:nvPr>
            <p:ph type="title"/>
          </p:nvPr>
        </p:nvSpPr>
        <p:spPr/>
        <p:txBody>
          <a:bodyPr/>
          <a:lstStyle/>
          <a:p>
            <a:r>
              <a:rPr lang="en-US"/>
              <a:t>Uncertainty Analysis</a:t>
            </a:r>
          </a:p>
        </p:txBody>
      </p:sp>
      <p:sp>
        <p:nvSpPr>
          <p:cNvPr id="574467" name="Rectangle 3"/>
          <p:cNvSpPr>
            <a:spLocks noChangeArrowheads="1"/>
          </p:cNvSpPr>
          <p:nvPr/>
        </p:nvSpPr>
        <p:spPr bwMode="auto">
          <a:xfrm>
            <a:off x="152400" y="16002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Real Data (ag census)</a:t>
            </a:r>
          </a:p>
          <a:p>
            <a:pPr algn="ctr"/>
            <a:r>
              <a:rPr lang="en-US"/>
              <a:t>(BMP implemtation #s)</a:t>
            </a:r>
          </a:p>
        </p:txBody>
      </p:sp>
      <p:sp>
        <p:nvSpPr>
          <p:cNvPr id="574468" name="Rectangle 4"/>
          <p:cNvSpPr>
            <a:spLocks noChangeArrowheads="1"/>
          </p:cNvSpPr>
          <p:nvPr/>
        </p:nvSpPr>
        <p:spPr bwMode="auto">
          <a:xfrm>
            <a:off x="304800" y="2590800"/>
            <a:ext cx="2514600" cy="685800"/>
          </a:xfrm>
          <a:prstGeom prst="rect">
            <a:avLst/>
          </a:prstGeom>
          <a:solidFill>
            <a:srgbClr val="7E80E6"/>
          </a:solidFill>
          <a:ln w="9525">
            <a:solidFill>
              <a:schemeClr val="tx1"/>
            </a:solidFill>
            <a:miter lim="800000"/>
            <a:headEnd/>
            <a:tailEnd/>
          </a:ln>
          <a:effectLst/>
        </p:spPr>
        <p:txBody>
          <a:bodyPr wrap="none" anchor="ctr"/>
          <a:lstStyle/>
          <a:p>
            <a:pPr algn="ctr"/>
            <a:r>
              <a:rPr lang="en-US"/>
              <a:t>Assumptions or model</a:t>
            </a:r>
          </a:p>
        </p:txBody>
      </p:sp>
      <p:sp>
        <p:nvSpPr>
          <p:cNvPr id="574469" name="Rectangle 5"/>
          <p:cNvSpPr>
            <a:spLocks noChangeArrowheads="1"/>
          </p:cNvSpPr>
          <p:nvPr/>
        </p:nvSpPr>
        <p:spPr bwMode="auto">
          <a:xfrm>
            <a:off x="3657600" y="3581400"/>
            <a:ext cx="2514600" cy="685800"/>
          </a:xfrm>
          <a:prstGeom prst="rect">
            <a:avLst/>
          </a:prstGeom>
          <a:solidFill>
            <a:srgbClr val="7E80E6"/>
          </a:solidFill>
          <a:ln w="9525">
            <a:solidFill>
              <a:schemeClr val="tx1"/>
            </a:solidFill>
            <a:miter lim="800000"/>
            <a:headEnd/>
            <a:tailEnd/>
          </a:ln>
          <a:effectLst/>
        </p:spPr>
        <p:txBody>
          <a:bodyPr wrap="none" anchor="ctr"/>
          <a:lstStyle/>
          <a:p>
            <a:pPr algn="ctr"/>
            <a:r>
              <a:rPr lang="en-US"/>
              <a:t>HSPF</a:t>
            </a:r>
          </a:p>
        </p:txBody>
      </p:sp>
      <p:sp>
        <p:nvSpPr>
          <p:cNvPr id="574470" name="Rectangle 6"/>
          <p:cNvSpPr>
            <a:spLocks noChangeArrowheads="1"/>
          </p:cNvSpPr>
          <p:nvPr/>
        </p:nvSpPr>
        <p:spPr bwMode="auto">
          <a:xfrm>
            <a:off x="381000" y="5715000"/>
            <a:ext cx="2514600" cy="685800"/>
          </a:xfrm>
          <a:prstGeom prst="rect">
            <a:avLst/>
          </a:prstGeom>
          <a:solidFill>
            <a:srgbClr val="7E80E6"/>
          </a:solidFill>
          <a:ln w="9525">
            <a:solidFill>
              <a:schemeClr val="tx1"/>
            </a:solidFill>
            <a:miter lim="800000"/>
            <a:headEnd/>
            <a:tailEnd/>
          </a:ln>
          <a:effectLst/>
        </p:spPr>
        <p:txBody>
          <a:bodyPr wrap="none" anchor="ctr"/>
          <a:lstStyle/>
          <a:p>
            <a:pPr algn="ctr"/>
            <a:r>
              <a:rPr lang="en-US"/>
              <a:t>Calibration Theory</a:t>
            </a:r>
          </a:p>
        </p:txBody>
      </p:sp>
      <p:sp>
        <p:nvSpPr>
          <p:cNvPr id="574471" name="Rectangle 7"/>
          <p:cNvSpPr>
            <a:spLocks noChangeArrowheads="1"/>
          </p:cNvSpPr>
          <p:nvPr/>
        </p:nvSpPr>
        <p:spPr bwMode="auto">
          <a:xfrm>
            <a:off x="5791200" y="4648200"/>
            <a:ext cx="1143000" cy="685800"/>
          </a:xfrm>
          <a:prstGeom prst="rect">
            <a:avLst/>
          </a:prstGeom>
          <a:solidFill>
            <a:srgbClr val="7E80E6"/>
          </a:solidFill>
          <a:ln w="9525">
            <a:solidFill>
              <a:schemeClr val="tx1"/>
            </a:solidFill>
            <a:miter lim="800000"/>
            <a:headEnd/>
            <a:tailEnd/>
          </a:ln>
          <a:effectLst/>
        </p:spPr>
        <p:txBody>
          <a:bodyPr wrap="none" anchor="ctr"/>
          <a:lstStyle/>
          <a:p>
            <a:pPr algn="ctr"/>
            <a:r>
              <a:rPr lang="en-US"/>
              <a:t>Bay Model</a:t>
            </a:r>
          </a:p>
        </p:txBody>
      </p:sp>
      <p:sp>
        <p:nvSpPr>
          <p:cNvPr id="574472" name="Rectangle 8"/>
          <p:cNvSpPr>
            <a:spLocks noChangeArrowheads="1"/>
          </p:cNvSpPr>
          <p:nvPr/>
        </p:nvSpPr>
        <p:spPr bwMode="auto">
          <a:xfrm>
            <a:off x="7239000" y="4419600"/>
            <a:ext cx="1143000" cy="914400"/>
          </a:xfrm>
          <a:prstGeom prst="rect">
            <a:avLst/>
          </a:prstGeom>
          <a:solidFill>
            <a:srgbClr val="7E80E6"/>
          </a:solidFill>
          <a:ln w="9525">
            <a:solidFill>
              <a:schemeClr val="tx1"/>
            </a:solidFill>
            <a:miter lim="800000"/>
            <a:headEnd/>
            <a:tailEnd/>
          </a:ln>
          <a:effectLst/>
        </p:spPr>
        <p:txBody>
          <a:bodyPr wrap="none" anchor="ctr"/>
          <a:lstStyle/>
          <a:p>
            <a:pPr algn="ctr"/>
            <a:r>
              <a:rPr lang="en-US"/>
              <a:t>WQ</a:t>
            </a:r>
          </a:p>
          <a:p>
            <a:pPr algn="ctr"/>
            <a:r>
              <a:rPr lang="en-US"/>
              <a:t>Standards</a:t>
            </a:r>
          </a:p>
          <a:p>
            <a:pPr algn="ctr"/>
            <a:r>
              <a:rPr lang="en-US"/>
              <a:t>Method</a:t>
            </a:r>
          </a:p>
        </p:txBody>
      </p:sp>
      <p:cxnSp>
        <p:nvCxnSpPr>
          <p:cNvPr id="574473" name="AutoShape 9"/>
          <p:cNvCxnSpPr>
            <a:cxnSpLocks noChangeShapeType="1"/>
            <a:stCxn id="574467" idx="2"/>
            <a:endCxn id="574468" idx="0"/>
          </p:cNvCxnSpPr>
          <p:nvPr/>
        </p:nvCxnSpPr>
        <p:spPr bwMode="auto">
          <a:xfrm>
            <a:off x="1409700" y="2286000"/>
            <a:ext cx="152400" cy="304800"/>
          </a:xfrm>
          <a:prstGeom prst="straightConnector1">
            <a:avLst/>
          </a:prstGeom>
          <a:noFill/>
          <a:ln w="9525">
            <a:solidFill>
              <a:schemeClr val="tx1"/>
            </a:solidFill>
            <a:round/>
            <a:headEnd/>
            <a:tailEnd type="triangle" w="med" len="med"/>
          </a:ln>
          <a:effectLst/>
        </p:spPr>
      </p:cxnSp>
      <p:cxnSp>
        <p:nvCxnSpPr>
          <p:cNvPr id="574474" name="AutoShape 10"/>
          <p:cNvCxnSpPr>
            <a:cxnSpLocks noChangeShapeType="1"/>
            <a:stCxn id="574468" idx="2"/>
            <a:endCxn id="574487" idx="0"/>
          </p:cNvCxnSpPr>
          <p:nvPr/>
        </p:nvCxnSpPr>
        <p:spPr bwMode="auto">
          <a:xfrm>
            <a:off x="1562100" y="3276600"/>
            <a:ext cx="381000" cy="381000"/>
          </a:xfrm>
          <a:prstGeom prst="straightConnector1">
            <a:avLst/>
          </a:prstGeom>
          <a:noFill/>
          <a:ln w="9525">
            <a:solidFill>
              <a:schemeClr val="tx1"/>
            </a:solidFill>
            <a:round/>
            <a:headEnd/>
            <a:tailEnd type="triangle" w="med" len="med"/>
          </a:ln>
          <a:effectLst/>
        </p:spPr>
      </p:cxnSp>
      <p:cxnSp>
        <p:nvCxnSpPr>
          <p:cNvPr id="574475" name="AutoShape 11"/>
          <p:cNvCxnSpPr>
            <a:cxnSpLocks noChangeShapeType="1"/>
            <a:stCxn id="574469" idx="2"/>
            <a:endCxn id="574488" idx="0"/>
          </p:cNvCxnSpPr>
          <p:nvPr/>
        </p:nvCxnSpPr>
        <p:spPr bwMode="auto">
          <a:xfrm flipH="1">
            <a:off x="2400300" y="4267200"/>
            <a:ext cx="2514600" cy="457200"/>
          </a:xfrm>
          <a:prstGeom prst="straightConnector1">
            <a:avLst/>
          </a:prstGeom>
          <a:noFill/>
          <a:ln w="9525">
            <a:solidFill>
              <a:schemeClr val="tx1"/>
            </a:solidFill>
            <a:round/>
            <a:headEnd/>
            <a:tailEnd type="triangle" w="med" len="med"/>
          </a:ln>
          <a:effectLst/>
        </p:spPr>
      </p:cxnSp>
      <p:cxnSp>
        <p:nvCxnSpPr>
          <p:cNvPr id="574476" name="AutoShape 12"/>
          <p:cNvCxnSpPr>
            <a:cxnSpLocks noChangeShapeType="1"/>
            <a:stCxn id="574470" idx="0"/>
            <a:endCxn id="574488" idx="2"/>
          </p:cNvCxnSpPr>
          <p:nvPr/>
        </p:nvCxnSpPr>
        <p:spPr bwMode="auto">
          <a:xfrm flipV="1">
            <a:off x="1638300" y="5410200"/>
            <a:ext cx="762000" cy="304800"/>
          </a:xfrm>
          <a:prstGeom prst="straightConnector1">
            <a:avLst/>
          </a:prstGeom>
          <a:noFill/>
          <a:ln w="9525">
            <a:solidFill>
              <a:schemeClr val="tx1"/>
            </a:solidFill>
            <a:round/>
            <a:headEnd/>
            <a:tailEnd type="triangle" w="med" len="med"/>
          </a:ln>
          <a:effectLst/>
        </p:spPr>
      </p:cxnSp>
      <p:cxnSp>
        <p:nvCxnSpPr>
          <p:cNvPr id="574477" name="AutoShape 13"/>
          <p:cNvCxnSpPr>
            <a:cxnSpLocks noChangeShapeType="1"/>
            <a:stCxn id="574488" idx="3"/>
            <a:endCxn id="574485" idx="1"/>
          </p:cNvCxnSpPr>
          <p:nvPr/>
        </p:nvCxnSpPr>
        <p:spPr bwMode="auto">
          <a:xfrm flipV="1">
            <a:off x="3657600" y="4991100"/>
            <a:ext cx="762000" cy="76200"/>
          </a:xfrm>
          <a:prstGeom prst="straightConnector1">
            <a:avLst/>
          </a:prstGeom>
          <a:noFill/>
          <a:ln w="9525">
            <a:solidFill>
              <a:schemeClr val="tx1"/>
            </a:solidFill>
            <a:round/>
            <a:headEnd/>
            <a:tailEnd type="triangle" w="med" len="med"/>
          </a:ln>
          <a:effectLst/>
        </p:spPr>
      </p:cxnSp>
      <p:cxnSp>
        <p:nvCxnSpPr>
          <p:cNvPr id="574478" name="AutoShape 14"/>
          <p:cNvCxnSpPr>
            <a:cxnSpLocks noChangeShapeType="1"/>
            <a:stCxn id="574487" idx="2"/>
            <a:endCxn id="574488" idx="0"/>
          </p:cNvCxnSpPr>
          <p:nvPr/>
        </p:nvCxnSpPr>
        <p:spPr bwMode="auto">
          <a:xfrm>
            <a:off x="1943100" y="4343400"/>
            <a:ext cx="457200" cy="381000"/>
          </a:xfrm>
          <a:prstGeom prst="straightConnector1">
            <a:avLst/>
          </a:prstGeom>
          <a:noFill/>
          <a:ln w="9525">
            <a:solidFill>
              <a:schemeClr val="tx1"/>
            </a:solidFill>
            <a:round/>
            <a:headEnd/>
            <a:tailEnd type="triangle" w="med" len="med"/>
          </a:ln>
          <a:effectLst/>
        </p:spPr>
      </p:cxnSp>
      <p:cxnSp>
        <p:nvCxnSpPr>
          <p:cNvPr id="574479" name="AutoShape 15"/>
          <p:cNvCxnSpPr>
            <a:cxnSpLocks noChangeShapeType="1"/>
            <a:stCxn id="574485" idx="3"/>
            <a:endCxn id="574471" idx="1"/>
          </p:cNvCxnSpPr>
          <p:nvPr/>
        </p:nvCxnSpPr>
        <p:spPr bwMode="auto">
          <a:xfrm>
            <a:off x="5562600" y="4991100"/>
            <a:ext cx="228600" cy="0"/>
          </a:xfrm>
          <a:prstGeom prst="straightConnector1">
            <a:avLst/>
          </a:prstGeom>
          <a:noFill/>
          <a:ln w="9525">
            <a:solidFill>
              <a:schemeClr val="tx1"/>
            </a:solidFill>
            <a:round/>
            <a:headEnd/>
            <a:tailEnd type="triangle" w="med" len="med"/>
          </a:ln>
          <a:effectLst/>
        </p:spPr>
      </p:cxnSp>
      <p:cxnSp>
        <p:nvCxnSpPr>
          <p:cNvPr id="574480" name="AutoShape 16"/>
          <p:cNvCxnSpPr>
            <a:cxnSpLocks noChangeShapeType="1"/>
            <a:stCxn id="574471" idx="3"/>
            <a:endCxn id="574472" idx="1"/>
          </p:cNvCxnSpPr>
          <p:nvPr/>
        </p:nvCxnSpPr>
        <p:spPr bwMode="auto">
          <a:xfrm flipV="1">
            <a:off x="6934200" y="4876800"/>
            <a:ext cx="304800" cy="114300"/>
          </a:xfrm>
          <a:prstGeom prst="straightConnector1">
            <a:avLst/>
          </a:prstGeom>
          <a:noFill/>
          <a:ln w="9525">
            <a:solidFill>
              <a:schemeClr val="tx1"/>
            </a:solidFill>
            <a:round/>
            <a:headEnd/>
            <a:tailEnd type="triangle" w="med" len="med"/>
          </a:ln>
          <a:effectLst/>
        </p:spPr>
      </p:cxnSp>
      <p:cxnSp>
        <p:nvCxnSpPr>
          <p:cNvPr id="574481" name="AutoShape 17"/>
          <p:cNvCxnSpPr>
            <a:cxnSpLocks noChangeShapeType="1"/>
            <a:stCxn id="574482" idx="0"/>
            <a:endCxn id="574490" idx="3"/>
          </p:cNvCxnSpPr>
          <p:nvPr/>
        </p:nvCxnSpPr>
        <p:spPr bwMode="auto">
          <a:xfrm rot="16200000" flipH="1" flipV="1">
            <a:off x="6629400" y="1600200"/>
            <a:ext cx="38100" cy="952500"/>
          </a:xfrm>
          <a:prstGeom prst="bentConnector4">
            <a:avLst>
              <a:gd name="adj1" fmla="val -600000"/>
              <a:gd name="adj2" fmla="val 80000"/>
            </a:avLst>
          </a:prstGeom>
          <a:noFill/>
          <a:ln w="9525">
            <a:solidFill>
              <a:schemeClr val="tx1"/>
            </a:solidFill>
            <a:miter lim="800000"/>
            <a:headEnd/>
            <a:tailEnd type="triangle" w="med" len="med"/>
          </a:ln>
          <a:effectLst/>
        </p:spPr>
      </p:cxnSp>
      <p:sp>
        <p:nvSpPr>
          <p:cNvPr id="574482" name="Rectangle 18"/>
          <p:cNvSpPr>
            <a:spLocks noChangeArrowheads="1"/>
          </p:cNvSpPr>
          <p:nvPr/>
        </p:nvSpPr>
        <p:spPr bwMode="auto">
          <a:xfrm>
            <a:off x="6553200" y="2057400"/>
            <a:ext cx="1143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Allocation</a:t>
            </a:r>
          </a:p>
          <a:p>
            <a:pPr algn="ctr"/>
            <a:r>
              <a:rPr lang="en-US"/>
              <a:t>Method</a:t>
            </a:r>
          </a:p>
        </p:txBody>
      </p:sp>
      <p:cxnSp>
        <p:nvCxnSpPr>
          <p:cNvPr id="574483" name="AutoShape 19"/>
          <p:cNvCxnSpPr>
            <a:cxnSpLocks noChangeShapeType="1"/>
            <a:stCxn id="574472" idx="0"/>
            <a:endCxn id="574482" idx="2"/>
          </p:cNvCxnSpPr>
          <p:nvPr/>
        </p:nvCxnSpPr>
        <p:spPr bwMode="auto">
          <a:xfrm flipH="1" flipV="1">
            <a:off x="7124700" y="2971800"/>
            <a:ext cx="685800" cy="1447800"/>
          </a:xfrm>
          <a:prstGeom prst="straightConnector1">
            <a:avLst/>
          </a:prstGeom>
          <a:noFill/>
          <a:ln w="9525">
            <a:solidFill>
              <a:schemeClr val="tx1"/>
            </a:solidFill>
            <a:round/>
            <a:headEnd/>
            <a:tailEnd type="triangle" w="med" len="med"/>
          </a:ln>
          <a:effectLst/>
        </p:spPr>
      </p:cxnSp>
      <p:cxnSp>
        <p:nvCxnSpPr>
          <p:cNvPr id="574484" name="AutoShape 20"/>
          <p:cNvCxnSpPr>
            <a:cxnSpLocks noChangeShapeType="1"/>
            <a:stCxn id="574485" idx="2"/>
            <a:endCxn id="574486" idx="0"/>
          </p:cNvCxnSpPr>
          <p:nvPr/>
        </p:nvCxnSpPr>
        <p:spPr bwMode="auto">
          <a:xfrm>
            <a:off x="4991100" y="5334000"/>
            <a:ext cx="152400" cy="228600"/>
          </a:xfrm>
          <a:prstGeom prst="straightConnector1">
            <a:avLst/>
          </a:prstGeom>
          <a:noFill/>
          <a:ln w="9525">
            <a:solidFill>
              <a:schemeClr val="tx1"/>
            </a:solidFill>
            <a:round/>
            <a:headEnd/>
            <a:tailEnd type="triangle" w="med" len="med"/>
          </a:ln>
          <a:effectLst/>
        </p:spPr>
      </p:cxnSp>
      <p:sp>
        <p:nvSpPr>
          <p:cNvPr id="574485" name="Rectangle 21"/>
          <p:cNvSpPr>
            <a:spLocks noChangeArrowheads="1"/>
          </p:cNvSpPr>
          <p:nvPr/>
        </p:nvSpPr>
        <p:spPr bwMode="auto">
          <a:xfrm>
            <a:off x="4419600" y="46482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WSM</a:t>
            </a:r>
          </a:p>
        </p:txBody>
      </p:sp>
      <p:sp>
        <p:nvSpPr>
          <p:cNvPr id="574486" name="Rectangle 22"/>
          <p:cNvSpPr>
            <a:spLocks noChangeArrowheads="1"/>
          </p:cNvSpPr>
          <p:nvPr/>
        </p:nvSpPr>
        <p:spPr bwMode="auto">
          <a:xfrm>
            <a:off x="4572000" y="5562600"/>
            <a:ext cx="11430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Calibration</a:t>
            </a:r>
          </a:p>
          <a:p>
            <a:pPr algn="ctr"/>
            <a:r>
              <a:rPr lang="en-US"/>
              <a:t>skill</a:t>
            </a:r>
          </a:p>
        </p:txBody>
      </p:sp>
      <p:sp>
        <p:nvSpPr>
          <p:cNvPr id="574487" name="Rectangle 23"/>
          <p:cNvSpPr>
            <a:spLocks noChangeArrowheads="1"/>
          </p:cNvSpPr>
          <p:nvPr/>
        </p:nvSpPr>
        <p:spPr bwMode="auto">
          <a:xfrm>
            <a:off x="685800" y="36576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Model Inputs</a:t>
            </a:r>
          </a:p>
        </p:txBody>
      </p:sp>
      <p:sp>
        <p:nvSpPr>
          <p:cNvPr id="574488" name="Rectangle 24"/>
          <p:cNvSpPr>
            <a:spLocks noChangeArrowheads="1"/>
          </p:cNvSpPr>
          <p:nvPr/>
        </p:nvSpPr>
        <p:spPr bwMode="auto">
          <a:xfrm>
            <a:off x="1143000" y="4724400"/>
            <a:ext cx="25146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Parameters</a:t>
            </a:r>
          </a:p>
        </p:txBody>
      </p:sp>
      <p:sp>
        <p:nvSpPr>
          <p:cNvPr id="574489" name="Freeform 25"/>
          <p:cNvSpPr>
            <a:spLocks/>
          </p:cNvSpPr>
          <p:nvPr/>
        </p:nvSpPr>
        <p:spPr bwMode="auto">
          <a:xfrm>
            <a:off x="-73025" y="955675"/>
            <a:ext cx="9266238" cy="6100763"/>
          </a:xfrm>
          <a:custGeom>
            <a:avLst/>
            <a:gdLst/>
            <a:ahLst/>
            <a:cxnLst>
              <a:cxn ang="0">
                <a:pos x="445" y="0"/>
              </a:cxn>
              <a:cxn ang="0">
                <a:pos x="4608" y="367"/>
              </a:cxn>
              <a:cxn ang="0">
                <a:pos x="5374" y="1067"/>
              </a:cxn>
              <a:cxn ang="0">
                <a:pos x="5557" y="2815"/>
              </a:cxn>
              <a:cxn ang="0">
                <a:pos x="3694" y="3430"/>
              </a:cxn>
              <a:cxn ang="0">
                <a:pos x="2734" y="3478"/>
              </a:cxn>
              <a:cxn ang="0">
                <a:pos x="1938" y="3600"/>
              </a:cxn>
              <a:cxn ang="0">
                <a:pos x="1349" y="3620"/>
              </a:cxn>
              <a:cxn ang="0">
                <a:pos x="1015" y="3600"/>
              </a:cxn>
              <a:cxn ang="0">
                <a:pos x="151" y="3338"/>
              </a:cxn>
              <a:cxn ang="0">
                <a:pos x="111" y="570"/>
              </a:cxn>
              <a:cxn ang="0">
                <a:pos x="445" y="0"/>
              </a:cxn>
            </a:cxnLst>
            <a:rect l="0" t="0" r="r" b="b"/>
            <a:pathLst>
              <a:path w="5837" h="3843">
                <a:moveTo>
                  <a:pt x="445" y="0"/>
                </a:moveTo>
                <a:cubicBezTo>
                  <a:pt x="1143" y="24"/>
                  <a:pt x="3786" y="189"/>
                  <a:pt x="4608" y="367"/>
                </a:cubicBezTo>
                <a:cubicBezTo>
                  <a:pt x="4935" y="550"/>
                  <a:pt x="5527" y="631"/>
                  <a:pt x="5374" y="1067"/>
                </a:cubicBezTo>
                <a:cubicBezTo>
                  <a:pt x="5532" y="1475"/>
                  <a:pt x="5837" y="2421"/>
                  <a:pt x="5557" y="2815"/>
                </a:cubicBezTo>
                <a:cubicBezTo>
                  <a:pt x="5277" y="3209"/>
                  <a:pt x="4165" y="3319"/>
                  <a:pt x="3694" y="3430"/>
                </a:cubicBezTo>
                <a:cubicBezTo>
                  <a:pt x="3223" y="3541"/>
                  <a:pt x="3027" y="3450"/>
                  <a:pt x="2734" y="3478"/>
                </a:cubicBezTo>
                <a:cubicBezTo>
                  <a:pt x="2441" y="3506"/>
                  <a:pt x="2169" y="3576"/>
                  <a:pt x="1938" y="3600"/>
                </a:cubicBezTo>
                <a:cubicBezTo>
                  <a:pt x="1707" y="3624"/>
                  <a:pt x="1503" y="3620"/>
                  <a:pt x="1349" y="3620"/>
                </a:cubicBezTo>
                <a:cubicBezTo>
                  <a:pt x="1195" y="3620"/>
                  <a:pt x="1215" y="3647"/>
                  <a:pt x="1015" y="3600"/>
                </a:cubicBezTo>
                <a:cubicBezTo>
                  <a:pt x="815" y="3553"/>
                  <a:pt x="302" y="3843"/>
                  <a:pt x="151" y="3338"/>
                </a:cubicBezTo>
                <a:cubicBezTo>
                  <a:pt x="0" y="2833"/>
                  <a:pt x="62" y="1126"/>
                  <a:pt x="111" y="570"/>
                </a:cubicBezTo>
                <a:cubicBezTo>
                  <a:pt x="160" y="14"/>
                  <a:pt x="376" y="119"/>
                  <a:pt x="445" y="0"/>
                </a:cubicBezTo>
                <a:close/>
              </a:path>
            </a:pathLst>
          </a:custGeom>
          <a:noFill/>
          <a:ln w="38100" cap="flat" cmpd="sng">
            <a:solidFill>
              <a:schemeClr val="tx1"/>
            </a:solidFill>
            <a:prstDash val="dash"/>
            <a:round/>
            <a:headEnd/>
            <a:tailEnd/>
          </a:ln>
          <a:effectLst/>
        </p:spPr>
        <p:txBody>
          <a:bodyPr/>
          <a:lstStyle/>
          <a:p>
            <a:endParaRPr lang="en-US"/>
          </a:p>
        </p:txBody>
      </p:sp>
      <p:sp>
        <p:nvSpPr>
          <p:cNvPr id="574490" name="Rectangle 26"/>
          <p:cNvSpPr>
            <a:spLocks noChangeArrowheads="1"/>
          </p:cNvSpPr>
          <p:nvPr/>
        </p:nvSpPr>
        <p:spPr bwMode="auto">
          <a:xfrm>
            <a:off x="3124200" y="1447800"/>
            <a:ext cx="3048000" cy="1295400"/>
          </a:xfrm>
          <a:prstGeom prst="rect">
            <a:avLst/>
          </a:prstGeom>
          <a:solidFill>
            <a:srgbClr val="F05E5E"/>
          </a:solidFill>
          <a:ln w="9525">
            <a:solidFill>
              <a:schemeClr val="tx1"/>
            </a:solidFill>
            <a:miter lim="800000"/>
            <a:headEnd/>
            <a:tailEnd/>
          </a:ln>
          <a:effectLst/>
        </p:spPr>
        <p:txBody>
          <a:bodyPr wrap="none" anchor="ctr"/>
          <a:lstStyle/>
          <a:p>
            <a:pPr algn="ctr"/>
            <a:r>
              <a:rPr lang="en-US" sz="2000"/>
              <a:t>Desired State of Real Data</a:t>
            </a:r>
          </a:p>
          <a:p>
            <a:pPr algn="ctr"/>
            <a:r>
              <a:rPr lang="en-US" sz="2000"/>
              <a:t>(ag census)</a:t>
            </a:r>
          </a:p>
          <a:p>
            <a:pPr algn="ctr"/>
            <a:r>
              <a:rPr lang="en-US" sz="2000"/>
              <a:t>(BMP implemtation #s)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2"/>
          </p:nvPr>
        </p:nvSpPr>
        <p:spPr/>
        <p:txBody>
          <a:bodyPr/>
          <a:lstStyle/>
          <a:p>
            <a:fld id="{72510D23-743E-414F-B567-A1F5996D3830}" type="slidenum">
              <a:rPr lang="en-US"/>
              <a:pPr/>
              <a:t>201</a:t>
            </a:fld>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p:txBody>
          <a:bodyPr/>
          <a:lstStyle/>
          <a:p>
            <a:fld id="{3FB133DB-38FB-4AB1-B36A-04A977219228}" type="slidenum">
              <a:rPr lang="en-US"/>
              <a:pPr/>
              <a:t>202</a:t>
            </a:fld>
            <a:endParaRPr lang="en-US"/>
          </a:p>
        </p:txBody>
      </p:sp>
      <p:sp>
        <p:nvSpPr>
          <p:cNvPr id="464898" name="Rectangle 2"/>
          <p:cNvSpPr>
            <a:spLocks noGrp="1" noChangeArrowheads="1"/>
          </p:cNvSpPr>
          <p:nvPr>
            <p:ph type="title"/>
          </p:nvPr>
        </p:nvSpPr>
        <p:spPr>
          <a:xfrm>
            <a:off x="457200" y="274638"/>
            <a:ext cx="8229600" cy="3687762"/>
          </a:xfrm>
        </p:spPr>
        <p:txBody>
          <a:bodyPr/>
          <a:lstStyle/>
          <a:p>
            <a:r>
              <a:rPr lang="en-US" sz="6600"/>
              <a:t>Modeling and Monitoring</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20CAD4B-99E2-4025-85E3-ADCB72EEFAA8}" type="slidenum">
              <a:rPr lang="en-US"/>
              <a:pPr/>
              <a:t>203</a:t>
            </a:fld>
            <a:endParaRPr lang="en-US"/>
          </a:p>
        </p:txBody>
      </p:sp>
      <p:sp>
        <p:nvSpPr>
          <p:cNvPr id="553986" name="Rectangle 2"/>
          <p:cNvSpPr>
            <a:spLocks noGrp="1" noChangeArrowheads="1"/>
          </p:cNvSpPr>
          <p:nvPr>
            <p:ph type="title"/>
          </p:nvPr>
        </p:nvSpPr>
        <p:spPr>
          <a:xfrm>
            <a:off x="76200" y="304800"/>
            <a:ext cx="8915400" cy="1143000"/>
          </a:xfrm>
        </p:spPr>
        <p:txBody>
          <a:bodyPr/>
          <a:lstStyle/>
          <a:p>
            <a:r>
              <a:rPr lang="en-US" sz="4000"/>
              <a:t>Interactions between monitoring data and models</a:t>
            </a:r>
          </a:p>
        </p:txBody>
      </p:sp>
      <p:sp>
        <p:nvSpPr>
          <p:cNvPr id="553987" name="Rectangle 3"/>
          <p:cNvSpPr>
            <a:spLocks noGrp="1" noChangeArrowheads="1"/>
          </p:cNvSpPr>
          <p:nvPr>
            <p:ph type="body" idx="1"/>
          </p:nvPr>
        </p:nvSpPr>
        <p:spPr/>
        <p:txBody>
          <a:bodyPr/>
          <a:lstStyle/>
          <a:p>
            <a:r>
              <a:rPr lang="en-US"/>
              <a:t>Model Calibration</a:t>
            </a:r>
          </a:p>
          <a:p>
            <a:pPr lvl="1"/>
            <a:r>
              <a:rPr lang="en-US"/>
              <a:t>100 to 200 river reaches in the Chesapeake watershed</a:t>
            </a:r>
          </a:p>
          <a:p>
            <a:pPr lvl="1"/>
            <a:r>
              <a:rPr lang="en-US"/>
              <a:t>Small-scale land-use specific loads</a:t>
            </a:r>
          </a:p>
          <a:p>
            <a:r>
              <a:rPr lang="en-US"/>
              <a:t>Predictions of management effectiveness</a:t>
            </a:r>
          </a:p>
          <a:p>
            <a:endParaRPr lang="en-US"/>
          </a:p>
          <a:p>
            <a:endParaRPr 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B032A98-153A-4A14-A257-83F9D81528BE}" type="slidenum">
              <a:rPr lang="en-US"/>
              <a:pPr/>
              <a:t>204</a:t>
            </a:fld>
            <a:endParaRPr lang="en-US"/>
          </a:p>
        </p:txBody>
      </p:sp>
      <p:sp>
        <p:nvSpPr>
          <p:cNvPr id="465922" name="Text Box 2"/>
          <p:cNvSpPr txBox="1">
            <a:spLocks noChangeArrowheads="1"/>
          </p:cNvSpPr>
          <p:nvPr/>
        </p:nvSpPr>
        <p:spPr bwMode="auto">
          <a:xfrm>
            <a:off x="6019800" y="1066800"/>
            <a:ext cx="2533650" cy="641350"/>
          </a:xfrm>
          <a:prstGeom prst="rect">
            <a:avLst/>
          </a:prstGeom>
          <a:noFill/>
          <a:ln w="9525">
            <a:noFill/>
            <a:miter lim="800000"/>
            <a:headEnd/>
            <a:tailEnd/>
          </a:ln>
          <a:effectLst/>
        </p:spPr>
        <p:txBody>
          <a:bodyPr wrap="none">
            <a:spAutoFit/>
          </a:bodyPr>
          <a:lstStyle/>
          <a:p>
            <a:r>
              <a:rPr lang="en-US"/>
              <a:t>Area monitored by RIM</a:t>
            </a:r>
          </a:p>
          <a:p>
            <a:r>
              <a:rPr lang="en-US"/>
              <a:t>Stations</a:t>
            </a:r>
          </a:p>
        </p:txBody>
      </p:sp>
      <p:pic>
        <p:nvPicPr>
          <p:cNvPr id="465923" name="Picture 3"/>
          <p:cNvPicPr>
            <a:picLocks noChangeAspect="1" noChangeArrowheads="1"/>
          </p:cNvPicPr>
          <p:nvPr/>
        </p:nvPicPr>
        <p:blipFill>
          <a:blip r:embed="rId2" cstate="print"/>
          <a:srcRect/>
          <a:stretch>
            <a:fillRect/>
          </a:stretch>
        </p:blipFill>
        <p:spPr bwMode="auto">
          <a:xfrm>
            <a:off x="0" y="0"/>
            <a:ext cx="52990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4F37299D-1B71-4B3A-A4E3-04976AF40B30}" type="slidenum">
              <a:rPr lang="en-US"/>
              <a:pPr/>
              <a:t>205</a:t>
            </a:fld>
            <a:endParaRPr lang="en-US"/>
          </a:p>
        </p:txBody>
      </p:sp>
      <p:pic>
        <p:nvPicPr>
          <p:cNvPr id="460802" name="Picture 2"/>
          <p:cNvPicPr>
            <a:picLocks noChangeAspect="1" noChangeArrowheads="1"/>
          </p:cNvPicPr>
          <p:nvPr/>
        </p:nvPicPr>
        <p:blipFill>
          <a:blip r:embed="rId2" cstate="print"/>
          <a:srcRect/>
          <a:stretch>
            <a:fillRect/>
          </a:stretch>
        </p:blipFill>
        <p:spPr bwMode="auto">
          <a:xfrm>
            <a:off x="4573588" y="3733800"/>
            <a:ext cx="4570412" cy="3124200"/>
          </a:xfrm>
          <a:prstGeom prst="rect">
            <a:avLst/>
          </a:prstGeom>
          <a:noFill/>
          <a:ln w="9525">
            <a:noFill/>
            <a:miter lim="800000"/>
            <a:headEnd/>
            <a:tailEnd/>
          </a:ln>
          <a:effectLst/>
        </p:spPr>
      </p:pic>
      <p:pic>
        <p:nvPicPr>
          <p:cNvPr id="460803" name="Picture 3"/>
          <p:cNvPicPr>
            <a:picLocks noChangeAspect="1" noChangeArrowheads="1"/>
          </p:cNvPicPr>
          <p:nvPr/>
        </p:nvPicPr>
        <p:blipFill>
          <a:blip r:embed="rId3" cstate="print"/>
          <a:srcRect/>
          <a:stretch>
            <a:fillRect/>
          </a:stretch>
        </p:blipFill>
        <p:spPr bwMode="auto">
          <a:xfrm>
            <a:off x="0" y="3733800"/>
            <a:ext cx="4570413" cy="3124200"/>
          </a:xfrm>
          <a:prstGeom prst="rect">
            <a:avLst/>
          </a:prstGeom>
          <a:noFill/>
          <a:ln w="9525">
            <a:noFill/>
            <a:miter lim="800000"/>
            <a:headEnd/>
            <a:tailEnd/>
          </a:ln>
          <a:effectLst/>
        </p:spPr>
      </p:pic>
      <p:pic>
        <p:nvPicPr>
          <p:cNvPr id="460804" name="Picture 4"/>
          <p:cNvPicPr>
            <a:picLocks noChangeAspect="1" noChangeArrowheads="1"/>
          </p:cNvPicPr>
          <p:nvPr/>
        </p:nvPicPr>
        <p:blipFill>
          <a:blip r:embed="rId4" cstate="print"/>
          <a:srcRect/>
          <a:stretch>
            <a:fillRect/>
          </a:stretch>
        </p:blipFill>
        <p:spPr bwMode="auto">
          <a:xfrm>
            <a:off x="4724400" y="0"/>
            <a:ext cx="4570413" cy="3124200"/>
          </a:xfrm>
          <a:prstGeom prst="rect">
            <a:avLst/>
          </a:prstGeom>
          <a:noFill/>
          <a:ln w="9525">
            <a:noFill/>
            <a:miter lim="800000"/>
            <a:headEnd/>
            <a:tailEnd/>
          </a:ln>
          <a:effectLst/>
        </p:spPr>
      </p:pic>
      <p:pic>
        <p:nvPicPr>
          <p:cNvPr id="460805" name="Picture 5"/>
          <p:cNvPicPr>
            <a:picLocks noChangeAspect="1" noChangeArrowheads="1"/>
          </p:cNvPicPr>
          <p:nvPr/>
        </p:nvPicPr>
        <p:blipFill>
          <a:blip r:embed="rId5" cstate="print"/>
          <a:srcRect/>
          <a:stretch>
            <a:fillRect/>
          </a:stretch>
        </p:blipFill>
        <p:spPr bwMode="auto">
          <a:xfrm>
            <a:off x="0" y="0"/>
            <a:ext cx="4570413" cy="3124200"/>
          </a:xfrm>
          <a:prstGeom prst="rect">
            <a:avLst/>
          </a:prstGeom>
          <a:noFill/>
          <a:ln w="9525">
            <a:noFill/>
            <a:miter lim="800000"/>
            <a:headEnd/>
            <a:tailEnd/>
          </a:ln>
          <a:effectLst/>
        </p:spPr>
      </p:pic>
      <p:sp>
        <p:nvSpPr>
          <p:cNvPr id="460806" name="Text Box 6"/>
          <p:cNvSpPr txBox="1">
            <a:spLocks noChangeArrowheads="1"/>
          </p:cNvSpPr>
          <p:nvPr/>
        </p:nvSpPr>
        <p:spPr bwMode="auto">
          <a:xfrm>
            <a:off x="1219200" y="3276600"/>
            <a:ext cx="5911850" cy="366713"/>
          </a:xfrm>
          <a:prstGeom prst="rect">
            <a:avLst/>
          </a:prstGeom>
          <a:noFill/>
          <a:ln w="9525">
            <a:noFill/>
            <a:miter lim="800000"/>
            <a:headEnd/>
            <a:tailEnd/>
          </a:ln>
          <a:effectLst/>
        </p:spPr>
        <p:txBody>
          <a:bodyPr wrap="none">
            <a:spAutoFit/>
          </a:bodyPr>
          <a:lstStyle/>
          <a:p>
            <a:r>
              <a:rPr lang="en-US"/>
              <a:t>These charts based on CBP watershed model phase 4.3</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EFA0762-85C5-4A63-BBBF-55C071E21FFB}" type="slidenum">
              <a:rPr lang="en-US"/>
              <a:pPr/>
              <a:t>206</a:t>
            </a:fld>
            <a:endParaRPr lang="en-US"/>
          </a:p>
        </p:txBody>
      </p:sp>
      <p:pic>
        <p:nvPicPr>
          <p:cNvPr id="46694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466947" name="Text Box 3"/>
          <p:cNvSpPr txBox="1">
            <a:spLocks noChangeArrowheads="1"/>
          </p:cNvSpPr>
          <p:nvPr/>
        </p:nvSpPr>
        <p:spPr bwMode="auto">
          <a:xfrm>
            <a:off x="974725" y="4684713"/>
            <a:ext cx="3063875" cy="1190625"/>
          </a:xfrm>
          <a:prstGeom prst="rect">
            <a:avLst/>
          </a:prstGeom>
          <a:solidFill>
            <a:srgbClr val="C0C0C0"/>
          </a:solidFill>
          <a:ln w="9525">
            <a:noFill/>
            <a:miter lim="800000"/>
            <a:headEnd/>
            <a:tailEnd/>
          </a:ln>
          <a:effectLst/>
        </p:spPr>
        <p:txBody>
          <a:bodyPr>
            <a:spAutoFit/>
          </a:bodyPr>
          <a:lstStyle/>
          <a:p>
            <a:r>
              <a:rPr lang="en-US"/>
              <a:t>A good example of a ‘banana plot’ that is showing an upward tail when the trend is actually flat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6C93532C-D4F2-47FC-A4B1-0DE649F20E57}" type="slidenum">
              <a:rPr lang="en-US"/>
              <a:pPr/>
              <a:t>207</a:t>
            </a:fld>
            <a:endParaRPr lang="en-US"/>
          </a:p>
        </p:txBody>
      </p:sp>
      <p:pic>
        <p:nvPicPr>
          <p:cNvPr id="4628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462851" name="Text Box 3"/>
          <p:cNvSpPr txBox="1">
            <a:spLocks noChangeArrowheads="1"/>
          </p:cNvSpPr>
          <p:nvPr/>
        </p:nvSpPr>
        <p:spPr bwMode="auto">
          <a:xfrm>
            <a:off x="838200" y="1219200"/>
            <a:ext cx="5715000" cy="2219325"/>
          </a:xfrm>
          <a:prstGeom prst="rect">
            <a:avLst/>
          </a:prstGeom>
          <a:solidFill>
            <a:srgbClr val="C0C0C0"/>
          </a:solidFill>
          <a:ln w="9525">
            <a:noFill/>
            <a:miter lim="800000"/>
            <a:headEnd/>
            <a:tailEnd/>
          </a:ln>
          <a:effectLst/>
        </p:spPr>
        <p:txBody>
          <a:bodyPr>
            <a:spAutoFit/>
          </a:bodyPr>
          <a:lstStyle/>
          <a:p>
            <a:pPr>
              <a:spcBef>
                <a:spcPct val="50000"/>
              </a:spcBef>
            </a:pPr>
            <a:r>
              <a:rPr lang="en-US" sz="1400"/>
              <a:t>Most USGS ‘banana plots’ are reasonable, but there are specific problems with the Potomac Phosphorus.</a:t>
            </a:r>
          </a:p>
          <a:p>
            <a:pPr>
              <a:spcBef>
                <a:spcPct val="50000"/>
              </a:spcBef>
            </a:pPr>
            <a:r>
              <a:rPr lang="en-US" sz="1400"/>
              <a:t>These three plots of long term trend are all based on the same data but have drastically different short-term implications.</a:t>
            </a:r>
          </a:p>
          <a:p>
            <a:pPr>
              <a:spcBef>
                <a:spcPct val="50000"/>
              </a:spcBef>
            </a:pPr>
            <a:r>
              <a:rPr lang="en-US" sz="1400"/>
              <a:t>Yellow – approximation of USGS ‘banana plot’ from last year using quadratic trend</a:t>
            </a:r>
          </a:p>
          <a:p>
            <a:pPr>
              <a:spcBef>
                <a:spcPct val="50000"/>
              </a:spcBef>
            </a:pPr>
            <a:r>
              <a:rPr lang="en-US" sz="1400"/>
              <a:t>Blue – discrete form of flow-adjustment</a:t>
            </a:r>
          </a:p>
          <a:p>
            <a:pPr>
              <a:spcBef>
                <a:spcPct val="50000"/>
              </a:spcBef>
            </a:pPr>
            <a:r>
              <a:rPr lang="en-US" sz="1400"/>
              <a:t>Green – step trend term rather than quadratic</a:t>
            </a:r>
          </a:p>
        </p:txBody>
      </p:sp>
      <p:sp>
        <p:nvSpPr>
          <p:cNvPr id="462852" name="Text Box 4"/>
          <p:cNvSpPr txBox="1">
            <a:spLocks noChangeArrowheads="1"/>
          </p:cNvSpPr>
          <p:nvPr/>
        </p:nvSpPr>
        <p:spPr bwMode="auto">
          <a:xfrm>
            <a:off x="1066800" y="228600"/>
            <a:ext cx="7315200" cy="366713"/>
          </a:xfrm>
          <a:prstGeom prst="rect">
            <a:avLst/>
          </a:prstGeom>
          <a:solidFill>
            <a:schemeClr val="bg1"/>
          </a:solidFill>
          <a:ln w="9525">
            <a:noFill/>
            <a:miter lim="800000"/>
            <a:headEnd/>
            <a:tailEnd/>
          </a:ln>
          <a:effectLst/>
        </p:spPr>
        <p:txBody>
          <a:bodyPr>
            <a:spAutoFit/>
          </a:bodyPr>
          <a:lstStyle/>
          <a:p>
            <a:pPr>
              <a:spcBef>
                <a:spcPct val="50000"/>
              </a:spcBef>
            </a:pPr>
            <a:r>
              <a:rPr lang="en-US"/>
              <a:t>Three methods of ‘Flow-adjusting’ the Potomac Phosphorus</a:t>
            </a:r>
          </a:p>
        </p:txBody>
      </p:sp>
      <p:sp>
        <p:nvSpPr>
          <p:cNvPr id="462853" name="Text Box 5"/>
          <p:cNvSpPr txBox="1">
            <a:spLocks noChangeArrowheads="1"/>
          </p:cNvSpPr>
          <p:nvPr/>
        </p:nvSpPr>
        <p:spPr bwMode="auto">
          <a:xfrm>
            <a:off x="4953000" y="5486400"/>
            <a:ext cx="2825750" cy="641350"/>
          </a:xfrm>
          <a:prstGeom prst="rect">
            <a:avLst/>
          </a:prstGeom>
          <a:noFill/>
          <a:ln w="9525">
            <a:noFill/>
            <a:miter lim="800000"/>
            <a:headEnd/>
            <a:tailEnd/>
          </a:ln>
          <a:effectLst/>
        </p:spPr>
        <p:txBody>
          <a:bodyPr wrap="none">
            <a:spAutoFit/>
          </a:bodyPr>
          <a:lstStyle/>
          <a:p>
            <a:r>
              <a:rPr lang="en-US"/>
              <a:t>*** provisional analysis ***</a:t>
            </a:r>
          </a:p>
          <a:p>
            <a:r>
              <a:rPr lang="en-US"/>
              <a:t>** do not distribute  **</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2F54D6F8-1EF5-4113-8B1A-46C354F4E9B5}" type="slidenum">
              <a:rPr lang="en-US"/>
              <a:pPr/>
              <a:t>208</a:t>
            </a:fld>
            <a:endParaRPr lang="en-US"/>
          </a:p>
        </p:txBody>
      </p:sp>
      <p:pic>
        <p:nvPicPr>
          <p:cNvPr id="46387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463875" name="Text Box 3"/>
          <p:cNvSpPr txBox="1">
            <a:spLocks noChangeArrowheads="1"/>
          </p:cNvSpPr>
          <p:nvPr/>
        </p:nvSpPr>
        <p:spPr bwMode="auto">
          <a:xfrm>
            <a:off x="990600" y="4724400"/>
            <a:ext cx="7239000" cy="1049338"/>
          </a:xfrm>
          <a:prstGeom prst="rect">
            <a:avLst/>
          </a:prstGeom>
          <a:solidFill>
            <a:srgbClr val="C0C0C0">
              <a:alpha val="89999"/>
            </a:srgbClr>
          </a:solidFill>
          <a:ln w="9525">
            <a:noFill/>
            <a:miter lim="800000"/>
            <a:headEnd/>
            <a:tailEnd/>
          </a:ln>
          <a:effectLst/>
        </p:spPr>
        <p:txBody>
          <a:bodyPr>
            <a:spAutoFit/>
          </a:bodyPr>
          <a:lstStyle/>
          <a:p>
            <a:pPr>
              <a:spcBef>
                <a:spcPct val="50000"/>
              </a:spcBef>
            </a:pPr>
            <a:r>
              <a:rPr lang="en-US" sz="1400"/>
              <a:t>If the flow-adjusted trends are multiplied by the loads are the RIM sites, an overall flow-adjusted reduction percentage can be calculated.</a:t>
            </a:r>
          </a:p>
          <a:p>
            <a:pPr>
              <a:spcBef>
                <a:spcPct val="50000"/>
              </a:spcBef>
            </a:pPr>
            <a:r>
              <a:rPr lang="en-US" sz="1400"/>
              <a:t>This is comparable to the Watershed model phase 4.3 predictions of reductions based on implemented management practices.</a:t>
            </a:r>
          </a:p>
        </p:txBody>
      </p:sp>
      <p:sp>
        <p:nvSpPr>
          <p:cNvPr id="463876" name="Text Box 4"/>
          <p:cNvSpPr txBox="1">
            <a:spLocks noChangeArrowheads="1"/>
          </p:cNvSpPr>
          <p:nvPr/>
        </p:nvSpPr>
        <p:spPr bwMode="auto">
          <a:xfrm>
            <a:off x="4556125" y="950913"/>
            <a:ext cx="2825750" cy="641350"/>
          </a:xfrm>
          <a:prstGeom prst="rect">
            <a:avLst/>
          </a:prstGeom>
          <a:noFill/>
          <a:ln w="9525">
            <a:noFill/>
            <a:miter lim="800000"/>
            <a:headEnd/>
            <a:tailEnd/>
          </a:ln>
          <a:effectLst/>
        </p:spPr>
        <p:txBody>
          <a:bodyPr wrap="none">
            <a:spAutoFit/>
          </a:bodyPr>
          <a:lstStyle/>
          <a:p>
            <a:r>
              <a:rPr lang="en-US"/>
              <a:t>*** provisional analysis ***</a:t>
            </a:r>
          </a:p>
          <a:p>
            <a:r>
              <a:rPr lang="en-US"/>
              <a:t>** do not distribute  **</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DD80754-4850-4387-84CB-C13C4F89D181}" type="slidenum">
              <a:rPr lang="en-US"/>
              <a:pPr/>
              <a:t>209</a:t>
            </a:fld>
            <a:endParaRPr lang="en-US"/>
          </a:p>
        </p:txBody>
      </p:sp>
      <p:sp>
        <p:nvSpPr>
          <p:cNvPr id="555010" name="Rectangle 2"/>
          <p:cNvSpPr>
            <a:spLocks noGrp="1" noChangeArrowheads="1"/>
          </p:cNvSpPr>
          <p:nvPr>
            <p:ph type="title"/>
          </p:nvPr>
        </p:nvSpPr>
        <p:spPr/>
        <p:txBody>
          <a:bodyPr/>
          <a:lstStyle/>
          <a:p>
            <a:r>
              <a:rPr lang="en-US" sz="6600"/>
              <a:t>Climate Change</a:t>
            </a:r>
          </a:p>
        </p:txBody>
      </p:sp>
      <p:sp>
        <p:nvSpPr>
          <p:cNvPr id="555011" name="Rectangle 3"/>
          <p:cNvSpPr>
            <a:spLocks noGrp="1" noChangeArrowheads="1"/>
          </p:cNvSpPr>
          <p:nvPr>
            <p:ph type="body" idx="1"/>
          </p:nvPr>
        </p:nvSpPr>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C68D7B14-03A4-44A3-8F51-CF2EC3D129C6}" type="slidenum">
              <a:rPr lang="en-US"/>
              <a:pPr/>
              <a:t>21</a:t>
            </a:fld>
            <a:endParaRPr lang="en-US"/>
          </a:p>
        </p:txBody>
      </p:sp>
      <p:sp>
        <p:nvSpPr>
          <p:cNvPr id="11266" name="Rectangle 2"/>
          <p:cNvSpPr>
            <a:spLocks noChangeArrowheads="1"/>
          </p:cNvSpPr>
          <p:nvPr/>
        </p:nvSpPr>
        <p:spPr bwMode="auto">
          <a:xfrm>
            <a:off x="838200" y="304800"/>
            <a:ext cx="7772400" cy="762000"/>
          </a:xfrm>
          <a:prstGeom prst="rect">
            <a:avLst/>
          </a:prstGeom>
          <a:noFill/>
          <a:ln w="9525">
            <a:noFill/>
            <a:miter lim="800000"/>
            <a:headEnd/>
            <a:tailEnd/>
          </a:ln>
          <a:effectLst/>
        </p:spPr>
        <p:txBody>
          <a:bodyPr anchor="ctr"/>
          <a:lstStyle/>
          <a:p>
            <a:pPr algn="ctr"/>
            <a:endParaRPr lang="en-US" sz="2800" i="1"/>
          </a:p>
        </p:txBody>
      </p:sp>
      <p:pic>
        <p:nvPicPr>
          <p:cNvPr id="11267" name="Picture 3" descr="CBPOLOGO"/>
          <p:cNvPicPr>
            <a:picLocks noChangeAspect="1" noChangeArrowheads="1"/>
          </p:cNvPicPr>
          <p:nvPr/>
        </p:nvPicPr>
        <p:blipFill>
          <a:blip r:embed="rId3" cstate="print"/>
          <a:srcRect/>
          <a:stretch>
            <a:fillRect/>
          </a:stretch>
        </p:blipFill>
        <p:spPr bwMode="auto">
          <a:xfrm>
            <a:off x="0" y="152400"/>
            <a:ext cx="1408113" cy="869950"/>
          </a:xfrm>
          <a:prstGeom prst="rect">
            <a:avLst/>
          </a:prstGeom>
          <a:noFill/>
        </p:spPr>
      </p:pic>
      <p:sp>
        <p:nvSpPr>
          <p:cNvPr id="11268" name="Rectangle 4"/>
          <p:cNvSpPr>
            <a:spLocks noChangeArrowheads="1"/>
          </p:cNvSpPr>
          <p:nvPr/>
        </p:nvSpPr>
        <p:spPr bwMode="gray">
          <a:xfrm>
            <a:off x="457200"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sp>
        <p:nvSpPr>
          <p:cNvPr id="11269" name="Rectangle 5"/>
          <p:cNvSpPr>
            <a:spLocks noChangeArrowheads="1"/>
          </p:cNvSpPr>
          <p:nvPr/>
        </p:nvSpPr>
        <p:spPr bwMode="auto">
          <a:xfrm>
            <a:off x="228600" y="228600"/>
            <a:ext cx="8686800" cy="838200"/>
          </a:xfrm>
          <a:prstGeom prst="rect">
            <a:avLst/>
          </a:prstGeom>
          <a:noFill/>
          <a:ln w="9525">
            <a:noFill/>
            <a:miter lim="800000"/>
            <a:headEnd/>
            <a:tailEnd/>
          </a:ln>
          <a:effectLst/>
        </p:spPr>
        <p:txBody>
          <a:bodyPr anchor="ctr"/>
          <a:lstStyle/>
          <a:p>
            <a:pPr algn="ctr"/>
            <a:r>
              <a:rPr lang="en-US" sz="3200"/>
              <a:t>         Phase 4.3 and Phase 5 Calibration Stations</a:t>
            </a:r>
          </a:p>
        </p:txBody>
      </p:sp>
      <p:sp>
        <p:nvSpPr>
          <p:cNvPr id="11270" name="Rectangle 6"/>
          <p:cNvSpPr>
            <a:spLocks noChangeArrowheads="1"/>
          </p:cNvSpPr>
          <p:nvPr/>
        </p:nvSpPr>
        <p:spPr bwMode="gray">
          <a:xfrm>
            <a:off x="457200" y="10668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pic>
        <p:nvPicPr>
          <p:cNvPr id="11271" name="Picture 7" descr="phase4"/>
          <p:cNvPicPr>
            <a:picLocks noChangeAspect="1" noChangeArrowheads="1"/>
          </p:cNvPicPr>
          <p:nvPr/>
        </p:nvPicPr>
        <p:blipFill>
          <a:blip r:embed="rId4" cstate="print"/>
          <a:srcRect l="24225" r="20876"/>
          <a:stretch>
            <a:fillRect/>
          </a:stretch>
        </p:blipFill>
        <p:spPr bwMode="auto">
          <a:xfrm>
            <a:off x="228600" y="1905000"/>
            <a:ext cx="4287838" cy="4791075"/>
          </a:xfrm>
          <a:prstGeom prst="rect">
            <a:avLst/>
          </a:prstGeom>
          <a:solidFill>
            <a:schemeClr val="bg1"/>
          </a:solidFill>
          <a:ln w="9525">
            <a:solidFill>
              <a:schemeClr val="tx1"/>
            </a:solidFill>
            <a:miter lim="800000"/>
            <a:headEnd/>
            <a:tailEnd/>
          </a:ln>
        </p:spPr>
      </p:pic>
      <p:sp>
        <p:nvSpPr>
          <p:cNvPr id="11272" name="Text Box 8"/>
          <p:cNvSpPr txBox="1">
            <a:spLocks noChangeArrowheads="1"/>
          </p:cNvSpPr>
          <p:nvPr/>
        </p:nvSpPr>
        <p:spPr bwMode="auto">
          <a:xfrm>
            <a:off x="1123950" y="1219200"/>
            <a:ext cx="2547938" cy="396875"/>
          </a:xfrm>
          <a:prstGeom prst="rect">
            <a:avLst/>
          </a:prstGeom>
          <a:noFill/>
          <a:ln w="9525">
            <a:noFill/>
            <a:miter lim="800000"/>
            <a:headEnd/>
            <a:tailEnd/>
          </a:ln>
          <a:effectLst/>
        </p:spPr>
        <p:txBody>
          <a:bodyPr wrap="none">
            <a:spAutoFit/>
          </a:bodyPr>
          <a:lstStyle/>
          <a:p>
            <a:pPr algn="ctr"/>
            <a:r>
              <a:rPr lang="en-US" sz="2000" u="sng">
                <a:latin typeface="Tahoma" pitchFamily="34" charset="0"/>
              </a:rPr>
              <a:t>Phase 4.3 Calibration</a:t>
            </a:r>
          </a:p>
        </p:txBody>
      </p:sp>
      <p:sp>
        <p:nvSpPr>
          <p:cNvPr id="11273" name="Text Box 9"/>
          <p:cNvSpPr txBox="1">
            <a:spLocks noChangeArrowheads="1"/>
          </p:cNvSpPr>
          <p:nvPr/>
        </p:nvSpPr>
        <p:spPr bwMode="auto">
          <a:xfrm>
            <a:off x="5668963" y="1219200"/>
            <a:ext cx="2333625" cy="396875"/>
          </a:xfrm>
          <a:prstGeom prst="rect">
            <a:avLst/>
          </a:prstGeom>
          <a:noFill/>
          <a:ln w="9525">
            <a:noFill/>
            <a:miter lim="800000"/>
            <a:headEnd/>
            <a:tailEnd/>
          </a:ln>
          <a:effectLst/>
        </p:spPr>
        <p:txBody>
          <a:bodyPr wrap="none">
            <a:spAutoFit/>
          </a:bodyPr>
          <a:lstStyle/>
          <a:p>
            <a:pPr algn="ctr"/>
            <a:r>
              <a:rPr lang="en-US" sz="2000" u="sng">
                <a:latin typeface="Tahoma" pitchFamily="34" charset="0"/>
              </a:rPr>
              <a:t>Phase 5 Calibration</a:t>
            </a:r>
          </a:p>
        </p:txBody>
      </p:sp>
      <p:pic>
        <p:nvPicPr>
          <p:cNvPr id="11274" name="Picture 10"/>
          <p:cNvPicPr>
            <a:picLocks noChangeAspect="1" noChangeArrowheads="1"/>
          </p:cNvPicPr>
          <p:nvPr/>
        </p:nvPicPr>
        <p:blipFill>
          <a:blip r:embed="rId5" cstate="print"/>
          <a:srcRect/>
          <a:stretch>
            <a:fillRect/>
          </a:stretch>
        </p:blipFill>
        <p:spPr bwMode="auto">
          <a:xfrm>
            <a:off x="4724400" y="1905000"/>
            <a:ext cx="4305300" cy="4810125"/>
          </a:xfrm>
          <a:prstGeom prst="rect">
            <a:avLst/>
          </a:prstGeom>
          <a:solidFill>
            <a:schemeClr val="bg1"/>
          </a:solidFill>
          <a:ln w="9525">
            <a:solidFill>
              <a:schemeClr val="tx1"/>
            </a:solidFill>
            <a:miter lim="800000"/>
            <a:headEnd/>
            <a:tailEnd/>
          </a:ln>
          <a:effectLst/>
        </p:spPr>
      </p:pic>
      <p:sp>
        <p:nvSpPr>
          <p:cNvPr id="11275" name="Text Box 11"/>
          <p:cNvSpPr txBox="1">
            <a:spLocks noChangeArrowheads="1"/>
          </p:cNvSpPr>
          <p:nvPr/>
        </p:nvSpPr>
        <p:spPr bwMode="auto">
          <a:xfrm>
            <a:off x="152400" y="1676400"/>
            <a:ext cx="2133600" cy="1165225"/>
          </a:xfrm>
          <a:prstGeom prst="rect">
            <a:avLst/>
          </a:prstGeom>
          <a:solidFill>
            <a:srgbClr val="CCFFCC"/>
          </a:solidFill>
          <a:ln w="9525">
            <a:solidFill>
              <a:schemeClr val="tx1"/>
            </a:solidFill>
            <a:miter lim="800000"/>
            <a:headEnd/>
            <a:tailEnd/>
          </a:ln>
          <a:effectLst/>
        </p:spPr>
        <p:txBody>
          <a:bodyPr>
            <a:spAutoFit/>
          </a:bodyPr>
          <a:lstStyle/>
          <a:p>
            <a:r>
              <a:rPr lang="en-US" sz="1400">
                <a:latin typeface="Tahoma" pitchFamily="34" charset="0"/>
              </a:rPr>
              <a:t>Calibration sites = 20</a:t>
            </a:r>
          </a:p>
          <a:p>
            <a:r>
              <a:rPr lang="en-US" sz="1400">
                <a:latin typeface="Tahoma" pitchFamily="34" charset="0"/>
              </a:rPr>
              <a:t>Land Segments = 94</a:t>
            </a:r>
          </a:p>
          <a:p>
            <a:r>
              <a:rPr lang="en-US" sz="1400">
                <a:latin typeface="Tahoma" pitchFamily="34" charset="0"/>
              </a:rPr>
              <a:t>River Segments = 94</a:t>
            </a:r>
          </a:p>
          <a:p>
            <a:r>
              <a:rPr lang="en-US" sz="1400">
                <a:latin typeface="Tahoma" pitchFamily="34" charset="0"/>
              </a:rPr>
              <a:t>Land uses = 9</a:t>
            </a:r>
          </a:p>
          <a:p>
            <a:r>
              <a:rPr lang="en-US" sz="1400">
                <a:latin typeface="Tahoma" pitchFamily="34" charset="0"/>
              </a:rPr>
              <a:t>Simulation Years = 10</a:t>
            </a:r>
          </a:p>
        </p:txBody>
      </p:sp>
      <p:sp>
        <p:nvSpPr>
          <p:cNvPr id="11276" name="Text Box 12"/>
          <p:cNvSpPr txBox="1">
            <a:spLocks noChangeArrowheads="1"/>
          </p:cNvSpPr>
          <p:nvPr/>
        </p:nvSpPr>
        <p:spPr bwMode="auto">
          <a:xfrm>
            <a:off x="4648200" y="1676400"/>
            <a:ext cx="2693988" cy="1165225"/>
          </a:xfrm>
          <a:prstGeom prst="rect">
            <a:avLst/>
          </a:prstGeom>
          <a:solidFill>
            <a:srgbClr val="CCFFCC"/>
          </a:solidFill>
          <a:ln w="9525">
            <a:solidFill>
              <a:schemeClr val="tx1"/>
            </a:solidFill>
            <a:miter lim="800000"/>
            <a:headEnd/>
            <a:tailEnd/>
          </a:ln>
          <a:effectLst/>
        </p:spPr>
        <p:txBody>
          <a:bodyPr>
            <a:spAutoFit/>
          </a:bodyPr>
          <a:lstStyle/>
          <a:p>
            <a:pPr algn="ctr"/>
            <a:r>
              <a:rPr lang="en-US" sz="1400">
                <a:latin typeface="Tahoma" pitchFamily="34" charset="0"/>
              </a:rPr>
              <a:t>Calibration sites = 287</a:t>
            </a:r>
          </a:p>
          <a:p>
            <a:pPr algn="ctr"/>
            <a:r>
              <a:rPr lang="en-US" sz="1400">
                <a:latin typeface="Tahoma" pitchFamily="34" charset="0"/>
              </a:rPr>
              <a:t>Land Segments = 308</a:t>
            </a:r>
          </a:p>
          <a:p>
            <a:pPr algn="ctr"/>
            <a:r>
              <a:rPr lang="en-US" sz="1400">
                <a:latin typeface="Tahoma" pitchFamily="34" charset="0"/>
              </a:rPr>
              <a:t>River Segments= 1,063</a:t>
            </a:r>
          </a:p>
          <a:p>
            <a:pPr algn="ctr"/>
            <a:r>
              <a:rPr lang="en-US" sz="1400">
                <a:latin typeface="Tahoma" pitchFamily="34" charset="0"/>
              </a:rPr>
              <a:t>Land uses = 24</a:t>
            </a:r>
          </a:p>
          <a:p>
            <a:pPr algn="ctr"/>
            <a:r>
              <a:rPr lang="en-US" sz="1400">
                <a:latin typeface="Tahoma" pitchFamily="34" charset="0"/>
              </a:rPr>
              <a:t>Simulation Years = 21</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3A42014F-02FB-4EFF-AE2B-5E729E768E3C}" type="slidenum">
              <a:rPr lang="en-US"/>
              <a:pPr/>
              <a:t>210</a:t>
            </a:fld>
            <a:endParaRPr lang="en-US"/>
          </a:p>
        </p:txBody>
      </p:sp>
      <p:sp>
        <p:nvSpPr>
          <p:cNvPr id="542722" name="Rectangle 2"/>
          <p:cNvSpPr>
            <a:spLocks noChangeArrowheads="1"/>
          </p:cNvSpPr>
          <p:nvPr/>
        </p:nvSpPr>
        <p:spPr bwMode="auto">
          <a:xfrm>
            <a:off x="1371600" y="304800"/>
            <a:ext cx="7772400" cy="762000"/>
          </a:xfrm>
          <a:prstGeom prst="rect">
            <a:avLst/>
          </a:prstGeom>
          <a:noFill/>
          <a:ln w="9525">
            <a:noFill/>
            <a:miter lim="800000"/>
            <a:headEnd/>
            <a:tailEnd/>
          </a:ln>
          <a:effectLst/>
        </p:spPr>
        <p:txBody>
          <a:bodyPr anchor="ctr"/>
          <a:lstStyle/>
          <a:p>
            <a:r>
              <a:rPr lang="en-US" sz="2400"/>
              <a:t>Estimated Climate Change Effects in the Chesapeake Region</a:t>
            </a:r>
            <a:endParaRPr lang="en-US" sz="2400" i="1"/>
          </a:p>
        </p:txBody>
      </p:sp>
      <p:pic>
        <p:nvPicPr>
          <p:cNvPr id="542723" name="Picture 3" descr="CBPOLOGO"/>
          <p:cNvPicPr>
            <a:picLocks noChangeAspect="1" noChangeArrowheads="1"/>
          </p:cNvPicPr>
          <p:nvPr/>
        </p:nvPicPr>
        <p:blipFill>
          <a:blip r:embed="rId3" cstate="print"/>
          <a:srcRect/>
          <a:stretch>
            <a:fillRect/>
          </a:stretch>
        </p:blipFill>
        <p:spPr bwMode="auto">
          <a:xfrm>
            <a:off x="0" y="152400"/>
            <a:ext cx="1408113" cy="869950"/>
          </a:xfrm>
          <a:prstGeom prst="rect">
            <a:avLst/>
          </a:prstGeom>
          <a:noFill/>
        </p:spPr>
      </p:pic>
      <p:sp>
        <p:nvSpPr>
          <p:cNvPr id="542724" name="Rectangle 4"/>
          <p:cNvSpPr>
            <a:spLocks noChangeArrowheads="1"/>
          </p:cNvSpPr>
          <p:nvPr/>
        </p:nvSpPr>
        <p:spPr bwMode="gray">
          <a:xfrm>
            <a:off x="457200"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pic>
        <p:nvPicPr>
          <p:cNvPr id="542725" name="Picture 5"/>
          <p:cNvPicPr>
            <a:picLocks noChangeAspect="1" noChangeArrowheads="1"/>
          </p:cNvPicPr>
          <p:nvPr/>
        </p:nvPicPr>
        <p:blipFill>
          <a:blip r:embed="rId4" cstate="print"/>
          <a:srcRect/>
          <a:stretch>
            <a:fillRect/>
          </a:stretch>
        </p:blipFill>
        <p:spPr bwMode="auto">
          <a:xfrm>
            <a:off x="3810000" y="1066800"/>
            <a:ext cx="5181600" cy="4071938"/>
          </a:xfrm>
          <a:prstGeom prst="rect">
            <a:avLst/>
          </a:prstGeom>
          <a:noFill/>
          <a:ln w="9525">
            <a:noFill/>
            <a:miter lim="800000"/>
            <a:headEnd/>
            <a:tailEnd/>
          </a:ln>
          <a:effectLst/>
        </p:spPr>
      </p:pic>
      <p:sp>
        <p:nvSpPr>
          <p:cNvPr id="542726" name="Text Box 6"/>
          <p:cNvSpPr txBox="1">
            <a:spLocks noChangeArrowheads="1"/>
          </p:cNvSpPr>
          <p:nvPr/>
        </p:nvSpPr>
        <p:spPr bwMode="auto">
          <a:xfrm>
            <a:off x="304800" y="1219200"/>
            <a:ext cx="184150" cy="457200"/>
          </a:xfrm>
          <a:prstGeom prst="rect">
            <a:avLst/>
          </a:prstGeom>
          <a:noFill/>
          <a:ln w="22225">
            <a:noFill/>
            <a:miter lim="800000"/>
            <a:headEnd/>
            <a:tailEnd/>
          </a:ln>
          <a:effectLst/>
        </p:spPr>
        <p:txBody>
          <a:bodyPr wrap="none">
            <a:spAutoFit/>
          </a:bodyPr>
          <a:lstStyle/>
          <a:p>
            <a:endParaRPr lang="en-US" sz="2400">
              <a:latin typeface="Times New Roman" pitchFamily="18" charset="0"/>
            </a:endParaRPr>
          </a:p>
        </p:txBody>
      </p:sp>
      <p:sp>
        <p:nvSpPr>
          <p:cNvPr id="542727" name="Text Box 7"/>
          <p:cNvSpPr txBox="1">
            <a:spLocks noChangeArrowheads="1"/>
          </p:cNvSpPr>
          <p:nvPr/>
        </p:nvSpPr>
        <p:spPr bwMode="auto">
          <a:xfrm>
            <a:off x="60325" y="1184275"/>
            <a:ext cx="3673475" cy="5203825"/>
          </a:xfrm>
          <a:prstGeom prst="rect">
            <a:avLst/>
          </a:prstGeom>
          <a:noFill/>
          <a:ln w="22225">
            <a:noFill/>
            <a:miter lim="800000"/>
            <a:headEnd/>
            <a:tailEnd/>
          </a:ln>
          <a:effectLst/>
        </p:spPr>
        <p:txBody>
          <a:bodyPr>
            <a:spAutoFit/>
          </a:bodyPr>
          <a:lstStyle/>
          <a:p>
            <a:r>
              <a:rPr lang="en-US" sz="2400">
                <a:latin typeface="Times New Roman" pitchFamily="18" charset="0"/>
              </a:rPr>
              <a:t>In our region, temperatures are estimated to increase with a high degree of certainty, and precipitation to increase, especially at higher rainfall events, with a moderate degree of certainty.  </a:t>
            </a:r>
          </a:p>
          <a:p>
            <a:endParaRPr lang="en-US" sz="2400">
              <a:latin typeface="Times New Roman" pitchFamily="18" charset="0"/>
            </a:endParaRPr>
          </a:p>
          <a:p>
            <a:r>
              <a:rPr lang="en-US" sz="2400">
                <a:latin typeface="Times New Roman" pitchFamily="18" charset="0"/>
              </a:rPr>
              <a:t>How this effects flow in the watershed hangs in a hydrologic balance between precipitation and evapotranspiration.</a:t>
            </a:r>
          </a:p>
        </p:txBody>
      </p:sp>
      <p:sp>
        <p:nvSpPr>
          <p:cNvPr id="542728" name="Text Box 8"/>
          <p:cNvSpPr txBox="1">
            <a:spLocks noChangeArrowheads="1"/>
          </p:cNvSpPr>
          <p:nvPr/>
        </p:nvSpPr>
        <p:spPr bwMode="auto">
          <a:xfrm>
            <a:off x="4114800" y="5334000"/>
            <a:ext cx="4816475" cy="641350"/>
          </a:xfrm>
          <a:prstGeom prst="rect">
            <a:avLst/>
          </a:prstGeom>
          <a:noFill/>
          <a:ln w="22225">
            <a:noFill/>
            <a:miter lim="800000"/>
            <a:headEnd/>
            <a:tailEnd/>
          </a:ln>
          <a:effectLst/>
        </p:spPr>
        <p:txBody>
          <a:bodyPr>
            <a:spAutoFit/>
          </a:bodyPr>
          <a:lstStyle/>
          <a:p>
            <a:r>
              <a:rPr lang="en-US">
                <a:latin typeface="Times New Roman" pitchFamily="18" charset="0"/>
              </a:rPr>
              <a:t>About half the annual Chesapeake watershed precipitation inputs are lost by evapotranspiration.</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2"/>
          </p:nvPr>
        </p:nvSpPr>
        <p:spPr/>
        <p:txBody>
          <a:bodyPr/>
          <a:lstStyle/>
          <a:p>
            <a:fld id="{4073D776-2039-4650-9D9E-54EA405196FC}" type="slidenum">
              <a:rPr lang="en-US"/>
              <a:pPr/>
              <a:t>211</a:t>
            </a:fld>
            <a:endParaRPr lang="en-US"/>
          </a:p>
        </p:txBody>
      </p:sp>
      <p:sp>
        <p:nvSpPr>
          <p:cNvPr id="544770" name="Rectangle 2"/>
          <p:cNvSpPr>
            <a:spLocks noChangeArrowheads="1"/>
          </p:cNvSpPr>
          <p:nvPr/>
        </p:nvSpPr>
        <p:spPr bwMode="auto">
          <a:xfrm>
            <a:off x="1371600" y="533400"/>
            <a:ext cx="7772400" cy="762000"/>
          </a:xfrm>
          <a:prstGeom prst="rect">
            <a:avLst/>
          </a:prstGeom>
          <a:noFill/>
          <a:ln w="9525">
            <a:noFill/>
            <a:miter lim="800000"/>
            <a:headEnd/>
            <a:tailEnd/>
          </a:ln>
          <a:effectLst/>
        </p:spPr>
        <p:txBody>
          <a:bodyPr anchor="ctr"/>
          <a:lstStyle/>
          <a:p>
            <a:endParaRPr lang="en-US" sz="2800" i="1"/>
          </a:p>
        </p:txBody>
      </p:sp>
      <p:pic>
        <p:nvPicPr>
          <p:cNvPr id="544771" name="Picture 3" descr="CBPOLOGO"/>
          <p:cNvPicPr>
            <a:picLocks noChangeAspect="1" noChangeArrowheads="1"/>
          </p:cNvPicPr>
          <p:nvPr/>
        </p:nvPicPr>
        <p:blipFill>
          <a:blip r:embed="rId3" cstate="print"/>
          <a:srcRect/>
          <a:stretch>
            <a:fillRect/>
          </a:stretch>
        </p:blipFill>
        <p:spPr bwMode="auto">
          <a:xfrm>
            <a:off x="0" y="152400"/>
            <a:ext cx="1408113" cy="869950"/>
          </a:xfrm>
          <a:prstGeom prst="rect">
            <a:avLst/>
          </a:prstGeom>
          <a:noFill/>
        </p:spPr>
      </p:pic>
      <p:sp>
        <p:nvSpPr>
          <p:cNvPr id="544772" name="Rectangle 4"/>
          <p:cNvSpPr>
            <a:spLocks noChangeArrowheads="1"/>
          </p:cNvSpPr>
          <p:nvPr/>
        </p:nvSpPr>
        <p:spPr bwMode="gray">
          <a:xfrm>
            <a:off x="457200"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sp>
        <p:nvSpPr>
          <p:cNvPr id="544773" name="Rectangle 5"/>
          <p:cNvSpPr>
            <a:spLocks noChangeArrowheads="1"/>
          </p:cNvSpPr>
          <p:nvPr/>
        </p:nvSpPr>
        <p:spPr bwMode="auto">
          <a:xfrm>
            <a:off x="1524000" y="152400"/>
            <a:ext cx="7620000" cy="673100"/>
          </a:xfrm>
          <a:prstGeom prst="rect">
            <a:avLst/>
          </a:prstGeom>
          <a:noFill/>
          <a:ln w="9525">
            <a:noFill/>
            <a:miter lim="800000"/>
            <a:headEnd/>
            <a:tailEnd/>
          </a:ln>
          <a:effectLst/>
        </p:spPr>
        <p:txBody>
          <a:bodyPr anchor="ctr"/>
          <a:lstStyle/>
          <a:p>
            <a:pPr algn="ctr"/>
            <a:r>
              <a:rPr lang="en-US" sz="3200" b="1">
                <a:solidFill>
                  <a:schemeClr val="tx2"/>
                </a:solidFill>
              </a:rPr>
              <a:t>Observed Temperature and </a:t>
            </a:r>
            <a:br>
              <a:rPr lang="en-US" sz="3200" b="1">
                <a:solidFill>
                  <a:schemeClr val="tx2"/>
                </a:solidFill>
              </a:rPr>
            </a:br>
            <a:r>
              <a:rPr lang="en-US" sz="3200" b="1">
                <a:solidFill>
                  <a:schemeClr val="tx2"/>
                </a:solidFill>
              </a:rPr>
              <a:t>Precipitation Trends (1901-1998)</a:t>
            </a:r>
          </a:p>
        </p:txBody>
      </p:sp>
      <p:grpSp>
        <p:nvGrpSpPr>
          <p:cNvPr id="544774" name="Group 6"/>
          <p:cNvGrpSpPr>
            <a:grpSpLocks noChangeAspect="1"/>
          </p:cNvGrpSpPr>
          <p:nvPr/>
        </p:nvGrpSpPr>
        <p:grpSpPr bwMode="auto">
          <a:xfrm>
            <a:off x="0" y="1074738"/>
            <a:ext cx="9144000" cy="5783262"/>
            <a:chOff x="720" y="746"/>
            <a:chExt cx="4292" cy="2806"/>
          </a:xfrm>
        </p:grpSpPr>
        <p:pic>
          <p:nvPicPr>
            <p:cNvPr id="544775" name="Picture 7" descr="precip1"/>
            <p:cNvPicPr>
              <a:picLocks noChangeAspect="1" noChangeArrowheads="1"/>
            </p:cNvPicPr>
            <p:nvPr/>
          </p:nvPicPr>
          <p:blipFill>
            <a:blip r:embed="rId4" cstate="print"/>
            <a:srcRect l="5295" t="21489"/>
            <a:stretch>
              <a:fillRect/>
            </a:stretch>
          </p:blipFill>
          <p:spPr bwMode="auto">
            <a:xfrm>
              <a:off x="720" y="746"/>
              <a:ext cx="4292" cy="2806"/>
            </a:xfrm>
            <a:prstGeom prst="rect">
              <a:avLst/>
            </a:prstGeom>
            <a:noFill/>
            <a:effectLst/>
          </p:spPr>
        </p:pic>
        <p:sp>
          <p:nvSpPr>
            <p:cNvPr id="544776" name="Rectangle 8"/>
            <p:cNvSpPr>
              <a:spLocks noChangeAspect="1" noChangeArrowheads="1"/>
            </p:cNvSpPr>
            <p:nvPr/>
          </p:nvSpPr>
          <p:spPr bwMode="auto">
            <a:xfrm>
              <a:off x="3792" y="746"/>
              <a:ext cx="576" cy="336"/>
            </a:xfrm>
            <a:prstGeom prst="rect">
              <a:avLst/>
            </a:prstGeom>
            <a:solidFill>
              <a:schemeClr val="bg1"/>
            </a:solidFill>
            <a:ln w="9525">
              <a:noFill/>
              <a:miter lim="800000"/>
              <a:headEnd/>
              <a:tailEnd/>
            </a:ln>
            <a:effectLst/>
          </p:spPr>
          <p:txBody>
            <a:bodyPr wrap="none" anchor="ctr"/>
            <a:lstStyle/>
            <a:p>
              <a:endParaRPr lang="en-US"/>
            </a:p>
          </p:txBody>
        </p:sp>
      </p:grpSp>
      <p:sp>
        <p:nvSpPr>
          <p:cNvPr id="544777" name="Text Box 9"/>
          <p:cNvSpPr txBox="1">
            <a:spLocks noChangeArrowheads="1"/>
          </p:cNvSpPr>
          <p:nvPr/>
        </p:nvSpPr>
        <p:spPr bwMode="auto">
          <a:xfrm>
            <a:off x="4953000" y="6019800"/>
            <a:ext cx="2268538" cy="641350"/>
          </a:xfrm>
          <a:prstGeom prst="rect">
            <a:avLst/>
          </a:prstGeom>
          <a:noFill/>
          <a:ln w="9525">
            <a:noFill/>
            <a:miter lim="800000"/>
            <a:headEnd/>
            <a:tailEnd/>
          </a:ln>
          <a:effectLst/>
        </p:spPr>
        <p:txBody>
          <a:bodyPr>
            <a:spAutoFit/>
          </a:bodyPr>
          <a:lstStyle/>
          <a:p>
            <a:r>
              <a:rPr lang="en-US" b="1" i="1">
                <a:solidFill>
                  <a:srgbClr val="006600"/>
                </a:solidFill>
                <a:latin typeface="Times New Roman" pitchFamily="18" charset="0"/>
              </a:rPr>
              <a:t>Green = increase</a:t>
            </a:r>
          </a:p>
          <a:p>
            <a:r>
              <a:rPr lang="en-US" b="1" i="1">
                <a:solidFill>
                  <a:srgbClr val="996633"/>
                </a:solidFill>
                <a:latin typeface="Times New Roman" pitchFamily="18" charset="0"/>
              </a:rPr>
              <a:t>Brown = decrease</a:t>
            </a:r>
          </a:p>
        </p:txBody>
      </p:sp>
      <p:sp>
        <p:nvSpPr>
          <p:cNvPr id="544778" name="Text Box 10"/>
          <p:cNvSpPr txBox="1">
            <a:spLocks noChangeAspect="1" noChangeArrowheads="1"/>
          </p:cNvSpPr>
          <p:nvPr/>
        </p:nvSpPr>
        <p:spPr bwMode="auto">
          <a:xfrm>
            <a:off x="2362200" y="1143000"/>
            <a:ext cx="3067050" cy="366713"/>
          </a:xfrm>
          <a:prstGeom prst="rect">
            <a:avLst/>
          </a:prstGeom>
          <a:noFill/>
          <a:ln w="9525">
            <a:noFill/>
            <a:miter lim="800000"/>
            <a:headEnd/>
            <a:tailEnd/>
          </a:ln>
          <a:effectLst/>
        </p:spPr>
        <p:txBody>
          <a:bodyPr>
            <a:spAutoFit/>
          </a:bodyPr>
          <a:lstStyle/>
          <a:p>
            <a:r>
              <a:rPr lang="en-US" i="1">
                <a:latin typeface="Times New Roman" pitchFamily="18" charset="0"/>
              </a:rPr>
              <a:t>Annual Precipitation Total</a:t>
            </a:r>
          </a:p>
        </p:txBody>
      </p:sp>
      <p:sp>
        <p:nvSpPr>
          <p:cNvPr id="544779" name="Text Box 11"/>
          <p:cNvSpPr txBox="1">
            <a:spLocks noChangeArrowheads="1"/>
          </p:cNvSpPr>
          <p:nvPr/>
        </p:nvSpPr>
        <p:spPr bwMode="auto">
          <a:xfrm>
            <a:off x="5791200" y="990600"/>
            <a:ext cx="3352800" cy="1187450"/>
          </a:xfrm>
          <a:prstGeom prst="rect">
            <a:avLst/>
          </a:prstGeom>
          <a:noFill/>
          <a:ln w="22225">
            <a:noFill/>
            <a:miter lim="800000"/>
            <a:headEnd/>
            <a:tailEnd/>
          </a:ln>
          <a:effectLst/>
        </p:spPr>
        <p:txBody>
          <a:bodyPr>
            <a:spAutoFit/>
          </a:bodyPr>
          <a:lstStyle/>
          <a:p>
            <a:r>
              <a:rPr lang="en-US" sz="2400" i="1">
                <a:latin typeface="Times New Roman" pitchFamily="18" charset="0"/>
              </a:rPr>
              <a:t>Looking back over the </a:t>
            </a:r>
          </a:p>
          <a:p>
            <a:r>
              <a:rPr lang="en-US" sz="2400" i="1">
                <a:latin typeface="Times New Roman" pitchFamily="18" charset="0"/>
              </a:rPr>
              <a:t>observed record for </a:t>
            </a:r>
          </a:p>
          <a:p>
            <a:r>
              <a:rPr lang="en-US" sz="2400" i="1">
                <a:latin typeface="Times New Roman" pitchFamily="18" charset="0"/>
              </a:rPr>
              <a:t>the last century.</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2"/>
          </p:nvPr>
        </p:nvSpPr>
        <p:spPr/>
        <p:txBody>
          <a:bodyPr/>
          <a:lstStyle/>
          <a:p>
            <a:fld id="{8A40666D-FC15-4C29-BED9-89C27AA66583}" type="slidenum">
              <a:rPr lang="en-US"/>
              <a:pPr/>
              <a:t>212</a:t>
            </a:fld>
            <a:endParaRPr lang="en-US"/>
          </a:p>
        </p:txBody>
      </p:sp>
      <p:sp>
        <p:nvSpPr>
          <p:cNvPr id="546818" name="Rectangle 2"/>
          <p:cNvSpPr>
            <a:spLocks noChangeArrowheads="1"/>
          </p:cNvSpPr>
          <p:nvPr/>
        </p:nvSpPr>
        <p:spPr bwMode="auto">
          <a:xfrm>
            <a:off x="1371600" y="533400"/>
            <a:ext cx="7772400" cy="762000"/>
          </a:xfrm>
          <a:prstGeom prst="rect">
            <a:avLst/>
          </a:prstGeom>
          <a:noFill/>
          <a:ln w="9525">
            <a:noFill/>
            <a:miter lim="800000"/>
            <a:headEnd/>
            <a:tailEnd/>
          </a:ln>
          <a:effectLst/>
        </p:spPr>
        <p:txBody>
          <a:bodyPr anchor="ctr"/>
          <a:lstStyle/>
          <a:p>
            <a:endParaRPr lang="en-US" sz="2800" i="1"/>
          </a:p>
        </p:txBody>
      </p:sp>
      <p:pic>
        <p:nvPicPr>
          <p:cNvPr id="546819" name="Picture 3" descr="CBPOLOGO"/>
          <p:cNvPicPr>
            <a:picLocks noChangeAspect="1" noChangeArrowheads="1"/>
          </p:cNvPicPr>
          <p:nvPr/>
        </p:nvPicPr>
        <p:blipFill>
          <a:blip r:embed="rId3" cstate="print"/>
          <a:srcRect/>
          <a:stretch>
            <a:fillRect/>
          </a:stretch>
        </p:blipFill>
        <p:spPr bwMode="auto">
          <a:xfrm>
            <a:off x="0" y="152400"/>
            <a:ext cx="1408113" cy="869950"/>
          </a:xfrm>
          <a:prstGeom prst="rect">
            <a:avLst/>
          </a:prstGeom>
          <a:noFill/>
        </p:spPr>
      </p:pic>
      <p:sp>
        <p:nvSpPr>
          <p:cNvPr id="546820" name="Rectangle 4"/>
          <p:cNvSpPr>
            <a:spLocks noChangeArrowheads="1"/>
          </p:cNvSpPr>
          <p:nvPr/>
        </p:nvSpPr>
        <p:spPr bwMode="gray">
          <a:xfrm>
            <a:off x="457200"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sp>
        <p:nvSpPr>
          <p:cNvPr id="546821" name="Rectangle 5"/>
          <p:cNvSpPr>
            <a:spLocks noChangeArrowheads="1"/>
          </p:cNvSpPr>
          <p:nvPr/>
        </p:nvSpPr>
        <p:spPr bwMode="auto">
          <a:xfrm>
            <a:off x="1524000" y="152400"/>
            <a:ext cx="7620000" cy="673100"/>
          </a:xfrm>
          <a:prstGeom prst="rect">
            <a:avLst/>
          </a:prstGeom>
          <a:noFill/>
          <a:ln w="9525">
            <a:noFill/>
            <a:miter lim="800000"/>
            <a:headEnd/>
            <a:tailEnd/>
          </a:ln>
          <a:effectLst/>
        </p:spPr>
        <p:txBody>
          <a:bodyPr anchor="ctr"/>
          <a:lstStyle/>
          <a:p>
            <a:pPr algn="ctr"/>
            <a:r>
              <a:rPr lang="en-US" sz="3200" b="1">
                <a:solidFill>
                  <a:schemeClr val="tx2"/>
                </a:solidFill>
              </a:rPr>
              <a:t>Observed Temperature and </a:t>
            </a:r>
            <a:br>
              <a:rPr lang="en-US" sz="3200" b="1">
                <a:solidFill>
                  <a:schemeClr val="tx2"/>
                </a:solidFill>
              </a:rPr>
            </a:br>
            <a:r>
              <a:rPr lang="en-US" sz="3200" b="1">
                <a:solidFill>
                  <a:schemeClr val="tx2"/>
                </a:solidFill>
              </a:rPr>
              <a:t>Precipitation Trends (1901-1998)</a:t>
            </a:r>
          </a:p>
        </p:txBody>
      </p:sp>
      <p:grpSp>
        <p:nvGrpSpPr>
          <p:cNvPr id="546822" name="Group 6"/>
          <p:cNvGrpSpPr>
            <a:grpSpLocks noChangeAspect="1"/>
          </p:cNvGrpSpPr>
          <p:nvPr/>
        </p:nvGrpSpPr>
        <p:grpSpPr bwMode="auto">
          <a:xfrm>
            <a:off x="990600" y="1077913"/>
            <a:ext cx="8153400" cy="5780087"/>
            <a:chOff x="394" y="756"/>
            <a:chExt cx="2131" cy="1511"/>
          </a:xfrm>
        </p:grpSpPr>
        <p:grpSp>
          <p:nvGrpSpPr>
            <p:cNvPr id="546823" name="Group 7"/>
            <p:cNvGrpSpPr>
              <a:grpSpLocks noChangeAspect="1"/>
            </p:cNvGrpSpPr>
            <p:nvPr/>
          </p:nvGrpSpPr>
          <p:grpSpPr bwMode="auto">
            <a:xfrm>
              <a:off x="394" y="885"/>
              <a:ext cx="2131" cy="1382"/>
              <a:chOff x="1200" y="672"/>
              <a:chExt cx="4368" cy="2832"/>
            </a:xfrm>
          </p:grpSpPr>
          <p:pic>
            <p:nvPicPr>
              <p:cNvPr id="546824" name="Picture 8" descr="temp"/>
              <p:cNvPicPr>
                <a:picLocks noChangeAspect="1" noChangeArrowheads="1"/>
              </p:cNvPicPr>
              <p:nvPr/>
            </p:nvPicPr>
            <p:blipFill>
              <a:blip r:embed="rId4" cstate="print"/>
              <a:srcRect l="9920" t="17592"/>
              <a:stretch>
                <a:fillRect/>
              </a:stretch>
            </p:blipFill>
            <p:spPr bwMode="auto">
              <a:xfrm>
                <a:off x="1200" y="672"/>
                <a:ext cx="4128" cy="2594"/>
              </a:xfrm>
              <a:prstGeom prst="rect">
                <a:avLst/>
              </a:prstGeom>
              <a:noFill/>
              <a:effectLst>
                <a:outerShdw dist="107763" dir="2700000" algn="ctr" rotWithShape="0">
                  <a:schemeClr val="tx1"/>
                </a:outerShdw>
              </a:effectLst>
            </p:spPr>
          </p:pic>
          <p:sp>
            <p:nvSpPr>
              <p:cNvPr id="546825" name="Rectangle 9"/>
              <p:cNvSpPr>
                <a:spLocks noChangeAspect="1" noChangeArrowheads="1"/>
              </p:cNvSpPr>
              <p:nvPr/>
            </p:nvSpPr>
            <p:spPr bwMode="auto">
              <a:xfrm>
                <a:off x="4128" y="672"/>
                <a:ext cx="678" cy="431"/>
              </a:xfrm>
              <a:prstGeom prst="rect">
                <a:avLst/>
              </a:prstGeom>
              <a:solidFill>
                <a:schemeClr val="bg1"/>
              </a:solidFill>
              <a:ln w="9525">
                <a:noFill/>
                <a:miter lim="800000"/>
                <a:headEnd/>
                <a:tailEnd/>
              </a:ln>
              <a:effectLst/>
            </p:spPr>
            <p:txBody>
              <a:bodyPr wrap="none" anchor="ctr"/>
              <a:lstStyle/>
              <a:p>
                <a:endParaRPr lang="en-US"/>
              </a:p>
            </p:txBody>
          </p:sp>
          <p:sp>
            <p:nvSpPr>
              <p:cNvPr id="546826" name="Rectangle 10"/>
              <p:cNvSpPr>
                <a:spLocks noChangeAspect="1" noChangeArrowheads="1"/>
              </p:cNvSpPr>
              <p:nvPr/>
            </p:nvSpPr>
            <p:spPr bwMode="auto">
              <a:xfrm>
                <a:off x="1248" y="3264"/>
                <a:ext cx="4320" cy="240"/>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546827" name="Rectangle 11"/>
              <p:cNvSpPr>
                <a:spLocks noChangeAspect="1" noChangeArrowheads="1"/>
              </p:cNvSpPr>
              <p:nvPr/>
            </p:nvSpPr>
            <p:spPr bwMode="auto">
              <a:xfrm>
                <a:off x="5280" y="672"/>
                <a:ext cx="192" cy="2832"/>
              </a:xfrm>
              <a:prstGeom prst="rect">
                <a:avLst/>
              </a:prstGeom>
              <a:solidFill>
                <a:schemeClr val="bg1"/>
              </a:solidFill>
              <a:ln w="9525">
                <a:solidFill>
                  <a:schemeClr val="bg1"/>
                </a:solidFill>
                <a:miter lim="800000"/>
                <a:headEnd/>
                <a:tailEnd/>
              </a:ln>
              <a:effectLst/>
            </p:spPr>
            <p:txBody>
              <a:bodyPr wrap="none" anchor="ctr"/>
              <a:lstStyle/>
              <a:p>
                <a:endParaRPr lang="en-US"/>
              </a:p>
            </p:txBody>
          </p:sp>
        </p:grpSp>
        <p:sp>
          <p:nvSpPr>
            <p:cNvPr id="546828" name="Text Box 12"/>
            <p:cNvSpPr txBox="1">
              <a:spLocks noChangeAspect="1" noChangeArrowheads="1"/>
            </p:cNvSpPr>
            <p:nvPr/>
          </p:nvSpPr>
          <p:spPr bwMode="auto">
            <a:xfrm>
              <a:off x="814" y="756"/>
              <a:ext cx="695" cy="96"/>
            </a:xfrm>
            <a:prstGeom prst="rect">
              <a:avLst/>
            </a:prstGeom>
            <a:noFill/>
            <a:ln w="9525">
              <a:noFill/>
              <a:miter lim="800000"/>
              <a:headEnd/>
              <a:tailEnd/>
            </a:ln>
            <a:effectLst/>
          </p:spPr>
          <p:txBody>
            <a:bodyPr wrap="none">
              <a:spAutoFit/>
            </a:bodyPr>
            <a:lstStyle/>
            <a:p>
              <a:r>
                <a:rPr lang="en-US" i="1">
                  <a:latin typeface="Times New Roman" pitchFamily="18" charset="0"/>
                </a:rPr>
                <a:t>Mean Annual Temperature</a:t>
              </a:r>
            </a:p>
          </p:txBody>
        </p:sp>
      </p:grpSp>
      <p:sp>
        <p:nvSpPr>
          <p:cNvPr id="546829" name="Text Box 13"/>
          <p:cNvSpPr txBox="1">
            <a:spLocks noChangeArrowheads="1"/>
          </p:cNvSpPr>
          <p:nvPr/>
        </p:nvSpPr>
        <p:spPr bwMode="auto">
          <a:xfrm>
            <a:off x="304800" y="4724400"/>
            <a:ext cx="2268538" cy="641350"/>
          </a:xfrm>
          <a:prstGeom prst="rect">
            <a:avLst/>
          </a:prstGeom>
          <a:noFill/>
          <a:ln w="9525">
            <a:noFill/>
            <a:miter lim="800000"/>
            <a:headEnd/>
            <a:tailEnd/>
          </a:ln>
          <a:effectLst/>
        </p:spPr>
        <p:txBody>
          <a:bodyPr>
            <a:spAutoFit/>
          </a:bodyPr>
          <a:lstStyle/>
          <a:p>
            <a:r>
              <a:rPr lang="en-US" b="1" i="1">
                <a:solidFill>
                  <a:srgbClr val="FF3300"/>
                </a:solidFill>
                <a:latin typeface="Times New Roman" pitchFamily="18" charset="0"/>
              </a:rPr>
              <a:t>Red = increase</a:t>
            </a:r>
          </a:p>
          <a:p>
            <a:r>
              <a:rPr lang="en-US" b="1" i="1">
                <a:solidFill>
                  <a:schemeClr val="accent2"/>
                </a:solidFill>
                <a:latin typeface="Times New Roman" pitchFamily="18" charset="0"/>
              </a:rPr>
              <a:t>Blue = decrease</a:t>
            </a:r>
            <a:endParaRPr lang="en-US" b="1" i="1">
              <a:latin typeface="Times New Roman" pitchFamily="18" charset="0"/>
            </a:endParaRPr>
          </a:p>
        </p:txBody>
      </p:sp>
      <p:sp>
        <p:nvSpPr>
          <p:cNvPr id="546830" name="Text Box 14"/>
          <p:cNvSpPr txBox="1">
            <a:spLocks noChangeArrowheads="1"/>
          </p:cNvSpPr>
          <p:nvPr/>
        </p:nvSpPr>
        <p:spPr bwMode="auto">
          <a:xfrm>
            <a:off x="5394325" y="1066800"/>
            <a:ext cx="3749675" cy="1187450"/>
          </a:xfrm>
          <a:prstGeom prst="rect">
            <a:avLst/>
          </a:prstGeom>
          <a:noFill/>
          <a:ln w="22225">
            <a:noFill/>
            <a:miter lim="800000"/>
            <a:headEnd/>
            <a:tailEnd/>
          </a:ln>
          <a:effectLst/>
        </p:spPr>
        <p:txBody>
          <a:bodyPr>
            <a:spAutoFit/>
          </a:bodyPr>
          <a:lstStyle/>
          <a:p>
            <a:r>
              <a:rPr lang="en-US" sz="2400" i="1">
                <a:latin typeface="Times New Roman" pitchFamily="18" charset="0"/>
              </a:rPr>
              <a:t>Looking back over the </a:t>
            </a:r>
          </a:p>
          <a:p>
            <a:r>
              <a:rPr lang="en-US" sz="2400" i="1">
                <a:latin typeface="Times New Roman" pitchFamily="18" charset="0"/>
              </a:rPr>
              <a:t>observed record for </a:t>
            </a:r>
          </a:p>
          <a:p>
            <a:r>
              <a:rPr lang="en-US" sz="2400" i="1">
                <a:latin typeface="Times New Roman" pitchFamily="18" charset="0"/>
              </a:rPr>
              <a:t>the last century.</a:t>
            </a: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FA9B10AE-9543-468B-993C-355D29FD487F}" type="slidenum">
              <a:rPr lang="en-US"/>
              <a:pPr/>
              <a:t>213</a:t>
            </a:fld>
            <a:endParaRPr lang="en-US"/>
          </a:p>
        </p:txBody>
      </p:sp>
      <p:sp>
        <p:nvSpPr>
          <p:cNvPr id="548866" name="Rectangle 2"/>
          <p:cNvSpPr>
            <a:spLocks noChangeArrowheads="1"/>
          </p:cNvSpPr>
          <p:nvPr/>
        </p:nvSpPr>
        <p:spPr bwMode="auto">
          <a:xfrm>
            <a:off x="1371600" y="304800"/>
            <a:ext cx="7772400" cy="762000"/>
          </a:xfrm>
          <a:prstGeom prst="rect">
            <a:avLst/>
          </a:prstGeom>
          <a:noFill/>
          <a:ln w="9525">
            <a:noFill/>
            <a:miter lim="800000"/>
            <a:headEnd/>
            <a:tailEnd/>
          </a:ln>
          <a:effectLst/>
        </p:spPr>
        <p:txBody>
          <a:bodyPr anchor="ctr"/>
          <a:lstStyle/>
          <a:p>
            <a:endParaRPr lang="en-US" sz="2800" i="1"/>
          </a:p>
        </p:txBody>
      </p:sp>
      <p:pic>
        <p:nvPicPr>
          <p:cNvPr id="548867" name="Picture 3" descr="CBPOLOGO"/>
          <p:cNvPicPr>
            <a:picLocks noChangeAspect="1" noChangeArrowheads="1"/>
          </p:cNvPicPr>
          <p:nvPr/>
        </p:nvPicPr>
        <p:blipFill>
          <a:blip r:embed="rId3" cstate="print"/>
          <a:srcRect/>
          <a:stretch>
            <a:fillRect/>
          </a:stretch>
        </p:blipFill>
        <p:spPr bwMode="auto">
          <a:xfrm>
            <a:off x="0" y="152400"/>
            <a:ext cx="1408113" cy="869950"/>
          </a:xfrm>
          <a:prstGeom prst="rect">
            <a:avLst/>
          </a:prstGeom>
          <a:noFill/>
        </p:spPr>
      </p:pic>
      <p:sp>
        <p:nvSpPr>
          <p:cNvPr id="548868" name="Rectangle 4"/>
          <p:cNvSpPr>
            <a:spLocks noChangeArrowheads="1"/>
          </p:cNvSpPr>
          <p:nvPr/>
        </p:nvSpPr>
        <p:spPr bwMode="auto">
          <a:xfrm>
            <a:off x="1143000" y="152400"/>
            <a:ext cx="7620000" cy="806450"/>
          </a:xfrm>
          <a:prstGeom prst="rect">
            <a:avLst/>
          </a:prstGeom>
          <a:noFill/>
          <a:ln w="9525">
            <a:noFill/>
            <a:miter lim="800000"/>
            <a:headEnd/>
            <a:tailEnd/>
          </a:ln>
          <a:effectLst/>
        </p:spPr>
        <p:txBody>
          <a:bodyPr anchor="ctr"/>
          <a:lstStyle/>
          <a:p>
            <a:pPr algn="ctr"/>
            <a:r>
              <a:rPr lang="en-US" sz="2800" b="1">
                <a:solidFill>
                  <a:schemeClr val="tx2"/>
                </a:solidFill>
              </a:rPr>
              <a:t>Observed trends in precipitation by size class </a:t>
            </a:r>
            <a:br>
              <a:rPr lang="en-US" sz="2800" b="1">
                <a:solidFill>
                  <a:schemeClr val="tx2"/>
                </a:solidFill>
              </a:rPr>
            </a:br>
            <a:r>
              <a:rPr lang="en-US" sz="2800" b="1">
                <a:solidFill>
                  <a:schemeClr val="tx2"/>
                </a:solidFill>
              </a:rPr>
              <a:t>(percent per century, 1910-1996)</a:t>
            </a:r>
          </a:p>
        </p:txBody>
      </p:sp>
      <p:pic>
        <p:nvPicPr>
          <p:cNvPr id="548869" name="Picture 5"/>
          <p:cNvPicPr>
            <a:picLocks noChangeAspect="1" noChangeArrowheads="1"/>
          </p:cNvPicPr>
          <p:nvPr/>
        </p:nvPicPr>
        <p:blipFill>
          <a:blip r:embed="rId4" cstate="print"/>
          <a:srcRect l="10352" t="24258" r="9375" b="8626"/>
          <a:stretch>
            <a:fillRect/>
          </a:stretch>
        </p:blipFill>
        <p:spPr bwMode="auto">
          <a:xfrm>
            <a:off x="152400" y="1209675"/>
            <a:ext cx="8445500" cy="5116513"/>
          </a:xfrm>
          <a:prstGeom prst="rect">
            <a:avLst/>
          </a:prstGeom>
          <a:noFill/>
          <a:ln w="9525">
            <a:noFill/>
            <a:miter lim="800000"/>
            <a:headEnd/>
            <a:tailEnd/>
          </a:ln>
          <a:effectLst/>
        </p:spPr>
      </p:pic>
      <p:sp>
        <p:nvSpPr>
          <p:cNvPr id="548870" name="Text Box 6"/>
          <p:cNvSpPr txBox="1">
            <a:spLocks noChangeArrowheads="1"/>
          </p:cNvSpPr>
          <p:nvPr/>
        </p:nvSpPr>
        <p:spPr bwMode="auto">
          <a:xfrm>
            <a:off x="5410200" y="6248400"/>
            <a:ext cx="3306763" cy="396875"/>
          </a:xfrm>
          <a:prstGeom prst="rect">
            <a:avLst/>
          </a:prstGeom>
          <a:noFill/>
          <a:ln w="9525">
            <a:noFill/>
            <a:miter lim="800000"/>
            <a:headEnd/>
            <a:tailEnd/>
          </a:ln>
          <a:effectLst/>
        </p:spPr>
        <p:txBody>
          <a:bodyPr wrap="none">
            <a:spAutoFit/>
          </a:bodyPr>
          <a:lstStyle/>
          <a:p>
            <a:r>
              <a:rPr lang="en-US" sz="2000">
                <a:latin typeface="Times New Roman" pitchFamily="18" charset="0"/>
              </a:rPr>
              <a:t>Source: Karl and Knight, 1998</a:t>
            </a:r>
          </a:p>
        </p:txBody>
      </p:sp>
      <p:sp>
        <p:nvSpPr>
          <p:cNvPr id="548871" name="Text Box 7"/>
          <p:cNvSpPr txBox="1">
            <a:spLocks noChangeArrowheads="1"/>
          </p:cNvSpPr>
          <p:nvPr/>
        </p:nvSpPr>
        <p:spPr bwMode="auto">
          <a:xfrm>
            <a:off x="530225" y="4851400"/>
            <a:ext cx="1066800" cy="641350"/>
          </a:xfrm>
          <a:prstGeom prst="rect">
            <a:avLst/>
          </a:prstGeom>
          <a:noFill/>
          <a:ln w="9525">
            <a:noFill/>
            <a:miter lim="800000"/>
            <a:headEnd/>
            <a:tailEnd/>
          </a:ln>
          <a:effectLst/>
        </p:spPr>
        <p:txBody>
          <a:bodyPr wrap="none">
            <a:spAutoFit/>
          </a:bodyPr>
          <a:lstStyle/>
          <a:p>
            <a:r>
              <a:rPr lang="en-US" b="1" i="1">
                <a:latin typeface="Times New Roman" pitchFamily="18" charset="0"/>
              </a:rPr>
              <a:t>National </a:t>
            </a:r>
          </a:p>
          <a:p>
            <a:r>
              <a:rPr lang="en-US" b="1" i="1">
                <a:latin typeface="Times New Roman" pitchFamily="18" charset="0"/>
              </a:rPr>
              <a:t>Average</a:t>
            </a:r>
          </a:p>
        </p:txBody>
      </p:sp>
      <p:sp>
        <p:nvSpPr>
          <p:cNvPr id="548872" name="Line 8"/>
          <p:cNvSpPr>
            <a:spLocks noChangeShapeType="1"/>
          </p:cNvSpPr>
          <p:nvPr/>
        </p:nvSpPr>
        <p:spPr bwMode="auto">
          <a:xfrm>
            <a:off x="7467600" y="1943100"/>
            <a:ext cx="0" cy="1041400"/>
          </a:xfrm>
          <a:prstGeom prst="line">
            <a:avLst/>
          </a:prstGeom>
          <a:noFill/>
          <a:ln w="31750">
            <a:solidFill>
              <a:srgbClr val="FF0000"/>
            </a:solidFill>
            <a:round/>
            <a:headEnd/>
            <a:tailEnd/>
          </a:ln>
          <a:effectLst/>
        </p:spPr>
        <p:txBody>
          <a:bodyPr/>
          <a:lstStyle/>
          <a:p>
            <a:endParaRPr lang="en-US"/>
          </a:p>
        </p:txBody>
      </p:sp>
      <p:sp>
        <p:nvSpPr>
          <p:cNvPr id="548873" name="Text Box 9"/>
          <p:cNvSpPr txBox="1">
            <a:spLocks noChangeArrowheads="1"/>
          </p:cNvSpPr>
          <p:nvPr/>
        </p:nvSpPr>
        <p:spPr bwMode="auto">
          <a:xfrm>
            <a:off x="7451725" y="2981325"/>
            <a:ext cx="1470025" cy="320675"/>
          </a:xfrm>
          <a:prstGeom prst="rect">
            <a:avLst/>
          </a:prstGeom>
          <a:noFill/>
          <a:ln w="9525">
            <a:noFill/>
            <a:miter lim="800000"/>
            <a:headEnd/>
            <a:tailEnd/>
          </a:ln>
          <a:effectLst/>
        </p:spPr>
        <p:txBody>
          <a:bodyPr wrap="none">
            <a:spAutoFit/>
          </a:bodyPr>
          <a:lstStyle/>
          <a:p>
            <a:r>
              <a:rPr lang="en-US" sz="1500" b="1">
                <a:solidFill>
                  <a:srgbClr val="FF3300"/>
                </a:solidFill>
              </a:rPr>
              <a:t>70</a:t>
            </a:r>
            <a:r>
              <a:rPr lang="en-US" sz="1500" b="1" baseline="30000">
                <a:solidFill>
                  <a:srgbClr val="FF3300"/>
                </a:solidFill>
              </a:rPr>
              <a:t>th</a:t>
            </a:r>
            <a:r>
              <a:rPr lang="en-US" sz="1500" b="1">
                <a:solidFill>
                  <a:srgbClr val="FF3300"/>
                </a:solidFill>
              </a:rPr>
              <a:t> percentile</a:t>
            </a:r>
          </a:p>
        </p:txBody>
      </p:sp>
      <p:sp>
        <p:nvSpPr>
          <p:cNvPr id="548874" name="Line 10"/>
          <p:cNvSpPr>
            <a:spLocks noChangeShapeType="1"/>
          </p:cNvSpPr>
          <p:nvPr/>
        </p:nvSpPr>
        <p:spPr bwMode="auto">
          <a:xfrm>
            <a:off x="1981200" y="5029200"/>
            <a:ext cx="0" cy="1041400"/>
          </a:xfrm>
          <a:prstGeom prst="line">
            <a:avLst/>
          </a:prstGeom>
          <a:noFill/>
          <a:ln w="31750">
            <a:solidFill>
              <a:srgbClr val="FF0000"/>
            </a:solidFill>
            <a:round/>
            <a:headEnd/>
            <a:tailEnd/>
          </a:ln>
          <a:effectLst/>
        </p:spPr>
        <p:txBody>
          <a:bodyPr/>
          <a:lstStyle/>
          <a:p>
            <a:endParaRPr lang="en-US"/>
          </a:p>
        </p:txBody>
      </p:sp>
      <p:sp>
        <p:nvSpPr>
          <p:cNvPr id="548875" name="Line 11"/>
          <p:cNvSpPr>
            <a:spLocks noChangeShapeType="1"/>
          </p:cNvSpPr>
          <p:nvPr/>
        </p:nvSpPr>
        <p:spPr bwMode="auto">
          <a:xfrm>
            <a:off x="7086600" y="4191000"/>
            <a:ext cx="0" cy="1041400"/>
          </a:xfrm>
          <a:prstGeom prst="line">
            <a:avLst/>
          </a:prstGeom>
          <a:noFill/>
          <a:ln w="31750">
            <a:solidFill>
              <a:srgbClr val="FF0000"/>
            </a:solidFill>
            <a:round/>
            <a:headEnd/>
            <a:tailEnd/>
          </a:ln>
          <a:effectLst/>
        </p:spPr>
        <p:txBody>
          <a:bodyPr/>
          <a:lstStyle/>
          <a:p>
            <a:endParaRPr lang="en-US"/>
          </a:p>
        </p:txBody>
      </p:sp>
      <p:sp>
        <p:nvSpPr>
          <p:cNvPr id="548876" name="Line 12"/>
          <p:cNvSpPr>
            <a:spLocks noChangeShapeType="1"/>
          </p:cNvSpPr>
          <p:nvPr/>
        </p:nvSpPr>
        <p:spPr bwMode="auto">
          <a:xfrm>
            <a:off x="5867400" y="3048000"/>
            <a:ext cx="0" cy="1041400"/>
          </a:xfrm>
          <a:prstGeom prst="line">
            <a:avLst/>
          </a:prstGeom>
          <a:noFill/>
          <a:ln w="31750">
            <a:solidFill>
              <a:srgbClr val="FF0000"/>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7AE78F01-7EC1-4525-BC25-2A92A2BCD2C5}" type="slidenum">
              <a:rPr lang="en-US"/>
              <a:pPr/>
              <a:t>214</a:t>
            </a:fld>
            <a:endParaRPr lang="en-US"/>
          </a:p>
        </p:txBody>
      </p:sp>
      <p:pic>
        <p:nvPicPr>
          <p:cNvPr id="550914" name="Picture 2" descr="CBPOLOGO"/>
          <p:cNvPicPr>
            <a:picLocks noChangeAspect="1" noChangeArrowheads="1"/>
          </p:cNvPicPr>
          <p:nvPr/>
        </p:nvPicPr>
        <p:blipFill>
          <a:blip r:embed="rId3" cstate="print"/>
          <a:srcRect/>
          <a:stretch>
            <a:fillRect/>
          </a:stretch>
        </p:blipFill>
        <p:spPr bwMode="auto">
          <a:xfrm>
            <a:off x="0" y="228600"/>
            <a:ext cx="1408113" cy="869950"/>
          </a:xfrm>
          <a:prstGeom prst="rect">
            <a:avLst/>
          </a:prstGeom>
          <a:noFill/>
        </p:spPr>
      </p:pic>
      <p:sp>
        <p:nvSpPr>
          <p:cNvPr id="550915" name="Rectangle 3"/>
          <p:cNvSpPr>
            <a:spLocks noChangeArrowheads="1"/>
          </p:cNvSpPr>
          <p:nvPr/>
        </p:nvSpPr>
        <p:spPr bwMode="gray">
          <a:xfrm>
            <a:off x="533400" y="12192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sp>
        <p:nvSpPr>
          <p:cNvPr id="550916" name="Text Box 4"/>
          <p:cNvSpPr txBox="1">
            <a:spLocks noChangeArrowheads="1"/>
          </p:cNvSpPr>
          <p:nvPr/>
        </p:nvSpPr>
        <p:spPr bwMode="auto">
          <a:xfrm>
            <a:off x="1371600" y="228600"/>
            <a:ext cx="7543800" cy="822325"/>
          </a:xfrm>
          <a:prstGeom prst="rect">
            <a:avLst/>
          </a:prstGeom>
          <a:noFill/>
          <a:ln w="22225">
            <a:noFill/>
            <a:miter lim="800000"/>
            <a:headEnd/>
            <a:tailEnd/>
          </a:ln>
          <a:effectLst/>
        </p:spPr>
        <p:txBody>
          <a:bodyPr>
            <a:spAutoFit/>
          </a:bodyPr>
          <a:lstStyle/>
          <a:p>
            <a:r>
              <a:rPr lang="en-US" sz="2400">
                <a:latin typeface="Times New Roman" pitchFamily="18" charset="0"/>
              </a:rPr>
              <a:t>Two emission scenarios from the UN’s Intergovernmental Panel on Climate Change (IPCC) were used.</a:t>
            </a:r>
          </a:p>
        </p:txBody>
      </p:sp>
      <p:sp>
        <p:nvSpPr>
          <p:cNvPr id="550917" name="Rectangle 5"/>
          <p:cNvSpPr>
            <a:spLocks noChangeArrowheads="1"/>
          </p:cNvSpPr>
          <p:nvPr/>
        </p:nvSpPr>
        <p:spPr bwMode="auto">
          <a:xfrm>
            <a:off x="0" y="5715000"/>
            <a:ext cx="9144000" cy="547688"/>
          </a:xfrm>
          <a:prstGeom prst="rect">
            <a:avLst/>
          </a:prstGeom>
          <a:noFill/>
          <a:ln w="22225">
            <a:noFill/>
            <a:miter lim="800000"/>
            <a:headEnd/>
            <a:tailEnd/>
          </a:ln>
          <a:effectLst/>
        </p:spPr>
        <p:txBody>
          <a:bodyPr>
            <a:spAutoFit/>
          </a:bodyPr>
          <a:lstStyle/>
          <a:p>
            <a:pPr marL="914400" lvl="1" indent="-457200">
              <a:buClr>
                <a:schemeClr val="tx1"/>
              </a:buClr>
              <a:buSzPct val="105000"/>
            </a:pPr>
            <a:r>
              <a:rPr lang="en-US" sz="1200" b="1">
                <a:latin typeface="Times New Roman" pitchFamily="18" charset="0"/>
              </a:rPr>
              <a:t>A2 emission scenario - </a:t>
            </a:r>
            <a:r>
              <a:rPr lang="en-US" sz="900">
                <a:latin typeface="Times New Roman" pitchFamily="18" charset="0"/>
                <a:cs typeface="Times New Roman" pitchFamily="18" charset="0"/>
              </a:rPr>
              <a:t>A very heterogeneous world of economic growth where the underlying theme is self-reliance and preservation of local identities.  Fertility patterns across regions converge slowly, which results in continuously increasing population.  Economic development is primarily regionally oriented and per capita economic growth and technological change are more fragmented and slower than other storylines.</a:t>
            </a:r>
            <a:endParaRPr lang="en-US" sz="900">
              <a:latin typeface="Times New Roman" pitchFamily="18" charset="0"/>
            </a:endParaRPr>
          </a:p>
        </p:txBody>
      </p:sp>
      <p:sp>
        <p:nvSpPr>
          <p:cNvPr id="550918" name="Text Box 6"/>
          <p:cNvSpPr txBox="1">
            <a:spLocks noChangeArrowheads="1"/>
          </p:cNvSpPr>
          <p:nvPr/>
        </p:nvSpPr>
        <p:spPr bwMode="auto">
          <a:xfrm>
            <a:off x="0" y="6310313"/>
            <a:ext cx="9144000" cy="547687"/>
          </a:xfrm>
          <a:prstGeom prst="rect">
            <a:avLst/>
          </a:prstGeom>
          <a:noFill/>
          <a:ln w="22225">
            <a:noFill/>
            <a:miter lim="800000"/>
            <a:headEnd/>
            <a:tailEnd/>
          </a:ln>
          <a:effectLst/>
        </p:spPr>
        <p:txBody>
          <a:bodyPr>
            <a:spAutoFit/>
          </a:bodyPr>
          <a:lstStyle/>
          <a:p>
            <a:pPr lvl="1">
              <a:buClr>
                <a:schemeClr val="tx1"/>
              </a:buClr>
              <a:buSzPct val="105000"/>
            </a:pPr>
            <a:r>
              <a:rPr lang="en-US" sz="1200" b="1">
                <a:latin typeface="Times New Roman" pitchFamily="18" charset="0"/>
              </a:rPr>
              <a:t>B2 emission scenario</a:t>
            </a:r>
            <a:r>
              <a:rPr lang="en-US" sz="1200">
                <a:latin typeface="Times New Roman" pitchFamily="18" charset="0"/>
              </a:rPr>
              <a:t> - </a:t>
            </a:r>
            <a:r>
              <a:rPr lang="en-US" sz="900">
                <a:latin typeface="Times New Roman" pitchFamily="18" charset="0"/>
              </a:rPr>
              <a:t>A world in which the emphasis is on local solutions to economic, social, and environmental sustainability.  It is a world with continuously increasing global population, but at a lower rate than A2, and with intermediate levels of economic development, and technological change.  While the scenario is oriented toward environmental protection and social equality, it focuses on local and regional levels.</a:t>
            </a:r>
            <a:endParaRPr lang="en-US" sz="1400">
              <a:latin typeface="Times New Roman" pitchFamily="18" charset="0"/>
            </a:endParaRPr>
          </a:p>
        </p:txBody>
      </p:sp>
      <p:pic>
        <p:nvPicPr>
          <p:cNvPr id="550919" name="Picture 7" descr="Global CO2 concentrations from SRES scenarios"/>
          <p:cNvPicPr>
            <a:picLocks noChangeAspect="1" noChangeArrowheads="1"/>
          </p:cNvPicPr>
          <p:nvPr/>
        </p:nvPicPr>
        <p:blipFill>
          <a:blip r:embed="rId4" cstate="print"/>
          <a:srcRect/>
          <a:stretch>
            <a:fillRect/>
          </a:stretch>
        </p:blipFill>
        <p:spPr bwMode="auto">
          <a:xfrm>
            <a:off x="762000" y="1524000"/>
            <a:ext cx="6096000" cy="3930650"/>
          </a:xfrm>
          <a:prstGeom prst="rect">
            <a:avLst/>
          </a:prstGeom>
          <a:noFill/>
        </p:spPr>
      </p:pic>
      <p:sp>
        <p:nvSpPr>
          <p:cNvPr id="550920" name="Rectangle 8"/>
          <p:cNvSpPr>
            <a:spLocks noChangeArrowheads="1"/>
          </p:cNvSpPr>
          <p:nvPr/>
        </p:nvSpPr>
        <p:spPr bwMode="auto">
          <a:xfrm>
            <a:off x="7086600" y="1219200"/>
            <a:ext cx="1893888" cy="1069975"/>
          </a:xfrm>
          <a:prstGeom prst="rect">
            <a:avLst/>
          </a:prstGeom>
          <a:noFill/>
          <a:ln w="9525">
            <a:noFill/>
            <a:miter lim="800000"/>
            <a:headEnd/>
            <a:tailEnd/>
          </a:ln>
          <a:effectLst/>
        </p:spPr>
        <p:txBody>
          <a:bodyPr>
            <a:spAutoFit/>
          </a:bodyPr>
          <a:lstStyle/>
          <a:p>
            <a:pPr eaLnBrk="0" hangingPunct="0"/>
            <a:r>
              <a:rPr lang="en-US" sz="1600">
                <a:latin typeface="Times New Roman" pitchFamily="18" charset="0"/>
              </a:rPr>
              <a:t>Projected CO</a:t>
            </a:r>
            <a:r>
              <a:rPr lang="en-US" sz="1600" baseline="-25000">
                <a:latin typeface="Times New Roman" pitchFamily="18" charset="0"/>
              </a:rPr>
              <a:t>2</a:t>
            </a:r>
            <a:r>
              <a:rPr lang="en-US" sz="1600">
                <a:latin typeface="Times New Roman" pitchFamily="18" charset="0"/>
              </a:rPr>
              <a:t> concentrations</a:t>
            </a:r>
            <a:r>
              <a:rPr lang="en-US" sz="1600" b="1">
                <a:latin typeface="Times New Roman" pitchFamily="18" charset="0"/>
              </a:rPr>
              <a:t> </a:t>
            </a:r>
            <a:r>
              <a:rPr lang="en-US" sz="1600">
                <a:latin typeface="Times New Roman" pitchFamily="18" charset="0"/>
              </a:rPr>
              <a:t>using IPCC “SRES” storylines</a:t>
            </a:r>
            <a:r>
              <a:rPr lang="en-US" sz="1600" i="1">
                <a:latin typeface="Times New Roman" pitchFamily="18" charset="0"/>
              </a:rPr>
              <a:t> </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AB95789C-B72F-40B7-BA5D-F0C8D4C6AA81}" type="slidenum">
              <a:rPr lang="en-US"/>
              <a:pPr/>
              <a:t>215</a:t>
            </a:fld>
            <a:endParaRPr lang="en-US"/>
          </a:p>
        </p:txBody>
      </p:sp>
      <p:pic>
        <p:nvPicPr>
          <p:cNvPr id="55296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2DFF246-1322-49E9-B5CC-B660DF4AA8F5}" type="slidenum">
              <a:rPr lang="en-US"/>
              <a:pPr/>
              <a:t>216</a:t>
            </a:fld>
            <a:endParaRPr lang="en-US"/>
          </a:p>
        </p:txBody>
      </p:sp>
      <p:sp>
        <p:nvSpPr>
          <p:cNvPr id="871426" name="Rectangle 2"/>
          <p:cNvSpPr>
            <a:spLocks noGrp="1" noChangeArrowheads="1"/>
          </p:cNvSpPr>
          <p:nvPr>
            <p:ph type="title"/>
          </p:nvPr>
        </p:nvSpPr>
        <p:spPr/>
        <p:txBody>
          <a:bodyPr/>
          <a:lstStyle/>
          <a:p>
            <a:r>
              <a:rPr lang="en-US" sz="6600"/>
              <a:t>Nutrient Speciation</a:t>
            </a:r>
          </a:p>
        </p:txBody>
      </p:sp>
      <p:sp>
        <p:nvSpPr>
          <p:cNvPr id="871427" name="Rectangle 3"/>
          <p:cNvSpPr>
            <a:spLocks noGrp="1" noChangeArrowheads="1"/>
          </p:cNvSpPr>
          <p:nvPr>
            <p:ph type="body" idx="1"/>
          </p:nvPr>
        </p:nvSpPr>
        <p:spPr/>
        <p:txBody>
          <a:bodyPr/>
          <a:lstStyle/>
          <a:p>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C18E3960-4299-4A6D-8239-1B065EFD61EF}" type="slidenum">
              <a:rPr lang="en-US"/>
              <a:pPr/>
              <a:t>217</a:t>
            </a:fld>
            <a:endParaRPr lang="en-US"/>
          </a:p>
        </p:txBody>
      </p:sp>
      <p:sp>
        <p:nvSpPr>
          <p:cNvPr id="865282" name="Rectangle 2"/>
          <p:cNvSpPr>
            <a:spLocks noGrp="1" noChangeArrowheads="1"/>
          </p:cNvSpPr>
          <p:nvPr>
            <p:ph type="title"/>
          </p:nvPr>
        </p:nvSpPr>
        <p:spPr/>
        <p:txBody>
          <a:bodyPr/>
          <a:lstStyle/>
          <a:p>
            <a:r>
              <a:rPr lang="en-US"/>
              <a:t>Organic Simulation</a:t>
            </a:r>
          </a:p>
        </p:txBody>
      </p:sp>
      <p:sp>
        <p:nvSpPr>
          <p:cNvPr id="865283" name="AutoShape 3"/>
          <p:cNvSpPr>
            <a:spLocks noChangeArrowheads="1"/>
          </p:cNvSpPr>
          <p:nvPr/>
        </p:nvSpPr>
        <p:spPr bwMode="auto">
          <a:xfrm>
            <a:off x="381000" y="1295400"/>
            <a:ext cx="1828800" cy="1143000"/>
          </a:xfrm>
          <a:prstGeom prst="rightArrow">
            <a:avLst>
              <a:gd name="adj1" fmla="val 50000"/>
              <a:gd name="adj2" fmla="val 40000"/>
            </a:avLst>
          </a:prstGeom>
          <a:solidFill>
            <a:schemeClr val="accent1"/>
          </a:solidFill>
          <a:ln w="57150">
            <a:solidFill>
              <a:schemeClr val="tx1"/>
            </a:solidFill>
            <a:miter lim="800000"/>
            <a:headEnd/>
            <a:tailEnd/>
          </a:ln>
          <a:effectLst/>
        </p:spPr>
        <p:txBody>
          <a:bodyPr wrap="none" anchor="ctr"/>
          <a:lstStyle/>
          <a:p>
            <a:pPr algn="ctr"/>
            <a:r>
              <a:rPr lang="en-US"/>
              <a:t>Labile ORGN</a:t>
            </a:r>
          </a:p>
        </p:txBody>
      </p:sp>
      <p:sp>
        <p:nvSpPr>
          <p:cNvPr id="865284" name="AutoShape 4"/>
          <p:cNvSpPr>
            <a:spLocks noChangeArrowheads="1"/>
          </p:cNvSpPr>
          <p:nvPr/>
        </p:nvSpPr>
        <p:spPr bwMode="auto">
          <a:xfrm>
            <a:off x="381000" y="2667000"/>
            <a:ext cx="1828800" cy="1143000"/>
          </a:xfrm>
          <a:prstGeom prst="rightArrow">
            <a:avLst>
              <a:gd name="adj1" fmla="val 50000"/>
              <a:gd name="adj2" fmla="val 40000"/>
            </a:avLst>
          </a:prstGeom>
          <a:solidFill>
            <a:srgbClr val="EAB4B4"/>
          </a:solidFill>
          <a:ln w="57150">
            <a:solidFill>
              <a:schemeClr val="tx1"/>
            </a:solidFill>
            <a:prstDash val="lgDash"/>
            <a:miter lim="800000"/>
            <a:headEnd/>
            <a:tailEnd/>
          </a:ln>
          <a:effectLst/>
        </p:spPr>
        <p:txBody>
          <a:bodyPr wrap="none" anchor="ctr"/>
          <a:lstStyle/>
          <a:p>
            <a:pPr algn="ctr"/>
            <a:r>
              <a:rPr lang="en-US"/>
              <a:t>Labile ORGP</a:t>
            </a:r>
          </a:p>
        </p:txBody>
      </p:sp>
      <p:sp>
        <p:nvSpPr>
          <p:cNvPr id="865285" name="Rectangle 5"/>
          <p:cNvSpPr>
            <a:spLocks noChangeArrowheads="1"/>
          </p:cNvSpPr>
          <p:nvPr/>
        </p:nvSpPr>
        <p:spPr bwMode="auto">
          <a:xfrm>
            <a:off x="2667000" y="1447800"/>
            <a:ext cx="914400" cy="2133600"/>
          </a:xfrm>
          <a:prstGeom prst="rect">
            <a:avLst/>
          </a:prstGeom>
          <a:gradFill rotWithShape="0">
            <a:gsLst>
              <a:gs pos="0">
                <a:schemeClr val="accent1"/>
              </a:gs>
              <a:gs pos="100000">
                <a:srgbClr val="EAB4B4"/>
              </a:gs>
            </a:gsLst>
            <a:lin ang="5400000" scaled="1"/>
          </a:gradFill>
          <a:ln w="9525">
            <a:solidFill>
              <a:schemeClr val="tx1"/>
            </a:solidFill>
            <a:miter lim="800000"/>
            <a:headEnd/>
            <a:tailEnd/>
          </a:ln>
          <a:effectLst/>
        </p:spPr>
        <p:txBody>
          <a:bodyPr wrap="none" anchor="ctr"/>
          <a:lstStyle/>
          <a:p>
            <a:pPr algn="ctr"/>
            <a:r>
              <a:rPr lang="en-US"/>
              <a:t>BOD</a:t>
            </a:r>
          </a:p>
          <a:p>
            <a:pPr algn="ctr"/>
            <a:endParaRPr lang="en-US"/>
          </a:p>
          <a:p>
            <a:pPr algn="ctr"/>
            <a:r>
              <a:rPr lang="en-US"/>
              <a:t>P:N = </a:t>
            </a:r>
          </a:p>
          <a:p>
            <a:pPr algn="ctr"/>
            <a:r>
              <a:rPr lang="en-US"/>
              <a:t>0.1384</a:t>
            </a:r>
          </a:p>
        </p:txBody>
      </p:sp>
      <p:sp>
        <p:nvSpPr>
          <p:cNvPr id="865286" name="AutoShape 6"/>
          <p:cNvSpPr>
            <a:spLocks noChangeArrowheads="1"/>
          </p:cNvSpPr>
          <p:nvPr/>
        </p:nvSpPr>
        <p:spPr bwMode="auto">
          <a:xfrm>
            <a:off x="381000" y="4114800"/>
            <a:ext cx="1828800" cy="1143000"/>
          </a:xfrm>
          <a:prstGeom prst="rightArrow">
            <a:avLst>
              <a:gd name="adj1" fmla="val 50000"/>
              <a:gd name="adj2" fmla="val 40000"/>
            </a:avLst>
          </a:prstGeom>
          <a:solidFill>
            <a:schemeClr val="accent1"/>
          </a:solidFill>
          <a:ln w="57150">
            <a:solidFill>
              <a:schemeClr val="tx1"/>
            </a:solidFill>
            <a:miter lim="800000"/>
            <a:headEnd/>
            <a:tailEnd/>
          </a:ln>
          <a:effectLst/>
        </p:spPr>
        <p:txBody>
          <a:bodyPr wrap="none" anchor="ctr"/>
          <a:lstStyle/>
          <a:p>
            <a:pPr algn="ctr"/>
            <a:r>
              <a:rPr lang="en-US"/>
              <a:t>Refract ORGN</a:t>
            </a:r>
          </a:p>
        </p:txBody>
      </p:sp>
      <p:sp>
        <p:nvSpPr>
          <p:cNvPr id="865287" name="AutoShape 7"/>
          <p:cNvSpPr>
            <a:spLocks noChangeArrowheads="1"/>
          </p:cNvSpPr>
          <p:nvPr/>
        </p:nvSpPr>
        <p:spPr bwMode="auto">
          <a:xfrm>
            <a:off x="381000" y="5486400"/>
            <a:ext cx="1828800" cy="1143000"/>
          </a:xfrm>
          <a:prstGeom prst="rightArrow">
            <a:avLst>
              <a:gd name="adj1" fmla="val 50000"/>
              <a:gd name="adj2" fmla="val 40000"/>
            </a:avLst>
          </a:prstGeom>
          <a:solidFill>
            <a:srgbClr val="EAB4B4"/>
          </a:solidFill>
          <a:ln w="57150">
            <a:solidFill>
              <a:schemeClr val="tx1"/>
            </a:solidFill>
            <a:prstDash val="lgDash"/>
            <a:miter lim="800000"/>
            <a:headEnd/>
            <a:tailEnd/>
          </a:ln>
          <a:effectLst/>
        </p:spPr>
        <p:txBody>
          <a:bodyPr wrap="none" anchor="ctr"/>
          <a:lstStyle/>
          <a:p>
            <a:pPr algn="ctr"/>
            <a:r>
              <a:rPr lang="en-US"/>
              <a:t>Refract ORGP</a:t>
            </a:r>
          </a:p>
        </p:txBody>
      </p:sp>
      <p:sp>
        <p:nvSpPr>
          <p:cNvPr id="865288" name="Rectangle 8"/>
          <p:cNvSpPr>
            <a:spLocks noChangeArrowheads="1"/>
          </p:cNvSpPr>
          <p:nvPr/>
        </p:nvSpPr>
        <p:spPr bwMode="auto">
          <a:xfrm>
            <a:off x="2667000" y="4648200"/>
            <a:ext cx="1524000" cy="838200"/>
          </a:xfrm>
          <a:prstGeom prst="rect">
            <a:avLst/>
          </a:prstGeom>
          <a:solidFill>
            <a:schemeClr val="accent1"/>
          </a:solidFill>
          <a:ln w="9525">
            <a:solidFill>
              <a:schemeClr val="tx1"/>
            </a:solidFill>
            <a:miter lim="800000"/>
            <a:headEnd/>
            <a:tailEnd/>
          </a:ln>
          <a:effectLst/>
        </p:spPr>
        <p:txBody>
          <a:bodyPr wrap="none" anchor="ctr"/>
          <a:lstStyle/>
          <a:p>
            <a:pPr algn="ctr"/>
            <a:r>
              <a:rPr lang="en-US"/>
              <a:t>Refractory</a:t>
            </a:r>
          </a:p>
          <a:p>
            <a:pPr algn="ctr"/>
            <a:r>
              <a:rPr lang="en-US"/>
              <a:t>ORGN</a:t>
            </a:r>
          </a:p>
        </p:txBody>
      </p:sp>
      <p:sp>
        <p:nvSpPr>
          <p:cNvPr id="865289" name="Rectangle 9"/>
          <p:cNvSpPr>
            <a:spLocks noChangeArrowheads="1"/>
          </p:cNvSpPr>
          <p:nvPr/>
        </p:nvSpPr>
        <p:spPr bwMode="auto">
          <a:xfrm>
            <a:off x="2743200" y="5638800"/>
            <a:ext cx="1524000" cy="838200"/>
          </a:xfrm>
          <a:prstGeom prst="rect">
            <a:avLst/>
          </a:prstGeom>
          <a:solidFill>
            <a:srgbClr val="EAB4B4"/>
          </a:solidFill>
          <a:ln w="9525">
            <a:solidFill>
              <a:schemeClr val="tx1"/>
            </a:solidFill>
            <a:miter lim="800000"/>
            <a:headEnd/>
            <a:tailEnd/>
          </a:ln>
          <a:effectLst/>
        </p:spPr>
        <p:txBody>
          <a:bodyPr wrap="none" anchor="ctr"/>
          <a:lstStyle/>
          <a:p>
            <a:pPr algn="ctr"/>
            <a:r>
              <a:rPr lang="en-US"/>
              <a:t>Refractory</a:t>
            </a:r>
          </a:p>
          <a:p>
            <a:pPr algn="ctr"/>
            <a:r>
              <a:rPr lang="en-US"/>
              <a:t>ORGP</a:t>
            </a:r>
          </a:p>
        </p:txBody>
      </p:sp>
      <p:sp>
        <p:nvSpPr>
          <p:cNvPr id="865290" name="Rectangle 10"/>
          <p:cNvSpPr>
            <a:spLocks noChangeArrowheads="1"/>
          </p:cNvSpPr>
          <p:nvPr/>
        </p:nvSpPr>
        <p:spPr bwMode="auto">
          <a:xfrm>
            <a:off x="4114800" y="1600200"/>
            <a:ext cx="1143000" cy="1828800"/>
          </a:xfrm>
          <a:prstGeom prst="rect">
            <a:avLst/>
          </a:prstGeom>
          <a:gradFill rotWithShape="0">
            <a:gsLst>
              <a:gs pos="0">
                <a:schemeClr val="accent1"/>
              </a:gs>
              <a:gs pos="100000">
                <a:srgbClr val="EAB4B4"/>
              </a:gs>
            </a:gsLst>
            <a:lin ang="5400000" scaled="1"/>
          </a:gradFill>
          <a:ln w="9525">
            <a:solidFill>
              <a:schemeClr val="tx1"/>
            </a:solidFill>
            <a:miter lim="800000"/>
            <a:headEnd/>
            <a:tailEnd/>
          </a:ln>
          <a:effectLst/>
        </p:spPr>
        <p:txBody>
          <a:bodyPr wrap="none" anchor="ctr"/>
          <a:lstStyle/>
          <a:p>
            <a:pPr algn="ctr"/>
            <a:r>
              <a:rPr lang="en-US"/>
              <a:t>Algae</a:t>
            </a:r>
          </a:p>
          <a:p>
            <a:pPr algn="ctr"/>
            <a:endParaRPr lang="en-US"/>
          </a:p>
          <a:p>
            <a:pPr algn="ctr"/>
            <a:r>
              <a:rPr lang="en-US"/>
              <a:t>P:N = </a:t>
            </a:r>
          </a:p>
          <a:p>
            <a:pPr algn="ctr"/>
            <a:r>
              <a:rPr lang="en-US"/>
              <a:t>0.1384</a:t>
            </a:r>
          </a:p>
        </p:txBody>
      </p:sp>
      <p:sp>
        <p:nvSpPr>
          <p:cNvPr id="865291" name="AutoShape 11"/>
          <p:cNvSpPr>
            <a:spLocks noChangeArrowheads="1"/>
          </p:cNvSpPr>
          <p:nvPr/>
        </p:nvSpPr>
        <p:spPr bwMode="auto">
          <a:xfrm flipH="1">
            <a:off x="5638800" y="1371600"/>
            <a:ext cx="1828800" cy="914400"/>
          </a:xfrm>
          <a:prstGeom prst="rightArrow">
            <a:avLst>
              <a:gd name="adj1" fmla="val 50000"/>
              <a:gd name="adj2" fmla="val 50000"/>
            </a:avLst>
          </a:prstGeom>
          <a:solidFill>
            <a:schemeClr val="accent1"/>
          </a:solidFill>
          <a:ln w="19050">
            <a:solidFill>
              <a:schemeClr val="tx1"/>
            </a:solidFill>
            <a:miter lim="800000"/>
            <a:headEnd/>
            <a:tailEnd/>
          </a:ln>
          <a:effectLst/>
        </p:spPr>
        <p:txBody>
          <a:bodyPr wrap="none" anchor="ctr"/>
          <a:lstStyle/>
          <a:p>
            <a:pPr algn="ctr"/>
            <a:r>
              <a:rPr lang="en-US"/>
              <a:t>DIN</a:t>
            </a:r>
          </a:p>
        </p:txBody>
      </p:sp>
      <p:sp>
        <p:nvSpPr>
          <p:cNvPr id="865292" name="AutoShape 12"/>
          <p:cNvSpPr>
            <a:spLocks noChangeArrowheads="1"/>
          </p:cNvSpPr>
          <p:nvPr/>
        </p:nvSpPr>
        <p:spPr bwMode="auto">
          <a:xfrm flipH="1">
            <a:off x="5638800" y="2438400"/>
            <a:ext cx="1828800" cy="914400"/>
          </a:xfrm>
          <a:prstGeom prst="rightArrow">
            <a:avLst>
              <a:gd name="adj1" fmla="val 50000"/>
              <a:gd name="adj2" fmla="val 50000"/>
            </a:avLst>
          </a:prstGeom>
          <a:solidFill>
            <a:srgbClr val="EAB4B4"/>
          </a:solidFill>
          <a:ln w="19050">
            <a:solidFill>
              <a:schemeClr val="tx1"/>
            </a:solidFill>
            <a:miter lim="800000"/>
            <a:headEnd/>
            <a:tailEnd/>
          </a:ln>
          <a:effectLst/>
        </p:spPr>
        <p:txBody>
          <a:bodyPr wrap="none" anchor="ctr"/>
          <a:lstStyle/>
          <a:p>
            <a:pPr algn="ctr"/>
            <a:r>
              <a:rPr lang="en-US"/>
              <a:t>DIP</a:t>
            </a:r>
          </a:p>
        </p:txBody>
      </p:sp>
      <p:sp>
        <p:nvSpPr>
          <p:cNvPr id="865293" name="AutoShape 13"/>
          <p:cNvSpPr>
            <a:spLocks noChangeArrowheads="1"/>
          </p:cNvSpPr>
          <p:nvPr/>
        </p:nvSpPr>
        <p:spPr bwMode="auto">
          <a:xfrm rot="5400000">
            <a:off x="2895600" y="3810000"/>
            <a:ext cx="838200" cy="685800"/>
          </a:xfrm>
          <a:prstGeom prst="rightArrow">
            <a:avLst>
              <a:gd name="adj1" fmla="val 50000"/>
              <a:gd name="adj2" fmla="val 30556"/>
            </a:avLst>
          </a:prstGeom>
          <a:gradFill rotWithShape="1">
            <a:gsLst>
              <a:gs pos="0">
                <a:schemeClr val="accent1"/>
              </a:gs>
              <a:gs pos="100000">
                <a:srgbClr val="EAB4B4"/>
              </a:gs>
            </a:gsLst>
            <a:lin ang="5400000" scaled="1"/>
          </a:gradFill>
          <a:ln w="9525">
            <a:solidFill>
              <a:schemeClr val="tx1"/>
            </a:solidFill>
            <a:miter lim="800000"/>
            <a:headEnd/>
            <a:tailEnd/>
          </a:ln>
          <a:effectLst/>
        </p:spPr>
        <p:txBody>
          <a:bodyPr wrap="none" anchor="ctr"/>
          <a:lstStyle/>
          <a:p>
            <a:pPr algn="ctr"/>
            <a:r>
              <a:rPr lang="en-US"/>
              <a:t>0.1384</a:t>
            </a:r>
          </a:p>
        </p:txBody>
      </p:sp>
      <p:sp>
        <p:nvSpPr>
          <p:cNvPr id="865294" name="Rectangle 14"/>
          <p:cNvSpPr>
            <a:spLocks noChangeArrowheads="1"/>
          </p:cNvSpPr>
          <p:nvPr/>
        </p:nvSpPr>
        <p:spPr bwMode="auto">
          <a:xfrm>
            <a:off x="5334000" y="3505200"/>
            <a:ext cx="1143000" cy="1828800"/>
          </a:xfrm>
          <a:prstGeom prst="rect">
            <a:avLst/>
          </a:prstGeom>
          <a:gradFill rotWithShape="0">
            <a:gsLst>
              <a:gs pos="0">
                <a:schemeClr val="accent1"/>
              </a:gs>
              <a:gs pos="100000">
                <a:srgbClr val="EAB4B4"/>
              </a:gs>
            </a:gsLst>
            <a:lin ang="5400000" scaled="1"/>
          </a:gradFill>
          <a:ln w="9525">
            <a:solidFill>
              <a:schemeClr val="tx1"/>
            </a:solidFill>
            <a:miter lim="800000"/>
            <a:headEnd/>
            <a:tailEnd/>
          </a:ln>
          <a:effectLst/>
        </p:spPr>
        <p:txBody>
          <a:bodyPr wrap="none" anchor="ctr"/>
          <a:lstStyle/>
          <a:p>
            <a:pPr algn="ctr"/>
            <a:r>
              <a:rPr lang="en-US"/>
              <a:t>Benthic</a:t>
            </a:r>
          </a:p>
          <a:p>
            <a:pPr algn="ctr"/>
            <a:r>
              <a:rPr lang="en-US"/>
              <a:t>Algae</a:t>
            </a:r>
          </a:p>
          <a:p>
            <a:pPr algn="ctr"/>
            <a:endParaRPr lang="en-US"/>
          </a:p>
          <a:p>
            <a:pPr algn="ctr"/>
            <a:r>
              <a:rPr lang="en-US"/>
              <a:t>P:N = </a:t>
            </a:r>
          </a:p>
          <a:p>
            <a:pPr algn="ctr"/>
            <a:r>
              <a:rPr lang="en-US"/>
              <a:t>0.1384</a:t>
            </a:r>
          </a:p>
        </p:txBody>
      </p:sp>
      <p:sp>
        <p:nvSpPr>
          <p:cNvPr id="865295" name="AutoShape 15"/>
          <p:cNvSpPr>
            <a:spLocks noChangeArrowheads="1"/>
          </p:cNvSpPr>
          <p:nvPr/>
        </p:nvSpPr>
        <p:spPr bwMode="auto">
          <a:xfrm flipH="1">
            <a:off x="6553200" y="3200400"/>
            <a:ext cx="1828800" cy="914400"/>
          </a:xfrm>
          <a:prstGeom prst="rightArrow">
            <a:avLst>
              <a:gd name="adj1" fmla="val 50000"/>
              <a:gd name="adj2" fmla="val 50000"/>
            </a:avLst>
          </a:prstGeom>
          <a:solidFill>
            <a:schemeClr val="accent1"/>
          </a:solidFill>
          <a:ln w="19050">
            <a:solidFill>
              <a:schemeClr val="tx1"/>
            </a:solidFill>
            <a:miter lim="800000"/>
            <a:headEnd/>
            <a:tailEnd/>
          </a:ln>
          <a:effectLst/>
        </p:spPr>
        <p:txBody>
          <a:bodyPr wrap="none" anchor="ctr"/>
          <a:lstStyle/>
          <a:p>
            <a:pPr algn="ctr"/>
            <a:r>
              <a:rPr lang="en-US"/>
              <a:t>DIN</a:t>
            </a:r>
          </a:p>
        </p:txBody>
      </p:sp>
      <p:sp>
        <p:nvSpPr>
          <p:cNvPr id="865296" name="AutoShape 16"/>
          <p:cNvSpPr>
            <a:spLocks noChangeArrowheads="1"/>
          </p:cNvSpPr>
          <p:nvPr/>
        </p:nvSpPr>
        <p:spPr bwMode="auto">
          <a:xfrm flipH="1">
            <a:off x="6553200" y="4267200"/>
            <a:ext cx="1828800" cy="914400"/>
          </a:xfrm>
          <a:prstGeom prst="rightArrow">
            <a:avLst>
              <a:gd name="adj1" fmla="val 50000"/>
              <a:gd name="adj2" fmla="val 50000"/>
            </a:avLst>
          </a:prstGeom>
          <a:solidFill>
            <a:srgbClr val="EAB4B4"/>
          </a:solidFill>
          <a:ln w="19050">
            <a:solidFill>
              <a:schemeClr val="tx1"/>
            </a:solidFill>
            <a:miter lim="800000"/>
            <a:headEnd/>
            <a:tailEnd/>
          </a:ln>
          <a:effectLst/>
        </p:spPr>
        <p:txBody>
          <a:bodyPr wrap="none" anchor="ctr"/>
          <a:lstStyle/>
          <a:p>
            <a:pPr algn="ctr"/>
            <a:r>
              <a:rPr lang="en-US"/>
              <a:t>DIP</a:t>
            </a:r>
          </a:p>
        </p:txBody>
      </p:sp>
      <p:sp>
        <p:nvSpPr>
          <p:cNvPr id="865297" name="AutoShape 17"/>
          <p:cNvSpPr>
            <a:spLocks noChangeArrowheads="1"/>
          </p:cNvSpPr>
          <p:nvPr/>
        </p:nvSpPr>
        <p:spPr bwMode="auto">
          <a:xfrm rot="19000752" flipH="1">
            <a:off x="4343400" y="4648200"/>
            <a:ext cx="838200" cy="685800"/>
          </a:xfrm>
          <a:prstGeom prst="rightArrow">
            <a:avLst>
              <a:gd name="adj1" fmla="val 50000"/>
              <a:gd name="adj2" fmla="val 30556"/>
            </a:avLst>
          </a:prstGeom>
          <a:gradFill rotWithShape="1">
            <a:gsLst>
              <a:gs pos="0">
                <a:schemeClr val="accent1"/>
              </a:gs>
              <a:gs pos="100000">
                <a:srgbClr val="EAB4B4"/>
              </a:gs>
            </a:gsLst>
            <a:lin ang="5400000" scaled="1"/>
          </a:gradFill>
          <a:ln w="9525">
            <a:solidFill>
              <a:schemeClr val="tx1"/>
            </a:solidFill>
            <a:miter lim="800000"/>
            <a:headEnd/>
            <a:tailEnd/>
          </a:ln>
          <a:effectLst/>
        </p:spPr>
        <p:txBody>
          <a:bodyPr wrap="none" anchor="ctr"/>
          <a:lstStyle/>
          <a:p>
            <a:pPr algn="ctr"/>
            <a:r>
              <a:rPr lang="en-US"/>
              <a:t>0.1384</a:t>
            </a:r>
          </a:p>
        </p:txBody>
      </p:sp>
      <p:sp>
        <p:nvSpPr>
          <p:cNvPr id="865298" name="AutoShape 18"/>
          <p:cNvSpPr>
            <a:spLocks noChangeArrowheads="1"/>
          </p:cNvSpPr>
          <p:nvPr/>
        </p:nvSpPr>
        <p:spPr bwMode="auto">
          <a:xfrm rot="17992560" flipH="1">
            <a:off x="3733800" y="3733800"/>
            <a:ext cx="838200" cy="685800"/>
          </a:xfrm>
          <a:prstGeom prst="rightArrow">
            <a:avLst>
              <a:gd name="adj1" fmla="val 50000"/>
              <a:gd name="adj2" fmla="val 30556"/>
            </a:avLst>
          </a:prstGeom>
          <a:gradFill rotWithShape="1">
            <a:gsLst>
              <a:gs pos="0">
                <a:schemeClr val="accent1"/>
              </a:gs>
              <a:gs pos="100000">
                <a:srgbClr val="EAB4B4"/>
              </a:gs>
            </a:gsLst>
            <a:lin ang="5400000" scaled="1"/>
          </a:gradFill>
          <a:ln w="9525">
            <a:solidFill>
              <a:schemeClr val="tx1"/>
            </a:solidFill>
            <a:miter lim="800000"/>
            <a:headEnd/>
            <a:tailEnd/>
          </a:ln>
          <a:effectLst/>
        </p:spPr>
        <p:txBody>
          <a:bodyPr wrap="none" anchor="ctr"/>
          <a:lstStyle/>
          <a:p>
            <a:pPr algn="ctr"/>
            <a:r>
              <a:rPr lang="en-US"/>
              <a:t>0.1384</a:t>
            </a:r>
          </a:p>
        </p:txBody>
      </p:sp>
      <p:sp>
        <p:nvSpPr>
          <p:cNvPr id="865299" name="Text Box 19"/>
          <p:cNvSpPr txBox="1">
            <a:spLocks noChangeArrowheads="1"/>
          </p:cNvSpPr>
          <p:nvPr/>
        </p:nvSpPr>
        <p:spPr bwMode="auto">
          <a:xfrm>
            <a:off x="4800600" y="5867400"/>
            <a:ext cx="3657600" cy="641350"/>
          </a:xfrm>
          <a:prstGeom prst="rect">
            <a:avLst/>
          </a:prstGeom>
          <a:noFill/>
          <a:ln w="9525">
            <a:noFill/>
            <a:miter lim="800000"/>
            <a:headEnd/>
            <a:tailEnd/>
          </a:ln>
          <a:effectLst/>
        </p:spPr>
        <p:txBody>
          <a:bodyPr>
            <a:spAutoFit/>
          </a:bodyPr>
          <a:lstStyle/>
          <a:p>
            <a:pPr>
              <a:spcBef>
                <a:spcPct val="50000"/>
              </a:spcBef>
            </a:pPr>
            <a:r>
              <a:rPr lang="en-US"/>
              <a:t>Median Observed ORGN:ORGP ratio is 0.056</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5"/>
          <p:cNvSpPr>
            <a:spLocks noGrp="1"/>
          </p:cNvSpPr>
          <p:nvPr>
            <p:ph type="sldNum" sz="quarter" idx="12"/>
          </p:nvPr>
        </p:nvSpPr>
        <p:spPr/>
        <p:txBody>
          <a:bodyPr/>
          <a:lstStyle/>
          <a:p>
            <a:fld id="{7BE36F8E-F75D-460A-B8CE-B0C04D3C5D01}" type="slidenum">
              <a:rPr lang="en-US"/>
              <a:pPr/>
              <a:t>218</a:t>
            </a:fld>
            <a:endParaRPr lang="en-US"/>
          </a:p>
        </p:txBody>
      </p:sp>
      <p:sp>
        <p:nvSpPr>
          <p:cNvPr id="869378" name="Rectangle 2"/>
          <p:cNvSpPr>
            <a:spLocks noChangeArrowheads="1"/>
          </p:cNvSpPr>
          <p:nvPr/>
        </p:nvSpPr>
        <p:spPr bwMode="auto">
          <a:xfrm>
            <a:off x="990600" y="609600"/>
            <a:ext cx="6096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TN</a:t>
            </a:r>
          </a:p>
        </p:txBody>
      </p:sp>
      <p:sp>
        <p:nvSpPr>
          <p:cNvPr id="869379" name="Rectangle 3"/>
          <p:cNvSpPr>
            <a:spLocks noChangeArrowheads="1"/>
          </p:cNvSpPr>
          <p:nvPr/>
        </p:nvSpPr>
        <p:spPr bwMode="auto">
          <a:xfrm>
            <a:off x="7162800" y="609600"/>
            <a:ext cx="6096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TP</a:t>
            </a:r>
          </a:p>
        </p:txBody>
      </p:sp>
      <p:sp>
        <p:nvSpPr>
          <p:cNvPr id="869380" name="Line 4"/>
          <p:cNvSpPr>
            <a:spLocks noChangeShapeType="1"/>
          </p:cNvSpPr>
          <p:nvPr/>
        </p:nvSpPr>
        <p:spPr bwMode="auto">
          <a:xfrm flipH="1">
            <a:off x="990600" y="9906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69381" name="Line 5"/>
          <p:cNvSpPr>
            <a:spLocks noChangeShapeType="1"/>
          </p:cNvSpPr>
          <p:nvPr/>
        </p:nvSpPr>
        <p:spPr bwMode="auto">
          <a:xfrm>
            <a:off x="1295400" y="9906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69382" name="Rectangle 6"/>
          <p:cNvSpPr>
            <a:spLocks noChangeArrowheads="1"/>
          </p:cNvSpPr>
          <p:nvPr/>
        </p:nvSpPr>
        <p:spPr bwMode="auto">
          <a:xfrm>
            <a:off x="533400" y="1371600"/>
            <a:ext cx="6096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DIN</a:t>
            </a:r>
          </a:p>
        </p:txBody>
      </p:sp>
      <p:sp>
        <p:nvSpPr>
          <p:cNvPr id="869383" name="Rectangle 7"/>
          <p:cNvSpPr>
            <a:spLocks noChangeArrowheads="1"/>
          </p:cNvSpPr>
          <p:nvPr/>
        </p:nvSpPr>
        <p:spPr bwMode="auto">
          <a:xfrm>
            <a:off x="1600200" y="1371600"/>
            <a:ext cx="685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OrgN</a:t>
            </a:r>
          </a:p>
        </p:txBody>
      </p:sp>
      <p:sp>
        <p:nvSpPr>
          <p:cNvPr id="869384" name="Line 8"/>
          <p:cNvSpPr>
            <a:spLocks noChangeShapeType="1"/>
          </p:cNvSpPr>
          <p:nvPr/>
        </p:nvSpPr>
        <p:spPr bwMode="auto">
          <a:xfrm>
            <a:off x="2362200" y="1524000"/>
            <a:ext cx="304800" cy="0"/>
          </a:xfrm>
          <a:prstGeom prst="line">
            <a:avLst/>
          </a:prstGeom>
          <a:noFill/>
          <a:ln w="9525">
            <a:solidFill>
              <a:schemeClr val="tx1"/>
            </a:solidFill>
            <a:round/>
            <a:headEnd/>
            <a:tailEnd type="triangle" w="med" len="med"/>
          </a:ln>
          <a:effectLst/>
        </p:spPr>
        <p:txBody>
          <a:bodyPr/>
          <a:lstStyle/>
          <a:p>
            <a:endParaRPr lang="en-US"/>
          </a:p>
        </p:txBody>
      </p:sp>
      <p:sp>
        <p:nvSpPr>
          <p:cNvPr id="869385" name="Line 9"/>
          <p:cNvSpPr>
            <a:spLocks noChangeShapeType="1"/>
          </p:cNvSpPr>
          <p:nvPr/>
        </p:nvSpPr>
        <p:spPr bwMode="auto">
          <a:xfrm>
            <a:off x="2057400" y="17526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69386" name="Rectangle 10"/>
          <p:cNvSpPr>
            <a:spLocks noChangeArrowheads="1"/>
          </p:cNvSpPr>
          <p:nvPr/>
        </p:nvSpPr>
        <p:spPr bwMode="auto">
          <a:xfrm>
            <a:off x="2743200" y="1371600"/>
            <a:ext cx="14478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Labile OrgN</a:t>
            </a:r>
          </a:p>
        </p:txBody>
      </p:sp>
      <p:sp>
        <p:nvSpPr>
          <p:cNvPr id="869387" name="Rectangle 11"/>
          <p:cNvSpPr>
            <a:spLocks noChangeArrowheads="1"/>
          </p:cNvSpPr>
          <p:nvPr/>
        </p:nvSpPr>
        <p:spPr bwMode="auto">
          <a:xfrm>
            <a:off x="2362200" y="1981200"/>
            <a:ext cx="2057400" cy="304800"/>
          </a:xfrm>
          <a:prstGeom prst="rect">
            <a:avLst/>
          </a:prstGeom>
          <a:solidFill>
            <a:schemeClr val="accent1"/>
          </a:solidFill>
          <a:ln w="9525">
            <a:solidFill>
              <a:schemeClr val="tx1"/>
            </a:solidFill>
            <a:miter lim="800000"/>
            <a:headEnd/>
            <a:tailEnd/>
          </a:ln>
          <a:effectLst/>
        </p:spPr>
        <p:txBody>
          <a:bodyPr wrap="none" anchor="ctr"/>
          <a:lstStyle/>
          <a:p>
            <a:pPr algn="ctr"/>
            <a:r>
              <a:rPr lang="en-US"/>
              <a:t>Refractory OrgN</a:t>
            </a:r>
          </a:p>
        </p:txBody>
      </p:sp>
      <p:sp>
        <p:nvSpPr>
          <p:cNvPr id="869388" name="Rectangle 12"/>
          <p:cNvSpPr>
            <a:spLocks noChangeArrowheads="1"/>
          </p:cNvSpPr>
          <p:nvPr/>
        </p:nvSpPr>
        <p:spPr bwMode="auto">
          <a:xfrm>
            <a:off x="4876800" y="1371600"/>
            <a:ext cx="14478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Labile OrgP</a:t>
            </a:r>
          </a:p>
        </p:txBody>
      </p:sp>
      <p:sp>
        <p:nvSpPr>
          <p:cNvPr id="869389" name="Line 13"/>
          <p:cNvSpPr>
            <a:spLocks noChangeShapeType="1"/>
          </p:cNvSpPr>
          <p:nvPr/>
        </p:nvSpPr>
        <p:spPr bwMode="auto">
          <a:xfrm>
            <a:off x="4343400" y="1524000"/>
            <a:ext cx="304800" cy="0"/>
          </a:xfrm>
          <a:prstGeom prst="line">
            <a:avLst/>
          </a:prstGeom>
          <a:noFill/>
          <a:ln w="9525">
            <a:solidFill>
              <a:schemeClr val="tx1"/>
            </a:solidFill>
            <a:round/>
            <a:headEnd/>
            <a:tailEnd type="triangle" w="med" len="med"/>
          </a:ln>
          <a:effectLst/>
        </p:spPr>
        <p:txBody>
          <a:bodyPr/>
          <a:lstStyle/>
          <a:p>
            <a:endParaRPr lang="en-US"/>
          </a:p>
        </p:txBody>
      </p:sp>
      <p:sp>
        <p:nvSpPr>
          <p:cNvPr id="869390" name="Line 14"/>
          <p:cNvSpPr>
            <a:spLocks noChangeShapeType="1"/>
          </p:cNvSpPr>
          <p:nvPr/>
        </p:nvSpPr>
        <p:spPr bwMode="auto">
          <a:xfrm>
            <a:off x="4495800" y="2133600"/>
            <a:ext cx="304800" cy="0"/>
          </a:xfrm>
          <a:prstGeom prst="line">
            <a:avLst/>
          </a:prstGeom>
          <a:noFill/>
          <a:ln w="9525">
            <a:solidFill>
              <a:schemeClr val="tx1"/>
            </a:solidFill>
            <a:round/>
            <a:headEnd/>
            <a:tailEnd type="triangle" w="med" len="med"/>
          </a:ln>
          <a:effectLst/>
        </p:spPr>
        <p:txBody>
          <a:bodyPr/>
          <a:lstStyle/>
          <a:p>
            <a:endParaRPr lang="en-US"/>
          </a:p>
        </p:txBody>
      </p:sp>
      <p:sp>
        <p:nvSpPr>
          <p:cNvPr id="869391" name="Rectangle 15"/>
          <p:cNvSpPr>
            <a:spLocks noChangeArrowheads="1"/>
          </p:cNvSpPr>
          <p:nvPr/>
        </p:nvSpPr>
        <p:spPr bwMode="auto">
          <a:xfrm>
            <a:off x="4876800" y="1981200"/>
            <a:ext cx="20574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Refractory OrgP</a:t>
            </a:r>
          </a:p>
        </p:txBody>
      </p:sp>
      <p:sp>
        <p:nvSpPr>
          <p:cNvPr id="869392" name="Line 16"/>
          <p:cNvSpPr>
            <a:spLocks noChangeShapeType="1"/>
          </p:cNvSpPr>
          <p:nvPr/>
        </p:nvSpPr>
        <p:spPr bwMode="auto">
          <a:xfrm flipH="1">
            <a:off x="7239000" y="9906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69393" name="Line 17"/>
          <p:cNvSpPr>
            <a:spLocks noChangeShapeType="1"/>
          </p:cNvSpPr>
          <p:nvPr/>
        </p:nvSpPr>
        <p:spPr bwMode="auto">
          <a:xfrm>
            <a:off x="7543800" y="9906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69394" name="Rectangle 18"/>
          <p:cNvSpPr>
            <a:spLocks noChangeArrowheads="1"/>
          </p:cNvSpPr>
          <p:nvPr/>
        </p:nvSpPr>
        <p:spPr bwMode="auto">
          <a:xfrm>
            <a:off x="7772400" y="1371600"/>
            <a:ext cx="6096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DIP</a:t>
            </a:r>
          </a:p>
        </p:txBody>
      </p:sp>
      <p:sp>
        <p:nvSpPr>
          <p:cNvPr id="869395" name="Rectangle 19"/>
          <p:cNvSpPr>
            <a:spLocks noChangeArrowheads="1"/>
          </p:cNvSpPr>
          <p:nvPr/>
        </p:nvSpPr>
        <p:spPr bwMode="auto">
          <a:xfrm>
            <a:off x="6781800" y="1371600"/>
            <a:ext cx="685800" cy="304800"/>
          </a:xfrm>
          <a:prstGeom prst="rect">
            <a:avLst/>
          </a:prstGeom>
          <a:solidFill>
            <a:srgbClr val="EAB4B4"/>
          </a:solidFill>
          <a:ln w="9525">
            <a:solidFill>
              <a:schemeClr val="tx1"/>
            </a:solidFill>
            <a:miter lim="800000"/>
            <a:headEnd/>
            <a:tailEnd/>
          </a:ln>
          <a:effectLst/>
        </p:spPr>
        <p:txBody>
          <a:bodyPr wrap="none" anchor="ctr"/>
          <a:lstStyle/>
          <a:p>
            <a:pPr algn="ctr"/>
            <a:r>
              <a:rPr lang="en-US"/>
              <a:t>OrgP</a:t>
            </a:r>
          </a:p>
        </p:txBody>
      </p:sp>
      <p:sp>
        <p:nvSpPr>
          <p:cNvPr id="869396" name="Line 20"/>
          <p:cNvSpPr>
            <a:spLocks noChangeShapeType="1"/>
          </p:cNvSpPr>
          <p:nvPr/>
        </p:nvSpPr>
        <p:spPr bwMode="auto">
          <a:xfrm>
            <a:off x="6400800" y="1524000"/>
            <a:ext cx="304800" cy="0"/>
          </a:xfrm>
          <a:prstGeom prst="line">
            <a:avLst/>
          </a:prstGeom>
          <a:noFill/>
          <a:ln w="9525">
            <a:solidFill>
              <a:schemeClr val="tx1"/>
            </a:solidFill>
            <a:round/>
            <a:headEnd/>
            <a:tailEnd type="triangle" w="med" len="med"/>
          </a:ln>
          <a:effectLst/>
        </p:spPr>
        <p:txBody>
          <a:bodyPr/>
          <a:lstStyle/>
          <a:p>
            <a:endParaRPr lang="en-US"/>
          </a:p>
        </p:txBody>
      </p:sp>
      <p:sp>
        <p:nvSpPr>
          <p:cNvPr id="869397" name="Line 21"/>
          <p:cNvSpPr>
            <a:spLocks noChangeShapeType="1"/>
          </p:cNvSpPr>
          <p:nvPr/>
        </p:nvSpPr>
        <p:spPr bwMode="auto">
          <a:xfrm flipV="1">
            <a:off x="7010400" y="1828800"/>
            <a:ext cx="76200" cy="228600"/>
          </a:xfrm>
          <a:prstGeom prst="line">
            <a:avLst/>
          </a:prstGeom>
          <a:noFill/>
          <a:ln w="9525">
            <a:solidFill>
              <a:schemeClr val="tx1"/>
            </a:solidFill>
            <a:round/>
            <a:headEnd/>
            <a:tailEnd type="triangle" w="med" len="med"/>
          </a:ln>
          <a:effectLst/>
        </p:spPr>
        <p:txBody>
          <a:bodyPr/>
          <a:lstStyle/>
          <a:p>
            <a:endParaRPr lang="en-US"/>
          </a:p>
        </p:txBody>
      </p:sp>
      <p:sp>
        <p:nvSpPr>
          <p:cNvPr id="869398" name="Text Box 22"/>
          <p:cNvSpPr txBox="1">
            <a:spLocks noChangeArrowheads="1"/>
          </p:cNvSpPr>
          <p:nvPr/>
        </p:nvSpPr>
        <p:spPr bwMode="auto">
          <a:xfrm>
            <a:off x="76200" y="987425"/>
            <a:ext cx="801688" cy="274638"/>
          </a:xfrm>
          <a:prstGeom prst="rect">
            <a:avLst/>
          </a:prstGeom>
          <a:noFill/>
          <a:ln w="9525">
            <a:noFill/>
            <a:miter lim="800000"/>
            <a:headEnd/>
            <a:tailEnd/>
          </a:ln>
          <a:effectLst/>
        </p:spPr>
        <p:txBody>
          <a:bodyPr wrap="none">
            <a:spAutoFit/>
          </a:bodyPr>
          <a:lstStyle/>
          <a:p>
            <a:r>
              <a:rPr lang="en-US" sz="1200"/>
              <a:t>TN*FDIN</a:t>
            </a:r>
          </a:p>
        </p:txBody>
      </p:sp>
      <p:sp>
        <p:nvSpPr>
          <p:cNvPr id="869399" name="Text Box 23"/>
          <p:cNvSpPr txBox="1">
            <a:spLocks noChangeArrowheads="1"/>
          </p:cNvSpPr>
          <p:nvPr/>
        </p:nvSpPr>
        <p:spPr bwMode="auto">
          <a:xfrm>
            <a:off x="1676400" y="965200"/>
            <a:ext cx="1038225" cy="274638"/>
          </a:xfrm>
          <a:prstGeom prst="rect">
            <a:avLst/>
          </a:prstGeom>
          <a:noFill/>
          <a:ln w="9525">
            <a:noFill/>
            <a:miter lim="800000"/>
            <a:headEnd/>
            <a:tailEnd/>
          </a:ln>
          <a:effectLst/>
        </p:spPr>
        <p:txBody>
          <a:bodyPr wrap="none">
            <a:spAutoFit/>
          </a:bodyPr>
          <a:lstStyle/>
          <a:p>
            <a:r>
              <a:rPr lang="en-US" sz="1200"/>
              <a:t>TN*(1-FDIN)</a:t>
            </a:r>
          </a:p>
        </p:txBody>
      </p:sp>
      <p:sp>
        <p:nvSpPr>
          <p:cNvPr id="869400" name="Text Box 24"/>
          <p:cNvSpPr txBox="1">
            <a:spLocks noChangeArrowheads="1"/>
          </p:cNvSpPr>
          <p:nvPr/>
        </p:nvSpPr>
        <p:spPr bwMode="auto">
          <a:xfrm>
            <a:off x="2895600" y="1041400"/>
            <a:ext cx="1435100" cy="274638"/>
          </a:xfrm>
          <a:prstGeom prst="rect">
            <a:avLst/>
          </a:prstGeom>
          <a:noFill/>
          <a:ln w="9525">
            <a:noFill/>
            <a:miter lim="800000"/>
            <a:headEnd/>
            <a:tailEnd/>
          </a:ln>
          <a:effectLst/>
        </p:spPr>
        <p:txBody>
          <a:bodyPr wrap="none">
            <a:spAutoFit/>
          </a:bodyPr>
          <a:lstStyle/>
          <a:p>
            <a:r>
              <a:rPr lang="en-US" sz="1200"/>
              <a:t>TN*(1-FDIN)(1/11)</a:t>
            </a:r>
          </a:p>
        </p:txBody>
      </p:sp>
      <p:sp>
        <p:nvSpPr>
          <p:cNvPr id="869401" name="Text Box 25"/>
          <p:cNvSpPr txBox="1">
            <a:spLocks noChangeArrowheads="1"/>
          </p:cNvSpPr>
          <p:nvPr/>
        </p:nvSpPr>
        <p:spPr bwMode="auto">
          <a:xfrm>
            <a:off x="2743200" y="2336800"/>
            <a:ext cx="1519238" cy="274638"/>
          </a:xfrm>
          <a:prstGeom prst="rect">
            <a:avLst/>
          </a:prstGeom>
          <a:noFill/>
          <a:ln w="9525">
            <a:noFill/>
            <a:miter lim="800000"/>
            <a:headEnd/>
            <a:tailEnd/>
          </a:ln>
          <a:effectLst/>
        </p:spPr>
        <p:txBody>
          <a:bodyPr wrap="none">
            <a:spAutoFit/>
          </a:bodyPr>
          <a:lstStyle/>
          <a:p>
            <a:r>
              <a:rPr lang="en-US" sz="1200"/>
              <a:t>TN*(1-FDIN)(10/11)</a:t>
            </a:r>
          </a:p>
        </p:txBody>
      </p:sp>
      <p:sp>
        <p:nvSpPr>
          <p:cNvPr id="869402" name="Text Box 26"/>
          <p:cNvSpPr txBox="1">
            <a:spLocks noChangeArrowheads="1"/>
          </p:cNvSpPr>
          <p:nvPr/>
        </p:nvSpPr>
        <p:spPr bwMode="auto">
          <a:xfrm>
            <a:off x="4800600" y="990600"/>
            <a:ext cx="2000250" cy="274638"/>
          </a:xfrm>
          <a:prstGeom prst="rect">
            <a:avLst/>
          </a:prstGeom>
          <a:noFill/>
          <a:ln w="9525">
            <a:noFill/>
            <a:miter lim="800000"/>
            <a:headEnd/>
            <a:tailEnd/>
          </a:ln>
          <a:effectLst/>
        </p:spPr>
        <p:txBody>
          <a:bodyPr wrap="none">
            <a:spAutoFit/>
          </a:bodyPr>
          <a:lstStyle/>
          <a:p>
            <a:r>
              <a:rPr lang="en-US" sz="1200"/>
              <a:t>TN*(1-FDIN)(1/11)(0.1384)</a:t>
            </a:r>
          </a:p>
        </p:txBody>
      </p:sp>
      <p:sp>
        <p:nvSpPr>
          <p:cNvPr id="869403" name="Text Box 27"/>
          <p:cNvSpPr txBox="1">
            <a:spLocks noChangeArrowheads="1"/>
          </p:cNvSpPr>
          <p:nvPr/>
        </p:nvSpPr>
        <p:spPr bwMode="auto">
          <a:xfrm>
            <a:off x="4876800" y="2362200"/>
            <a:ext cx="2295525" cy="274638"/>
          </a:xfrm>
          <a:prstGeom prst="rect">
            <a:avLst/>
          </a:prstGeom>
          <a:noFill/>
          <a:ln w="9525">
            <a:noFill/>
            <a:miter lim="800000"/>
            <a:headEnd/>
            <a:tailEnd/>
          </a:ln>
          <a:effectLst/>
        </p:spPr>
        <p:txBody>
          <a:bodyPr wrap="none">
            <a:spAutoFit/>
          </a:bodyPr>
          <a:lstStyle/>
          <a:p>
            <a:r>
              <a:rPr lang="en-US" sz="1200"/>
              <a:t>TN*(1-FDIN)(10/11)(0.1384/10)</a:t>
            </a:r>
          </a:p>
        </p:txBody>
      </p:sp>
      <p:sp>
        <p:nvSpPr>
          <p:cNvPr id="869404" name="Text Box 28"/>
          <p:cNvSpPr txBox="1">
            <a:spLocks noChangeArrowheads="1"/>
          </p:cNvSpPr>
          <p:nvPr/>
        </p:nvSpPr>
        <p:spPr bwMode="auto">
          <a:xfrm>
            <a:off x="7143750" y="1981200"/>
            <a:ext cx="2000250" cy="274638"/>
          </a:xfrm>
          <a:prstGeom prst="rect">
            <a:avLst/>
          </a:prstGeom>
          <a:noFill/>
          <a:ln w="9525">
            <a:noFill/>
            <a:miter lim="800000"/>
            <a:headEnd/>
            <a:tailEnd/>
          </a:ln>
          <a:effectLst/>
        </p:spPr>
        <p:txBody>
          <a:bodyPr wrap="none">
            <a:spAutoFit/>
          </a:bodyPr>
          <a:lstStyle/>
          <a:p>
            <a:r>
              <a:rPr lang="en-US" sz="1200"/>
              <a:t>TN*(1-FDIN)(2/11)(0.1384)</a:t>
            </a:r>
          </a:p>
        </p:txBody>
      </p:sp>
      <p:sp>
        <p:nvSpPr>
          <p:cNvPr id="869405" name="Line 29"/>
          <p:cNvSpPr>
            <a:spLocks noChangeShapeType="1"/>
          </p:cNvSpPr>
          <p:nvPr/>
        </p:nvSpPr>
        <p:spPr bwMode="auto">
          <a:xfrm flipH="1" flipV="1">
            <a:off x="7391400" y="16764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869406" name="Text Box 30"/>
          <p:cNvSpPr txBox="1">
            <a:spLocks noChangeArrowheads="1"/>
          </p:cNvSpPr>
          <p:nvPr/>
        </p:nvSpPr>
        <p:spPr bwMode="auto">
          <a:xfrm>
            <a:off x="914400" y="3124200"/>
            <a:ext cx="2811463" cy="274638"/>
          </a:xfrm>
          <a:prstGeom prst="rect">
            <a:avLst/>
          </a:prstGeom>
          <a:noFill/>
          <a:ln w="9525">
            <a:noFill/>
            <a:miter lim="800000"/>
            <a:headEnd/>
            <a:tailEnd/>
          </a:ln>
          <a:effectLst/>
        </p:spPr>
        <p:txBody>
          <a:bodyPr wrap="none">
            <a:spAutoFit/>
          </a:bodyPr>
          <a:lstStyle/>
          <a:p>
            <a:r>
              <a:rPr lang="en-US" sz="1200"/>
              <a:t>PO4 = TP - TN*(1-FDIN)(2/11)(0.1384)</a:t>
            </a:r>
          </a:p>
        </p:txBody>
      </p:sp>
      <p:sp>
        <p:nvSpPr>
          <p:cNvPr id="869407" name="Text Box 31"/>
          <p:cNvSpPr txBox="1">
            <a:spLocks noChangeArrowheads="1"/>
          </p:cNvSpPr>
          <p:nvPr/>
        </p:nvSpPr>
        <p:spPr bwMode="auto">
          <a:xfrm>
            <a:off x="914400" y="3733800"/>
            <a:ext cx="3194050" cy="274638"/>
          </a:xfrm>
          <a:prstGeom prst="rect">
            <a:avLst/>
          </a:prstGeom>
          <a:noFill/>
          <a:ln w="9525">
            <a:noFill/>
            <a:miter lim="800000"/>
            <a:headEnd/>
            <a:tailEnd/>
          </a:ln>
          <a:effectLst/>
        </p:spPr>
        <p:txBody>
          <a:bodyPr wrap="none">
            <a:spAutoFit/>
          </a:bodyPr>
          <a:lstStyle/>
          <a:p>
            <a:r>
              <a:rPr lang="en-US" sz="1200"/>
              <a:t>FDIP = (TP - TN*(1-FDIN)(2/11)(0.1384))/TP</a:t>
            </a:r>
          </a:p>
        </p:txBody>
      </p:sp>
      <p:sp>
        <p:nvSpPr>
          <p:cNvPr id="869408" name="Text Box 32"/>
          <p:cNvSpPr txBox="1">
            <a:spLocks noChangeArrowheads="1"/>
          </p:cNvSpPr>
          <p:nvPr/>
        </p:nvSpPr>
        <p:spPr bwMode="auto">
          <a:xfrm>
            <a:off x="4419600" y="3505200"/>
            <a:ext cx="3660775" cy="527050"/>
          </a:xfrm>
          <a:prstGeom prst="rect">
            <a:avLst/>
          </a:prstGeom>
          <a:noFill/>
          <a:ln w="9525">
            <a:solidFill>
              <a:schemeClr val="tx1"/>
            </a:solidFill>
            <a:miter lim="800000"/>
            <a:headEnd/>
            <a:tailEnd/>
          </a:ln>
          <a:effectLst/>
        </p:spPr>
        <p:txBody>
          <a:bodyPr wrap="none">
            <a:spAutoFit/>
          </a:bodyPr>
          <a:lstStyle/>
          <a:p>
            <a:r>
              <a:rPr lang="en-US" sz="1400"/>
              <a:t>Can plug in TP, TN, and DIP to find FDIP</a:t>
            </a:r>
          </a:p>
          <a:p>
            <a:r>
              <a:rPr lang="en-US" sz="1400"/>
              <a:t>But we have targets for all of these numbers</a:t>
            </a:r>
          </a:p>
        </p:txBody>
      </p:sp>
      <p:sp>
        <p:nvSpPr>
          <p:cNvPr id="869409" name="Text Box 33"/>
          <p:cNvSpPr txBox="1">
            <a:spLocks noChangeArrowheads="1"/>
          </p:cNvSpPr>
          <p:nvPr/>
        </p:nvSpPr>
        <p:spPr bwMode="auto">
          <a:xfrm>
            <a:off x="1447800" y="4953000"/>
            <a:ext cx="6132513" cy="314325"/>
          </a:xfrm>
          <a:prstGeom prst="rect">
            <a:avLst/>
          </a:prstGeom>
          <a:noFill/>
          <a:ln w="9525">
            <a:solidFill>
              <a:schemeClr val="tx1"/>
            </a:solidFill>
            <a:miter lim="800000"/>
            <a:headEnd/>
            <a:tailEnd/>
          </a:ln>
          <a:effectLst/>
        </p:spPr>
        <p:txBody>
          <a:bodyPr wrap="none">
            <a:spAutoFit/>
          </a:bodyPr>
          <a:lstStyle/>
          <a:p>
            <a:r>
              <a:rPr lang="en-US" sz="1400"/>
              <a:t>Let x be the fraction deviation for each targeted value to achieve an equality</a:t>
            </a:r>
          </a:p>
        </p:txBody>
      </p:sp>
      <p:sp>
        <p:nvSpPr>
          <p:cNvPr id="869410" name="Text Box 34"/>
          <p:cNvSpPr txBox="1">
            <a:spLocks noChangeArrowheads="1"/>
          </p:cNvSpPr>
          <p:nvPr/>
        </p:nvSpPr>
        <p:spPr bwMode="auto">
          <a:xfrm>
            <a:off x="228600" y="4114800"/>
            <a:ext cx="1217613" cy="314325"/>
          </a:xfrm>
          <a:prstGeom prst="rect">
            <a:avLst/>
          </a:prstGeom>
          <a:noFill/>
          <a:ln w="9525">
            <a:solidFill>
              <a:schemeClr val="tx1"/>
            </a:solidFill>
            <a:miter lim="800000"/>
            <a:headEnd/>
            <a:tailEnd/>
          </a:ln>
          <a:effectLst/>
        </p:spPr>
        <p:txBody>
          <a:bodyPr wrap="none">
            <a:spAutoFit/>
          </a:bodyPr>
          <a:lstStyle/>
          <a:p>
            <a:r>
              <a:rPr lang="en-US" sz="1400"/>
              <a:t>Rearranging:</a:t>
            </a:r>
          </a:p>
        </p:txBody>
      </p:sp>
      <p:sp>
        <p:nvSpPr>
          <p:cNvPr id="869411" name="Text Box 35"/>
          <p:cNvSpPr txBox="1">
            <a:spLocks noChangeArrowheads="1"/>
          </p:cNvSpPr>
          <p:nvPr/>
        </p:nvSpPr>
        <p:spPr bwMode="auto">
          <a:xfrm>
            <a:off x="914400" y="4572000"/>
            <a:ext cx="3175000" cy="274638"/>
          </a:xfrm>
          <a:prstGeom prst="rect">
            <a:avLst/>
          </a:prstGeom>
          <a:noFill/>
          <a:ln w="9525">
            <a:noFill/>
            <a:miter lim="800000"/>
            <a:headEnd/>
            <a:tailEnd/>
          </a:ln>
          <a:effectLst/>
        </p:spPr>
        <p:txBody>
          <a:bodyPr wrap="none">
            <a:spAutoFit/>
          </a:bodyPr>
          <a:lstStyle/>
          <a:p>
            <a:r>
              <a:rPr lang="en-US" sz="1200"/>
              <a:t>TP(1-FDIP) - TN*(1-FDIN)(2/11)(0.1384) = 0</a:t>
            </a:r>
          </a:p>
        </p:txBody>
      </p:sp>
      <p:sp>
        <p:nvSpPr>
          <p:cNvPr id="869412" name="Text Box 36"/>
          <p:cNvSpPr txBox="1">
            <a:spLocks noChangeArrowheads="1"/>
          </p:cNvSpPr>
          <p:nvPr/>
        </p:nvSpPr>
        <p:spPr bwMode="auto">
          <a:xfrm>
            <a:off x="914400" y="5334000"/>
            <a:ext cx="4264025" cy="274638"/>
          </a:xfrm>
          <a:prstGeom prst="rect">
            <a:avLst/>
          </a:prstGeom>
          <a:noFill/>
          <a:ln w="9525">
            <a:noFill/>
            <a:miter lim="800000"/>
            <a:headEnd/>
            <a:tailEnd/>
          </a:ln>
          <a:effectLst/>
        </p:spPr>
        <p:txBody>
          <a:bodyPr wrap="none">
            <a:spAutoFit/>
          </a:bodyPr>
          <a:lstStyle/>
          <a:p>
            <a:r>
              <a:rPr lang="en-US" sz="1200"/>
              <a:t>TP*x*(1-FDIP*(1/x)) – TN*(1/x)*(1-FDIN*x)(2/11)(0.1384) = 0</a:t>
            </a:r>
          </a:p>
        </p:txBody>
      </p:sp>
      <p:sp>
        <p:nvSpPr>
          <p:cNvPr id="869413" name="Text Box 37"/>
          <p:cNvSpPr txBox="1">
            <a:spLocks noChangeArrowheads="1"/>
          </p:cNvSpPr>
          <p:nvPr/>
        </p:nvSpPr>
        <p:spPr bwMode="auto">
          <a:xfrm>
            <a:off x="1447800" y="5715000"/>
            <a:ext cx="1690688" cy="314325"/>
          </a:xfrm>
          <a:prstGeom prst="rect">
            <a:avLst/>
          </a:prstGeom>
          <a:noFill/>
          <a:ln w="9525">
            <a:solidFill>
              <a:schemeClr val="tx1"/>
            </a:solidFill>
            <a:miter lim="800000"/>
            <a:headEnd/>
            <a:tailEnd/>
          </a:ln>
          <a:effectLst/>
        </p:spPr>
        <p:txBody>
          <a:bodyPr wrap="none">
            <a:spAutoFit/>
          </a:bodyPr>
          <a:lstStyle/>
          <a:p>
            <a:r>
              <a:rPr lang="en-US" sz="1400"/>
              <a:t>Quadratic equation</a:t>
            </a:r>
          </a:p>
        </p:txBody>
      </p:sp>
      <p:sp>
        <p:nvSpPr>
          <p:cNvPr id="869414" name="Text Box 38"/>
          <p:cNvSpPr txBox="1">
            <a:spLocks noChangeArrowheads="1"/>
          </p:cNvSpPr>
          <p:nvPr/>
        </p:nvSpPr>
        <p:spPr bwMode="auto">
          <a:xfrm>
            <a:off x="990600" y="6172200"/>
            <a:ext cx="5503863" cy="274638"/>
          </a:xfrm>
          <a:prstGeom prst="rect">
            <a:avLst/>
          </a:prstGeom>
          <a:noFill/>
          <a:ln w="9525">
            <a:noFill/>
            <a:miter lim="800000"/>
            <a:headEnd/>
            <a:tailEnd/>
          </a:ln>
          <a:effectLst/>
        </p:spPr>
        <p:txBody>
          <a:bodyPr wrap="none">
            <a:spAutoFit/>
          </a:bodyPr>
          <a:lstStyle/>
          <a:p>
            <a:r>
              <a:rPr lang="en-US" sz="1200"/>
              <a:t>X2 * TP + x * (TN * FDIN * 2/11 * 0.1384  - TP * FDIP) – TN * 2/11 * 0.1384 = 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FF475AA9-7631-41AD-A029-551A53026777}" type="slidenum">
              <a:rPr lang="en-US"/>
              <a:pPr/>
              <a:t>22</a:t>
            </a:fld>
            <a:endParaRPr lang="en-US"/>
          </a:p>
        </p:txBody>
      </p:sp>
      <p:pic>
        <p:nvPicPr>
          <p:cNvPr id="575490" name="Picture 2"/>
          <p:cNvPicPr>
            <a:picLocks noChangeAspect="1" noChangeArrowheads="1"/>
          </p:cNvPicPr>
          <p:nvPr/>
        </p:nvPicPr>
        <p:blipFill>
          <a:blip r:embed="rId3" cstate="print"/>
          <a:srcRect/>
          <a:stretch>
            <a:fillRect/>
          </a:stretch>
        </p:blipFill>
        <p:spPr bwMode="auto">
          <a:xfrm>
            <a:off x="1676400" y="9525"/>
            <a:ext cx="7467600" cy="6848475"/>
          </a:xfrm>
          <a:prstGeom prst="rect">
            <a:avLst/>
          </a:prstGeom>
          <a:noFill/>
          <a:ln w="9525">
            <a:noFill/>
            <a:miter lim="800000"/>
            <a:headEnd/>
            <a:tailEnd/>
          </a:ln>
          <a:effectLst/>
        </p:spPr>
      </p:pic>
      <p:sp>
        <p:nvSpPr>
          <p:cNvPr id="575491" name="Rectangle 3"/>
          <p:cNvSpPr>
            <a:spLocks noChangeArrowheads="1"/>
          </p:cNvSpPr>
          <p:nvPr/>
        </p:nvSpPr>
        <p:spPr bwMode="auto">
          <a:xfrm>
            <a:off x="0" y="0"/>
            <a:ext cx="6934200" cy="1295400"/>
          </a:xfrm>
          <a:prstGeom prst="rect">
            <a:avLst/>
          </a:prstGeom>
          <a:noFill/>
          <a:ln w="9525">
            <a:noFill/>
            <a:miter lim="800000"/>
            <a:headEnd/>
            <a:tailEnd/>
          </a:ln>
          <a:effectLst/>
        </p:spPr>
        <p:txBody>
          <a:bodyPr anchor="ctr"/>
          <a:lstStyle/>
          <a:p>
            <a:pPr algn="ctr"/>
            <a:r>
              <a:rPr lang="en-US" sz="3600">
                <a:solidFill>
                  <a:schemeClr val="tx2"/>
                </a:solidFill>
              </a:rPr>
              <a:t>Phase 5 land segmentation is</a:t>
            </a:r>
            <a:br>
              <a:rPr lang="en-US" sz="3600">
                <a:solidFill>
                  <a:schemeClr val="tx2"/>
                </a:solidFill>
              </a:rPr>
            </a:br>
            <a:r>
              <a:rPr lang="en-US" sz="3600">
                <a:solidFill>
                  <a:schemeClr val="tx2"/>
                </a:solidFill>
              </a:rPr>
              <a:t>primarily county-based</a:t>
            </a:r>
          </a:p>
        </p:txBody>
      </p:sp>
      <p:sp>
        <p:nvSpPr>
          <p:cNvPr id="575492" name="Rectangle 4"/>
          <p:cNvSpPr>
            <a:spLocks noChangeArrowheads="1"/>
          </p:cNvSpPr>
          <p:nvPr/>
        </p:nvSpPr>
        <p:spPr bwMode="auto">
          <a:xfrm>
            <a:off x="609600" y="1828800"/>
            <a:ext cx="4572000" cy="1143000"/>
          </a:xfrm>
          <a:prstGeom prst="rect">
            <a:avLst/>
          </a:prstGeom>
          <a:noFill/>
          <a:ln w="9525">
            <a:noFill/>
            <a:miter lim="800000"/>
            <a:headEnd/>
            <a:tailEnd/>
          </a:ln>
          <a:effectLst/>
        </p:spPr>
        <p:txBody>
          <a:bodyPr/>
          <a:lstStyle/>
          <a:p>
            <a:pPr marL="342900" indent="-342900">
              <a:spcBef>
                <a:spcPct val="20000"/>
              </a:spcBef>
              <a:buFontTx/>
              <a:buChar char="•"/>
            </a:pPr>
            <a:r>
              <a:rPr lang="en-US" sz="2000"/>
              <a:t>Some counties were divided to accommodate different rainfall patterns.</a:t>
            </a:r>
          </a:p>
        </p:txBody>
      </p:sp>
      <p:sp>
        <p:nvSpPr>
          <p:cNvPr id="575493" name="Rectangle 5"/>
          <p:cNvSpPr>
            <a:spLocks noChangeArrowheads="1"/>
          </p:cNvSpPr>
          <p:nvPr/>
        </p:nvSpPr>
        <p:spPr bwMode="auto">
          <a:xfrm>
            <a:off x="76200" y="3276600"/>
            <a:ext cx="4267200" cy="3429000"/>
          </a:xfrm>
          <a:prstGeom prst="rect">
            <a:avLst/>
          </a:prstGeom>
          <a:noFill/>
          <a:ln w="9525">
            <a:noFill/>
            <a:miter lim="800000"/>
            <a:headEnd/>
            <a:tailEnd/>
          </a:ln>
          <a:effectLst/>
        </p:spPr>
        <p:txBody>
          <a:bodyPr/>
          <a:lstStyle/>
          <a:p>
            <a:pPr marL="342900" indent="-342900">
              <a:spcBef>
                <a:spcPct val="20000"/>
              </a:spcBef>
            </a:pPr>
            <a:r>
              <a:rPr lang="en-US" sz="2000"/>
              <a:t>Reasons why counties are a practical choice for segmentation:</a:t>
            </a:r>
          </a:p>
          <a:p>
            <a:pPr marL="742950" lvl="1" indent="-285750">
              <a:spcBef>
                <a:spcPct val="20000"/>
              </a:spcBef>
              <a:buFontTx/>
              <a:buChar char="–"/>
            </a:pPr>
            <a:r>
              <a:rPr lang="en-US"/>
              <a:t>Most counties are completely within a hydrogeomorphic region</a:t>
            </a:r>
          </a:p>
          <a:p>
            <a:pPr marL="742950" lvl="1" indent="-285750">
              <a:spcBef>
                <a:spcPct val="20000"/>
              </a:spcBef>
              <a:buFontTx/>
              <a:buChar char="–"/>
            </a:pPr>
            <a:r>
              <a:rPr lang="en-US"/>
              <a:t>BMP and Crop data are not known on a finer scale in most cases</a:t>
            </a:r>
          </a:p>
          <a:p>
            <a:pPr marL="742950" lvl="1" indent="-285750">
              <a:spcBef>
                <a:spcPct val="20000"/>
              </a:spcBef>
              <a:buFontTx/>
              <a:buChar char="–"/>
            </a:pPr>
            <a:r>
              <a:rPr lang="en-US"/>
              <a:t>Near the limit of computing capacity</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BFCD3D0A-39C5-4517-9098-B0456FA1E97B}" type="slidenum">
              <a:rPr lang="en-US"/>
              <a:pPr/>
              <a:t>23</a:t>
            </a:fld>
            <a:endParaRPr lang="en-US"/>
          </a:p>
        </p:txBody>
      </p:sp>
      <p:sp>
        <p:nvSpPr>
          <p:cNvPr id="577538" name="Rectangle 2"/>
          <p:cNvSpPr>
            <a:spLocks noChangeArrowheads="1"/>
          </p:cNvSpPr>
          <p:nvPr/>
        </p:nvSpPr>
        <p:spPr bwMode="auto">
          <a:xfrm>
            <a:off x="838200" y="152400"/>
            <a:ext cx="7010400" cy="990600"/>
          </a:xfrm>
          <a:prstGeom prst="rect">
            <a:avLst/>
          </a:prstGeom>
          <a:noFill/>
          <a:ln w="9525">
            <a:noFill/>
            <a:miter lim="800000"/>
            <a:headEnd/>
            <a:tailEnd/>
          </a:ln>
          <a:effectLst/>
        </p:spPr>
        <p:txBody>
          <a:bodyPr anchor="ctr"/>
          <a:lstStyle/>
          <a:p>
            <a:pPr algn="ctr"/>
            <a:r>
              <a:rPr lang="en-US" sz="4400">
                <a:solidFill>
                  <a:schemeClr val="tx2"/>
                </a:solidFill>
              </a:rPr>
              <a:t>Phase 5 river segmentation</a:t>
            </a:r>
          </a:p>
        </p:txBody>
      </p:sp>
      <p:sp>
        <p:nvSpPr>
          <p:cNvPr id="577539" name="Rectangle 3"/>
          <p:cNvSpPr>
            <a:spLocks noChangeArrowheads="1"/>
          </p:cNvSpPr>
          <p:nvPr/>
        </p:nvSpPr>
        <p:spPr bwMode="auto">
          <a:xfrm>
            <a:off x="152400" y="1371600"/>
            <a:ext cx="4724400" cy="4114800"/>
          </a:xfrm>
          <a:prstGeom prst="rect">
            <a:avLst/>
          </a:prstGeom>
          <a:noFill/>
          <a:ln w="9525">
            <a:noFill/>
            <a:miter lim="800000"/>
            <a:headEnd/>
            <a:tailEnd/>
          </a:ln>
          <a:effectLst/>
        </p:spPr>
        <p:txBody>
          <a:bodyPr/>
          <a:lstStyle/>
          <a:p>
            <a:pPr marL="342900" indent="-342900">
              <a:spcBef>
                <a:spcPct val="20000"/>
              </a:spcBef>
              <a:buFontTx/>
              <a:buChar char="•"/>
            </a:pPr>
            <a:r>
              <a:rPr lang="en-US" sz="3200"/>
              <a:t>Consistent criteria over entire model domain</a:t>
            </a:r>
          </a:p>
          <a:p>
            <a:pPr marL="742950" lvl="1" indent="-285750">
              <a:spcBef>
                <a:spcPct val="20000"/>
              </a:spcBef>
              <a:buFontTx/>
              <a:buChar char="–"/>
            </a:pPr>
            <a:r>
              <a:rPr lang="en-US" sz="2800"/>
              <a:t>Greater than 100 cfs</a:t>
            </a:r>
          </a:p>
          <a:p>
            <a:pPr marL="1143000" lvl="2" indent="-228600">
              <a:spcBef>
                <a:spcPct val="20000"/>
              </a:spcBef>
            </a:pPr>
            <a:r>
              <a:rPr lang="en-US" sz="2400"/>
              <a:t>or</a:t>
            </a:r>
          </a:p>
          <a:p>
            <a:pPr marL="742950" lvl="1" indent="-285750">
              <a:spcBef>
                <a:spcPct val="20000"/>
              </a:spcBef>
              <a:buFontTx/>
              <a:buChar char="–"/>
            </a:pPr>
            <a:r>
              <a:rPr lang="en-US" sz="2800"/>
              <a:t>Has a flow gage</a:t>
            </a:r>
          </a:p>
          <a:p>
            <a:pPr marL="342900" indent="-342900">
              <a:lnSpc>
                <a:spcPct val="0"/>
              </a:lnSpc>
              <a:spcBef>
                <a:spcPct val="20000"/>
              </a:spcBef>
              <a:buFontTx/>
              <a:buChar char="•"/>
            </a:pPr>
            <a:endParaRPr lang="en-US" sz="3200"/>
          </a:p>
          <a:p>
            <a:pPr marL="342900" indent="-342900">
              <a:spcBef>
                <a:spcPct val="20000"/>
              </a:spcBef>
              <a:buFontTx/>
              <a:buChar char="•"/>
            </a:pPr>
            <a:r>
              <a:rPr lang="en-US" sz="3200"/>
              <a:t>Near the limit of meaningful data</a:t>
            </a:r>
          </a:p>
        </p:txBody>
      </p:sp>
      <p:pic>
        <p:nvPicPr>
          <p:cNvPr id="577540" name="Picture 4"/>
          <p:cNvPicPr>
            <a:picLocks noChangeAspect="1" noChangeArrowheads="1"/>
          </p:cNvPicPr>
          <p:nvPr/>
        </p:nvPicPr>
        <p:blipFill>
          <a:blip r:embed="rId3" cstate="print"/>
          <a:srcRect/>
          <a:stretch>
            <a:fillRect/>
          </a:stretch>
        </p:blipFill>
        <p:spPr bwMode="auto">
          <a:xfrm>
            <a:off x="1676400" y="9525"/>
            <a:ext cx="7467600" cy="6848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1EE0B174-E56F-4D40-974F-344A6C79856C}" type="slidenum">
              <a:rPr lang="en-US"/>
              <a:pPr/>
              <a:t>24</a:t>
            </a:fld>
            <a:endParaRPr lang="en-US"/>
          </a:p>
        </p:txBody>
      </p:sp>
      <p:pic>
        <p:nvPicPr>
          <p:cNvPr id="579586" name="Picture 2" descr="ny_count"/>
          <p:cNvPicPr>
            <a:picLocks noChangeAspect="1" noChangeArrowheads="1"/>
          </p:cNvPicPr>
          <p:nvPr/>
        </p:nvPicPr>
        <p:blipFill>
          <a:blip r:embed="rId3" cstate="print"/>
          <a:srcRect t="12549" r="14928"/>
          <a:stretch>
            <a:fillRect/>
          </a:stretch>
        </p:blipFill>
        <p:spPr bwMode="auto">
          <a:xfrm>
            <a:off x="0" y="0"/>
            <a:ext cx="9144000" cy="6878638"/>
          </a:xfrm>
          <a:prstGeom prst="rect">
            <a:avLst/>
          </a:prstGeom>
          <a:noFill/>
          <a:ln w="9525">
            <a:noFill/>
            <a:miter lim="800000"/>
            <a:headEnd/>
            <a:tailEnd/>
          </a:ln>
        </p:spPr>
      </p:pic>
      <p:grpSp>
        <p:nvGrpSpPr>
          <p:cNvPr id="579587" name="Group 3"/>
          <p:cNvGrpSpPr>
            <a:grpSpLocks/>
          </p:cNvGrpSpPr>
          <p:nvPr/>
        </p:nvGrpSpPr>
        <p:grpSpPr bwMode="auto">
          <a:xfrm>
            <a:off x="965200" y="927100"/>
            <a:ext cx="2032000" cy="3949700"/>
            <a:chOff x="608" y="584"/>
            <a:chExt cx="1280" cy="2488"/>
          </a:xfrm>
        </p:grpSpPr>
        <p:sp>
          <p:nvSpPr>
            <p:cNvPr id="579588" name="Freeform 4"/>
            <p:cNvSpPr>
              <a:spLocks/>
            </p:cNvSpPr>
            <p:nvPr/>
          </p:nvSpPr>
          <p:spPr bwMode="auto">
            <a:xfrm>
              <a:off x="720" y="584"/>
              <a:ext cx="1168" cy="2488"/>
            </a:xfrm>
            <a:custGeom>
              <a:avLst/>
              <a:gdLst/>
              <a:ahLst/>
              <a:cxnLst>
                <a:cxn ang="0">
                  <a:pos x="0" y="2488"/>
                </a:cxn>
                <a:cxn ang="0">
                  <a:pos x="144" y="2344"/>
                </a:cxn>
                <a:cxn ang="0">
                  <a:pos x="432" y="2008"/>
                </a:cxn>
                <a:cxn ang="0">
                  <a:pos x="480" y="1624"/>
                </a:cxn>
                <a:cxn ang="0">
                  <a:pos x="672" y="1384"/>
                </a:cxn>
                <a:cxn ang="0">
                  <a:pos x="1104" y="952"/>
                </a:cxn>
                <a:cxn ang="0">
                  <a:pos x="1056" y="280"/>
                </a:cxn>
                <a:cxn ang="0">
                  <a:pos x="864" y="40"/>
                </a:cxn>
                <a:cxn ang="0">
                  <a:pos x="816" y="40"/>
                </a:cxn>
              </a:cxnLst>
              <a:rect l="0" t="0" r="r" b="b"/>
              <a:pathLst>
                <a:path w="1168" h="2488">
                  <a:moveTo>
                    <a:pt x="0" y="2488"/>
                  </a:moveTo>
                  <a:cubicBezTo>
                    <a:pt x="36" y="2456"/>
                    <a:pt x="72" y="2424"/>
                    <a:pt x="144" y="2344"/>
                  </a:cubicBezTo>
                  <a:cubicBezTo>
                    <a:pt x="216" y="2264"/>
                    <a:pt x="376" y="2128"/>
                    <a:pt x="432" y="2008"/>
                  </a:cubicBezTo>
                  <a:cubicBezTo>
                    <a:pt x="488" y="1888"/>
                    <a:pt x="440" y="1728"/>
                    <a:pt x="480" y="1624"/>
                  </a:cubicBezTo>
                  <a:cubicBezTo>
                    <a:pt x="520" y="1520"/>
                    <a:pt x="568" y="1496"/>
                    <a:pt x="672" y="1384"/>
                  </a:cubicBezTo>
                  <a:cubicBezTo>
                    <a:pt x="776" y="1272"/>
                    <a:pt x="1040" y="1136"/>
                    <a:pt x="1104" y="952"/>
                  </a:cubicBezTo>
                  <a:cubicBezTo>
                    <a:pt x="1168" y="768"/>
                    <a:pt x="1096" y="432"/>
                    <a:pt x="1056" y="280"/>
                  </a:cubicBezTo>
                  <a:cubicBezTo>
                    <a:pt x="1016" y="128"/>
                    <a:pt x="904" y="80"/>
                    <a:pt x="864" y="40"/>
                  </a:cubicBezTo>
                  <a:cubicBezTo>
                    <a:pt x="824" y="0"/>
                    <a:pt x="816" y="40"/>
                    <a:pt x="816" y="40"/>
                  </a:cubicBezTo>
                </a:path>
              </a:pathLst>
            </a:custGeom>
            <a:noFill/>
            <a:ln w="38100" cmpd="sng">
              <a:solidFill>
                <a:schemeClr val="tx1"/>
              </a:solidFill>
              <a:round/>
              <a:headEnd/>
              <a:tailEnd/>
            </a:ln>
            <a:effectLst/>
          </p:spPr>
          <p:txBody>
            <a:bodyPr wrap="none" anchor="ctr"/>
            <a:lstStyle/>
            <a:p>
              <a:endParaRPr lang="en-US"/>
            </a:p>
          </p:txBody>
        </p:sp>
        <p:sp>
          <p:nvSpPr>
            <p:cNvPr id="579589" name="Freeform 5"/>
            <p:cNvSpPr>
              <a:spLocks/>
            </p:cNvSpPr>
            <p:nvPr/>
          </p:nvSpPr>
          <p:spPr bwMode="auto">
            <a:xfrm>
              <a:off x="608" y="720"/>
              <a:ext cx="824" cy="2352"/>
            </a:xfrm>
            <a:custGeom>
              <a:avLst/>
              <a:gdLst/>
              <a:ahLst/>
              <a:cxnLst>
                <a:cxn ang="0">
                  <a:pos x="112" y="2352"/>
                </a:cxn>
                <a:cxn ang="0">
                  <a:pos x="16" y="2256"/>
                </a:cxn>
                <a:cxn ang="0">
                  <a:pos x="16" y="2112"/>
                </a:cxn>
                <a:cxn ang="0">
                  <a:pos x="16" y="1968"/>
                </a:cxn>
                <a:cxn ang="0">
                  <a:pos x="112" y="1632"/>
                </a:cxn>
                <a:cxn ang="0">
                  <a:pos x="64" y="1200"/>
                </a:cxn>
                <a:cxn ang="0">
                  <a:pos x="160" y="768"/>
                </a:cxn>
                <a:cxn ang="0">
                  <a:pos x="544" y="336"/>
                </a:cxn>
                <a:cxn ang="0">
                  <a:pos x="784" y="96"/>
                </a:cxn>
                <a:cxn ang="0">
                  <a:pos x="784" y="0"/>
                </a:cxn>
              </a:cxnLst>
              <a:rect l="0" t="0" r="r" b="b"/>
              <a:pathLst>
                <a:path w="824" h="2352">
                  <a:moveTo>
                    <a:pt x="112" y="2352"/>
                  </a:moveTo>
                  <a:cubicBezTo>
                    <a:pt x="72" y="2324"/>
                    <a:pt x="32" y="2296"/>
                    <a:pt x="16" y="2256"/>
                  </a:cubicBezTo>
                  <a:cubicBezTo>
                    <a:pt x="0" y="2216"/>
                    <a:pt x="16" y="2160"/>
                    <a:pt x="16" y="2112"/>
                  </a:cubicBezTo>
                  <a:cubicBezTo>
                    <a:pt x="16" y="2064"/>
                    <a:pt x="0" y="2048"/>
                    <a:pt x="16" y="1968"/>
                  </a:cubicBezTo>
                  <a:cubicBezTo>
                    <a:pt x="32" y="1888"/>
                    <a:pt x="104" y="1760"/>
                    <a:pt x="112" y="1632"/>
                  </a:cubicBezTo>
                  <a:cubicBezTo>
                    <a:pt x="120" y="1504"/>
                    <a:pt x="56" y="1344"/>
                    <a:pt x="64" y="1200"/>
                  </a:cubicBezTo>
                  <a:cubicBezTo>
                    <a:pt x="72" y="1056"/>
                    <a:pt x="80" y="912"/>
                    <a:pt x="160" y="768"/>
                  </a:cubicBezTo>
                  <a:cubicBezTo>
                    <a:pt x="240" y="624"/>
                    <a:pt x="440" y="448"/>
                    <a:pt x="544" y="336"/>
                  </a:cubicBezTo>
                  <a:cubicBezTo>
                    <a:pt x="648" y="224"/>
                    <a:pt x="744" y="152"/>
                    <a:pt x="784" y="96"/>
                  </a:cubicBezTo>
                  <a:cubicBezTo>
                    <a:pt x="824" y="40"/>
                    <a:pt x="804" y="20"/>
                    <a:pt x="784" y="0"/>
                  </a:cubicBezTo>
                </a:path>
              </a:pathLst>
            </a:custGeom>
            <a:noFill/>
            <a:ln w="38100" cmpd="sng">
              <a:solidFill>
                <a:schemeClr val="tx1"/>
              </a:solidFill>
              <a:round/>
              <a:headEnd/>
              <a:tailEnd/>
            </a:ln>
            <a:effectLst/>
          </p:spPr>
          <p:txBody>
            <a:bodyPr wrap="none" anchor="ctr"/>
            <a:lstStyle/>
            <a:p>
              <a:endParaRPr lang="en-US"/>
            </a:p>
          </p:txBody>
        </p:sp>
      </p:grpSp>
      <p:sp>
        <p:nvSpPr>
          <p:cNvPr id="579590" name="Text Box 6"/>
          <p:cNvSpPr txBox="1">
            <a:spLocks noChangeArrowheads="1"/>
          </p:cNvSpPr>
          <p:nvPr/>
        </p:nvSpPr>
        <p:spPr bwMode="auto">
          <a:xfrm>
            <a:off x="4343400" y="838200"/>
            <a:ext cx="4191000" cy="4489450"/>
          </a:xfrm>
          <a:prstGeom prst="rect">
            <a:avLst/>
          </a:prstGeom>
          <a:solidFill>
            <a:srgbClr val="E9FFE9">
              <a:alpha val="81000"/>
            </a:srgbClr>
          </a:solidFill>
          <a:ln w="9525">
            <a:noFill/>
            <a:miter lim="800000"/>
            <a:headEnd/>
            <a:tailEnd/>
          </a:ln>
          <a:effectLst/>
        </p:spPr>
        <p:txBody>
          <a:bodyPr>
            <a:spAutoFit/>
          </a:bodyPr>
          <a:lstStyle/>
          <a:p>
            <a:pPr>
              <a:spcBef>
                <a:spcPct val="50000"/>
              </a:spcBef>
            </a:pPr>
            <a:r>
              <a:rPr lang="en-US"/>
              <a:t>With different and non-nesting land and river segmentation schemes, how do you run the model?</a:t>
            </a:r>
          </a:p>
          <a:p>
            <a:pPr>
              <a:spcBef>
                <a:spcPct val="50000"/>
              </a:spcBef>
            </a:pPr>
            <a:endParaRPr lang="en-US"/>
          </a:p>
          <a:p>
            <a:pPr>
              <a:spcBef>
                <a:spcPct val="50000"/>
              </a:spcBef>
            </a:pPr>
            <a:r>
              <a:rPr lang="en-US"/>
              <a:t>The river segment (shown in black outline) must take inputs from four different land segments (shown in red outline)</a:t>
            </a:r>
          </a:p>
          <a:p>
            <a:pPr>
              <a:spcBef>
                <a:spcPct val="50000"/>
              </a:spcBef>
            </a:pPr>
            <a:endParaRPr lang="en-US"/>
          </a:p>
          <a:p>
            <a:pPr>
              <a:spcBef>
                <a:spcPct val="50000"/>
              </a:spcBef>
            </a:pPr>
            <a:r>
              <a:rPr lang="en-US"/>
              <a:t>The intersection of land segment and river segment should have a particular land use acreage based on satellite imagery, not just proportional to the land segment as a whole.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4" name="Slide Number Placeholder 5"/>
          <p:cNvSpPr>
            <a:spLocks noGrp="1"/>
          </p:cNvSpPr>
          <p:nvPr>
            <p:ph type="sldNum" sz="quarter" idx="12"/>
          </p:nvPr>
        </p:nvSpPr>
        <p:spPr/>
        <p:txBody>
          <a:bodyPr/>
          <a:lstStyle/>
          <a:p>
            <a:fld id="{F0591C26-3F65-4702-8004-99E3C69F9803}" type="slidenum">
              <a:rPr lang="en-US"/>
              <a:pPr/>
              <a:t>25</a:t>
            </a:fld>
            <a:endParaRPr lang="en-US"/>
          </a:p>
        </p:txBody>
      </p:sp>
      <p:sp>
        <p:nvSpPr>
          <p:cNvPr id="587778" name="AutoShape 2"/>
          <p:cNvSpPr>
            <a:spLocks noChangeArrowheads="1"/>
          </p:cNvSpPr>
          <p:nvPr/>
        </p:nvSpPr>
        <p:spPr bwMode="auto">
          <a:xfrm>
            <a:off x="5562600" y="54864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5688000" prstMaterial="legacyMatte">
            <a:bevelT w="13500" h="13500" prst="angle"/>
            <a:bevelB w="13500" h="13500" prst="angle"/>
            <a:extrusionClr>
              <a:schemeClr val="accent2"/>
            </a:extrusionClr>
          </a:sp3d>
        </p:spPr>
        <p:txBody>
          <a:bodyPr wrap="none" anchor="ctr">
            <a:flatTx/>
          </a:bodyPr>
          <a:lstStyle/>
          <a:p>
            <a:endParaRPr lang="en-US"/>
          </a:p>
        </p:txBody>
      </p:sp>
      <p:grpSp>
        <p:nvGrpSpPr>
          <p:cNvPr id="587779" name="Group 3"/>
          <p:cNvGrpSpPr>
            <a:grpSpLocks/>
          </p:cNvGrpSpPr>
          <p:nvPr/>
        </p:nvGrpSpPr>
        <p:grpSpPr bwMode="auto">
          <a:xfrm>
            <a:off x="228600" y="5867400"/>
            <a:ext cx="762000" cy="638175"/>
            <a:chOff x="1104" y="3168"/>
            <a:chExt cx="1488" cy="1026"/>
          </a:xfrm>
        </p:grpSpPr>
        <p:sp>
          <p:nvSpPr>
            <p:cNvPr id="587780" name="Rectangle 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587781" name="Group 5"/>
            <p:cNvGrpSpPr>
              <a:grpSpLocks/>
            </p:cNvGrpSpPr>
            <p:nvPr/>
          </p:nvGrpSpPr>
          <p:grpSpPr bwMode="auto">
            <a:xfrm>
              <a:off x="1514" y="3168"/>
              <a:ext cx="1078" cy="308"/>
              <a:chOff x="4080" y="3456"/>
              <a:chExt cx="1078" cy="308"/>
            </a:xfrm>
          </p:grpSpPr>
          <p:grpSp>
            <p:nvGrpSpPr>
              <p:cNvPr id="587782" name="Group 6"/>
              <p:cNvGrpSpPr>
                <a:grpSpLocks/>
              </p:cNvGrpSpPr>
              <p:nvPr/>
            </p:nvGrpSpPr>
            <p:grpSpPr bwMode="auto">
              <a:xfrm>
                <a:off x="4080" y="3456"/>
                <a:ext cx="128" cy="236"/>
                <a:chOff x="4080" y="3456"/>
                <a:chExt cx="128" cy="236"/>
              </a:xfrm>
            </p:grpSpPr>
            <p:sp>
              <p:nvSpPr>
                <p:cNvPr id="587783" name="Rectangle 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784" name="Oval 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785" name="Oval 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786" name="Oval 1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787" name="Oval 1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788" name="Oval 1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789" name="Group 13"/>
              <p:cNvGrpSpPr>
                <a:grpSpLocks/>
              </p:cNvGrpSpPr>
              <p:nvPr/>
            </p:nvGrpSpPr>
            <p:grpSpPr bwMode="auto">
              <a:xfrm>
                <a:off x="4208" y="3459"/>
                <a:ext cx="129" cy="236"/>
                <a:chOff x="4208" y="3459"/>
                <a:chExt cx="129" cy="236"/>
              </a:xfrm>
            </p:grpSpPr>
            <p:sp>
              <p:nvSpPr>
                <p:cNvPr id="587790" name="Rectangle 1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791" name="Oval 1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792" name="Oval 1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793" name="Oval 1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794" name="Oval 1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795" name="Oval 1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796" name="Group 20"/>
              <p:cNvGrpSpPr>
                <a:grpSpLocks/>
              </p:cNvGrpSpPr>
              <p:nvPr/>
            </p:nvGrpSpPr>
            <p:grpSpPr bwMode="auto">
              <a:xfrm>
                <a:off x="4337" y="3456"/>
                <a:ext cx="128" cy="236"/>
                <a:chOff x="4337" y="3456"/>
                <a:chExt cx="128" cy="236"/>
              </a:xfrm>
            </p:grpSpPr>
            <p:sp>
              <p:nvSpPr>
                <p:cNvPr id="587797" name="Rectangle 2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798" name="Oval 2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799" name="Oval 2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00" name="Oval 2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01" name="Oval 2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02" name="Oval 2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03" name="Group 27"/>
              <p:cNvGrpSpPr>
                <a:grpSpLocks/>
              </p:cNvGrpSpPr>
              <p:nvPr/>
            </p:nvGrpSpPr>
            <p:grpSpPr bwMode="auto">
              <a:xfrm>
                <a:off x="4465" y="3480"/>
                <a:ext cx="128" cy="236"/>
                <a:chOff x="4465" y="3480"/>
                <a:chExt cx="128" cy="236"/>
              </a:xfrm>
            </p:grpSpPr>
            <p:sp>
              <p:nvSpPr>
                <p:cNvPr id="587804" name="Rectangle 2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05" name="Oval 2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06" name="Oval 3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07" name="Oval 3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08" name="Oval 3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09" name="Oval 3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10" name="Group 34"/>
              <p:cNvGrpSpPr>
                <a:grpSpLocks/>
              </p:cNvGrpSpPr>
              <p:nvPr/>
            </p:nvGrpSpPr>
            <p:grpSpPr bwMode="auto">
              <a:xfrm>
                <a:off x="4593" y="3480"/>
                <a:ext cx="129" cy="236"/>
                <a:chOff x="4593" y="3480"/>
                <a:chExt cx="129" cy="236"/>
              </a:xfrm>
            </p:grpSpPr>
            <p:sp>
              <p:nvSpPr>
                <p:cNvPr id="587811" name="Rectangle 3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12" name="Oval 3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13" name="Oval 3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14" name="Oval 3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15" name="Oval 3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16" name="Oval 4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17" name="Group 41"/>
              <p:cNvGrpSpPr>
                <a:grpSpLocks/>
              </p:cNvGrpSpPr>
              <p:nvPr/>
            </p:nvGrpSpPr>
            <p:grpSpPr bwMode="auto">
              <a:xfrm>
                <a:off x="4747" y="3504"/>
                <a:ext cx="129" cy="236"/>
                <a:chOff x="4747" y="3504"/>
                <a:chExt cx="129" cy="236"/>
              </a:xfrm>
            </p:grpSpPr>
            <p:sp>
              <p:nvSpPr>
                <p:cNvPr id="587818" name="Rectangle 4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19" name="Oval 4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20" name="Oval 4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21" name="Oval 4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22" name="Oval 4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23" name="Oval 4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24" name="Group 48"/>
              <p:cNvGrpSpPr>
                <a:grpSpLocks/>
              </p:cNvGrpSpPr>
              <p:nvPr/>
            </p:nvGrpSpPr>
            <p:grpSpPr bwMode="auto">
              <a:xfrm>
                <a:off x="4901" y="3504"/>
                <a:ext cx="129" cy="236"/>
                <a:chOff x="4901" y="3504"/>
                <a:chExt cx="129" cy="236"/>
              </a:xfrm>
            </p:grpSpPr>
            <p:sp>
              <p:nvSpPr>
                <p:cNvPr id="587825" name="Rectangle 4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26" name="Oval 5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27" name="Oval 5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28" name="Oval 5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29" name="Oval 5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30" name="Oval 5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31" name="Group 55"/>
              <p:cNvGrpSpPr>
                <a:grpSpLocks/>
              </p:cNvGrpSpPr>
              <p:nvPr/>
            </p:nvGrpSpPr>
            <p:grpSpPr bwMode="auto">
              <a:xfrm>
                <a:off x="5030" y="3528"/>
                <a:ext cx="128" cy="236"/>
                <a:chOff x="5030" y="3528"/>
                <a:chExt cx="128" cy="236"/>
              </a:xfrm>
            </p:grpSpPr>
            <p:sp>
              <p:nvSpPr>
                <p:cNvPr id="587832" name="Rectangle 5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33" name="Oval 5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34" name="Oval 5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35" name="Oval 5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36" name="Oval 6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37" name="Oval 6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7838" name="Group 62"/>
            <p:cNvGrpSpPr>
              <a:grpSpLocks/>
            </p:cNvGrpSpPr>
            <p:nvPr/>
          </p:nvGrpSpPr>
          <p:grpSpPr bwMode="auto">
            <a:xfrm>
              <a:off x="1440" y="3264"/>
              <a:ext cx="1078" cy="308"/>
              <a:chOff x="4080" y="3456"/>
              <a:chExt cx="1078" cy="308"/>
            </a:xfrm>
          </p:grpSpPr>
          <p:grpSp>
            <p:nvGrpSpPr>
              <p:cNvPr id="587839" name="Group 63"/>
              <p:cNvGrpSpPr>
                <a:grpSpLocks/>
              </p:cNvGrpSpPr>
              <p:nvPr/>
            </p:nvGrpSpPr>
            <p:grpSpPr bwMode="auto">
              <a:xfrm>
                <a:off x="4080" y="3456"/>
                <a:ext cx="128" cy="236"/>
                <a:chOff x="4080" y="3456"/>
                <a:chExt cx="128" cy="236"/>
              </a:xfrm>
            </p:grpSpPr>
            <p:sp>
              <p:nvSpPr>
                <p:cNvPr id="587840" name="Rectangle 6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41" name="Oval 6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42" name="Oval 6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43" name="Oval 6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44" name="Oval 6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45" name="Oval 6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46" name="Group 70"/>
              <p:cNvGrpSpPr>
                <a:grpSpLocks/>
              </p:cNvGrpSpPr>
              <p:nvPr/>
            </p:nvGrpSpPr>
            <p:grpSpPr bwMode="auto">
              <a:xfrm>
                <a:off x="4208" y="3459"/>
                <a:ext cx="129" cy="236"/>
                <a:chOff x="4208" y="3459"/>
                <a:chExt cx="129" cy="236"/>
              </a:xfrm>
            </p:grpSpPr>
            <p:sp>
              <p:nvSpPr>
                <p:cNvPr id="587847" name="Rectangle 7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48" name="Oval 7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49" name="Oval 7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50" name="Oval 7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51" name="Oval 7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52" name="Oval 7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53" name="Group 77"/>
              <p:cNvGrpSpPr>
                <a:grpSpLocks/>
              </p:cNvGrpSpPr>
              <p:nvPr/>
            </p:nvGrpSpPr>
            <p:grpSpPr bwMode="auto">
              <a:xfrm>
                <a:off x="4337" y="3456"/>
                <a:ext cx="128" cy="236"/>
                <a:chOff x="4337" y="3456"/>
                <a:chExt cx="128" cy="236"/>
              </a:xfrm>
            </p:grpSpPr>
            <p:sp>
              <p:nvSpPr>
                <p:cNvPr id="587854" name="Rectangle 7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55" name="Oval 7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56" name="Oval 8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57" name="Oval 8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58" name="Oval 8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59" name="Oval 8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60" name="Group 84"/>
              <p:cNvGrpSpPr>
                <a:grpSpLocks/>
              </p:cNvGrpSpPr>
              <p:nvPr/>
            </p:nvGrpSpPr>
            <p:grpSpPr bwMode="auto">
              <a:xfrm>
                <a:off x="4465" y="3480"/>
                <a:ext cx="128" cy="236"/>
                <a:chOff x="4465" y="3480"/>
                <a:chExt cx="128" cy="236"/>
              </a:xfrm>
            </p:grpSpPr>
            <p:sp>
              <p:nvSpPr>
                <p:cNvPr id="587861" name="Rectangle 8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62" name="Oval 8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63" name="Oval 8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64" name="Oval 8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65" name="Oval 8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66" name="Oval 9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67" name="Group 91"/>
              <p:cNvGrpSpPr>
                <a:grpSpLocks/>
              </p:cNvGrpSpPr>
              <p:nvPr/>
            </p:nvGrpSpPr>
            <p:grpSpPr bwMode="auto">
              <a:xfrm>
                <a:off x="4593" y="3480"/>
                <a:ext cx="129" cy="236"/>
                <a:chOff x="4593" y="3480"/>
                <a:chExt cx="129" cy="236"/>
              </a:xfrm>
            </p:grpSpPr>
            <p:sp>
              <p:nvSpPr>
                <p:cNvPr id="587868" name="Rectangle 9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69" name="Oval 9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70" name="Oval 9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71" name="Oval 9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72" name="Oval 9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73" name="Oval 9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74" name="Group 98"/>
              <p:cNvGrpSpPr>
                <a:grpSpLocks/>
              </p:cNvGrpSpPr>
              <p:nvPr/>
            </p:nvGrpSpPr>
            <p:grpSpPr bwMode="auto">
              <a:xfrm>
                <a:off x="4747" y="3504"/>
                <a:ext cx="129" cy="236"/>
                <a:chOff x="4747" y="3504"/>
                <a:chExt cx="129" cy="236"/>
              </a:xfrm>
            </p:grpSpPr>
            <p:sp>
              <p:nvSpPr>
                <p:cNvPr id="587875" name="Rectangle 9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76" name="Oval 10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77" name="Oval 10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78" name="Oval 10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79" name="Oval 10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80" name="Oval 10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81" name="Group 105"/>
              <p:cNvGrpSpPr>
                <a:grpSpLocks/>
              </p:cNvGrpSpPr>
              <p:nvPr/>
            </p:nvGrpSpPr>
            <p:grpSpPr bwMode="auto">
              <a:xfrm>
                <a:off x="4901" y="3504"/>
                <a:ext cx="129" cy="236"/>
                <a:chOff x="4901" y="3504"/>
                <a:chExt cx="129" cy="236"/>
              </a:xfrm>
            </p:grpSpPr>
            <p:sp>
              <p:nvSpPr>
                <p:cNvPr id="587882" name="Rectangle 10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83" name="Oval 10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84" name="Oval 10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85" name="Oval 10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86" name="Oval 11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87" name="Oval 11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888" name="Group 112"/>
              <p:cNvGrpSpPr>
                <a:grpSpLocks/>
              </p:cNvGrpSpPr>
              <p:nvPr/>
            </p:nvGrpSpPr>
            <p:grpSpPr bwMode="auto">
              <a:xfrm>
                <a:off x="5030" y="3528"/>
                <a:ext cx="128" cy="236"/>
                <a:chOff x="5030" y="3528"/>
                <a:chExt cx="128" cy="236"/>
              </a:xfrm>
            </p:grpSpPr>
            <p:sp>
              <p:nvSpPr>
                <p:cNvPr id="587889" name="Rectangle 11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90" name="Oval 11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91" name="Oval 11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92" name="Oval 11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93" name="Oval 11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94" name="Oval 11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7895" name="Group 119"/>
            <p:cNvGrpSpPr>
              <a:grpSpLocks/>
            </p:cNvGrpSpPr>
            <p:nvPr/>
          </p:nvGrpSpPr>
          <p:grpSpPr bwMode="auto">
            <a:xfrm>
              <a:off x="1344" y="3312"/>
              <a:ext cx="1078" cy="308"/>
              <a:chOff x="4080" y="3456"/>
              <a:chExt cx="1078" cy="308"/>
            </a:xfrm>
          </p:grpSpPr>
          <p:grpSp>
            <p:nvGrpSpPr>
              <p:cNvPr id="587896" name="Group 120"/>
              <p:cNvGrpSpPr>
                <a:grpSpLocks/>
              </p:cNvGrpSpPr>
              <p:nvPr/>
            </p:nvGrpSpPr>
            <p:grpSpPr bwMode="auto">
              <a:xfrm>
                <a:off x="4080" y="3456"/>
                <a:ext cx="128" cy="236"/>
                <a:chOff x="4080" y="3456"/>
                <a:chExt cx="128" cy="236"/>
              </a:xfrm>
            </p:grpSpPr>
            <p:sp>
              <p:nvSpPr>
                <p:cNvPr id="587897" name="Rectangle 12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898" name="Oval 12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899" name="Oval 12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00" name="Oval 12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01" name="Oval 12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02" name="Oval 12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03" name="Group 127"/>
              <p:cNvGrpSpPr>
                <a:grpSpLocks/>
              </p:cNvGrpSpPr>
              <p:nvPr/>
            </p:nvGrpSpPr>
            <p:grpSpPr bwMode="auto">
              <a:xfrm>
                <a:off x="4208" y="3459"/>
                <a:ext cx="129" cy="236"/>
                <a:chOff x="4208" y="3459"/>
                <a:chExt cx="129" cy="236"/>
              </a:xfrm>
            </p:grpSpPr>
            <p:sp>
              <p:nvSpPr>
                <p:cNvPr id="587904" name="Rectangle 12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05" name="Oval 12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06" name="Oval 13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07" name="Oval 13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08" name="Oval 13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09" name="Oval 13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10" name="Group 134"/>
              <p:cNvGrpSpPr>
                <a:grpSpLocks/>
              </p:cNvGrpSpPr>
              <p:nvPr/>
            </p:nvGrpSpPr>
            <p:grpSpPr bwMode="auto">
              <a:xfrm>
                <a:off x="4337" y="3456"/>
                <a:ext cx="128" cy="236"/>
                <a:chOff x="4337" y="3456"/>
                <a:chExt cx="128" cy="236"/>
              </a:xfrm>
            </p:grpSpPr>
            <p:sp>
              <p:nvSpPr>
                <p:cNvPr id="587911" name="Rectangle 13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12" name="Oval 13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13" name="Oval 13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14" name="Oval 13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15" name="Oval 13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16" name="Oval 14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17" name="Group 141"/>
              <p:cNvGrpSpPr>
                <a:grpSpLocks/>
              </p:cNvGrpSpPr>
              <p:nvPr/>
            </p:nvGrpSpPr>
            <p:grpSpPr bwMode="auto">
              <a:xfrm>
                <a:off x="4465" y="3480"/>
                <a:ext cx="128" cy="236"/>
                <a:chOff x="4465" y="3480"/>
                <a:chExt cx="128" cy="236"/>
              </a:xfrm>
            </p:grpSpPr>
            <p:sp>
              <p:nvSpPr>
                <p:cNvPr id="587918" name="Rectangle 14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19" name="Oval 14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20" name="Oval 14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21" name="Oval 14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22" name="Oval 14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23" name="Oval 14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24" name="Group 148"/>
              <p:cNvGrpSpPr>
                <a:grpSpLocks/>
              </p:cNvGrpSpPr>
              <p:nvPr/>
            </p:nvGrpSpPr>
            <p:grpSpPr bwMode="auto">
              <a:xfrm>
                <a:off x="4593" y="3480"/>
                <a:ext cx="129" cy="236"/>
                <a:chOff x="4593" y="3480"/>
                <a:chExt cx="129" cy="236"/>
              </a:xfrm>
            </p:grpSpPr>
            <p:sp>
              <p:nvSpPr>
                <p:cNvPr id="587925" name="Rectangle 14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26" name="Oval 15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27" name="Oval 15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28" name="Oval 15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29" name="Oval 15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30" name="Oval 15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31" name="Group 155"/>
              <p:cNvGrpSpPr>
                <a:grpSpLocks/>
              </p:cNvGrpSpPr>
              <p:nvPr/>
            </p:nvGrpSpPr>
            <p:grpSpPr bwMode="auto">
              <a:xfrm>
                <a:off x="4747" y="3504"/>
                <a:ext cx="129" cy="236"/>
                <a:chOff x="4747" y="3504"/>
                <a:chExt cx="129" cy="236"/>
              </a:xfrm>
            </p:grpSpPr>
            <p:sp>
              <p:nvSpPr>
                <p:cNvPr id="587932" name="Rectangle 15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33" name="Oval 15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34" name="Oval 15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35" name="Oval 15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36" name="Oval 16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37" name="Oval 16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38" name="Group 162"/>
              <p:cNvGrpSpPr>
                <a:grpSpLocks/>
              </p:cNvGrpSpPr>
              <p:nvPr/>
            </p:nvGrpSpPr>
            <p:grpSpPr bwMode="auto">
              <a:xfrm>
                <a:off x="4901" y="3504"/>
                <a:ext cx="129" cy="236"/>
                <a:chOff x="4901" y="3504"/>
                <a:chExt cx="129" cy="236"/>
              </a:xfrm>
            </p:grpSpPr>
            <p:sp>
              <p:nvSpPr>
                <p:cNvPr id="587939" name="Rectangle 16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40" name="Oval 16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41" name="Oval 16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42" name="Oval 16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43" name="Oval 16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44" name="Oval 16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45" name="Group 169"/>
              <p:cNvGrpSpPr>
                <a:grpSpLocks/>
              </p:cNvGrpSpPr>
              <p:nvPr/>
            </p:nvGrpSpPr>
            <p:grpSpPr bwMode="auto">
              <a:xfrm>
                <a:off x="5030" y="3528"/>
                <a:ext cx="128" cy="236"/>
                <a:chOff x="5030" y="3528"/>
                <a:chExt cx="128" cy="236"/>
              </a:xfrm>
            </p:grpSpPr>
            <p:sp>
              <p:nvSpPr>
                <p:cNvPr id="587946" name="Rectangle 17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47" name="Oval 17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48" name="Oval 17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49" name="Oval 17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50" name="Oval 17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51" name="Oval 17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7952" name="Group 176"/>
            <p:cNvGrpSpPr>
              <a:grpSpLocks/>
            </p:cNvGrpSpPr>
            <p:nvPr/>
          </p:nvGrpSpPr>
          <p:grpSpPr bwMode="auto">
            <a:xfrm>
              <a:off x="1248" y="3408"/>
              <a:ext cx="1078" cy="308"/>
              <a:chOff x="4080" y="3456"/>
              <a:chExt cx="1078" cy="308"/>
            </a:xfrm>
          </p:grpSpPr>
          <p:grpSp>
            <p:nvGrpSpPr>
              <p:cNvPr id="587953" name="Group 177"/>
              <p:cNvGrpSpPr>
                <a:grpSpLocks/>
              </p:cNvGrpSpPr>
              <p:nvPr/>
            </p:nvGrpSpPr>
            <p:grpSpPr bwMode="auto">
              <a:xfrm>
                <a:off x="4080" y="3456"/>
                <a:ext cx="128" cy="236"/>
                <a:chOff x="4080" y="3456"/>
                <a:chExt cx="128" cy="236"/>
              </a:xfrm>
            </p:grpSpPr>
            <p:sp>
              <p:nvSpPr>
                <p:cNvPr id="587954" name="Rectangle 17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55" name="Oval 17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56" name="Oval 18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57" name="Oval 18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58" name="Oval 18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59" name="Oval 18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60" name="Group 184"/>
              <p:cNvGrpSpPr>
                <a:grpSpLocks/>
              </p:cNvGrpSpPr>
              <p:nvPr/>
            </p:nvGrpSpPr>
            <p:grpSpPr bwMode="auto">
              <a:xfrm>
                <a:off x="4208" y="3459"/>
                <a:ext cx="129" cy="236"/>
                <a:chOff x="4208" y="3459"/>
                <a:chExt cx="129" cy="236"/>
              </a:xfrm>
            </p:grpSpPr>
            <p:sp>
              <p:nvSpPr>
                <p:cNvPr id="587961" name="Rectangle 18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62" name="Oval 18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63" name="Oval 18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64" name="Oval 18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65" name="Oval 18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66" name="Oval 19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67" name="Group 191"/>
              <p:cNvGrpSpPr>
                <a:grpSpLocks/>
              </p:cNvGrpSpPr>
              <p:nvPr/>
            </p:nvGrpSpPr>
            <p:grpSpPr bwMode="auto">
              <a:xfrm>
                <a:off x="4337" y="3456"/>
                <a:ext cx="128" cy="236"/>
                <a:chOff x="4337" y="3456"/>
                <a:chExt cx="128" cy="236"/>
              </a:xfrm>
            </p:grpSpPr>
            <p:sp>
              <p:nvSpPr>
                <p:cNvPr id="587968" name="Rectangle 19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69" name="Oval 19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70" name="Oval 19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71" name="Oval 19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72" name="Oval 19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73" name="Oval 19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74" name="Group 198"/>
              <p:cNvGrpSpPr>
                <a:grpSpLocks/>
              </p:cNvGrpSpPr>
              <p:nvPr/>
            </p:nvGrpSpPr>
            <p:grpSpPr bwMode="auto">
              <a:xfrm>
                <a:off x="4465" y="3480"/>
                <a:ext cx="128" cy="236"/>
                <a:chOff x="4465" y="3480"/>
                <a:chExt cx="128" cy="236"/>
              </a:xfrm>
            </p:grpSpPr>
            <p:sp>
              <p:nvSpPr>
                <p:cNvPr id="587975" name="Rectangle 19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76" name="Oval 20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77" name="Oval 20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78" name="Oval 20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79" name="Oval 20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80" name="Oval 20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81" name="Group 205"/>
              <p:cNvGrpSpPr>
                <a:grpSpLocks/>
              </p:cNvGrpSpPr>
              <p:nvPr/>
            </p:nvGrpSpPr>
            <p:grpSpPr bwMode="auto">
              <a:xfrm>
                <a:off x="4593" y="3480"/>
                <a:ext cx="129" cy="236"/>
                <a:chOff x="4593" y="3480"/>
                <a:chExt cx="129" cy="236"/>
              </a:xfrm>
            </p:grpSpPr>
            <p:sp>
              <p:nvSpPr>
                <p:cNvPr id="587982" name="Rectangle 20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83" name="Oval 20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84" name="Oval 20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85" name="Oval 20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86" name="Oval 21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87" name="Oval 21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88" name="Group 212"/>
              <p:cNvGrpSpPr>
                <a:grpSpLocks/>
              </p:cNvGrpSpPr>
              <p:nvPr/>
            </p:nvGrpSpPr>
            <p:grpSpPr bwMode="auto">
              <a:xfrm>
                <a:off x="4747" y="3504"/>
                <a:ext cx="129" cy="236"/>
                <a:chOff x="4747" y="3504"/>
                <a:chExt cx="129" cy="236"/>
              </a:xfrm>
            </p:grpSpPr>
            <p:sp>
              <p:nvSpPr>
                <p:cNvPr id="587989" name="Rectangle 21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90" name="Oval 21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91" name="Oval 21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92" name="Oval 21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93" name="Oval 21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94" name="Oval 21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7995" name="Group 219"/>
              <p:cNvGrpSpPr>
                <a:grpSpLocks/>
              </p:cNvGrpSpPr>
              <p:nvPr/>
            </p:nvGrpSpPr>
            <p:grpSpPr bwMode="auto">
              <a:xfrm>
                <a:off x="4901" y="3504"/>
                <a:ext cx="129" cy="236"/>
                <a:chOff x="4901" y="3504"/>
                <a:chExt cx="129" cy="236"/>
              </a:xfrm>
            </p:grpSpPr>
            <p:sp>
              <p:nvSpPr>
                <p:cNvPr id="587996" name="Rectangle 22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7997" name="Oval 22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98" name="Oval 22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7999" name="Oval 22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000" name="Oval 22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001" name="Oval 22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002" name="Group 226"/>
              <p:cNvGrpSpPr>
                <a:grpSpLocks/>
              </p:cNvGrpSpPr>
              <p:nvPr/>
            </p:nvGrpSpPr>
            <p:grpSpPr bwMode="auto">
              <a:xfrm>
                <a:off x="5030" y="3528"/>
                <a:ext cx="128" cy="236"/>
                <a:chOff x="5030" y="3528"/>
                <a:chExt cx="128" cy="236"/>
              </a:xfrm>
            </p:grpSpPr>
            <p:sp>
              <p:nvSpPr>
                <p:cNvPr id="588003" name="Rectangle 22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004" name="Oval 22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005" name="Oval 22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006" name="Oval 23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007" name="Oval 23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008" name="Oval 23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588009" name="Group 233"/>
          <p:cNvGrpSpPr>
            <a:grpSpLocks/>
          </p:cNvGrpSpPr>
          <p:nvPr/>
        </p:nvGrpSpPr>
        <p:grpSpPr bwMode="auto">
          <a:xfrm>
            <a:off x="304800" y="4953000"/>
            <a:ext cx="762000" cy="838200"/>
            <a:chOff x="144" y="2303"/>
            <a:chExt cx="1344" cy="913"/>
          </a:xfrm>
        </p:grpSpPr>
        <p:sp>
          <p:nvSpPr>
            <p:cNvPr id="588010" name="Rectangle 234"/>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588011" name="Group 235"/>
            <p:cNvGrpSpPr>
              <a:grpSpLocks/>
            </p:cNvGrpSpPr>
            <p:nvPr/>
          </p:nvGrpSpPr>
          <p:grpSpPr bwMode="auto">
            <a:xfrm>
              <a:off x="1001" y="2352"/>
              <a:ext cx="487" cy="289"/>
              <a:chOff x="240" y="3600"/>
              <a:chExt cx="487" cy="289"/>
            </a:xfrm>
          </p:grpSpPr>
          <p:grpSp>
            <p:nvGrpSpPr>
              <p:cNvPr id="588012" name="Group 236"/>
              <p:cNvGrpSpPr>
                <a:grpSpLocks/>
              </p:cNvGrpSpPr>
              <p:nvPr/>
            </p:nvGrpSpPr>
            <p:grpSpPr bwMode="auto">
              <a:xfrm>
                <a:off x="240" y="3644"/>
                <a:ext cx="70" cy="201"/>
                <a:chOff x="2064" y="1872"/>
                <a:chExt cx="144" cy="912"/>
              </a:xfrm>
            </p:grpSpPr>
            <p:sp>
              <p:nvSpPr>
                <p:cNvPr id="588013" name="Rectangle 2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14" name="Line 2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015" name="Line 2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016" name="Line 2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017" name="Line 2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018" name="Line 2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019" name="Line 2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020" name="Line 2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021" name="Line 2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022" name="Line 2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023" name="Line 2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024" name="Group 248"/>
              <p:cNvGrpSpPr>
                <a:grpSpLocks/>
              </p:cNvGrpSpPr>
              <p:nvPr/>
            </p:nvGrpSpPr>
            <p:grpSpPr bwMode="auto">
              <a:xfrm>
                <a:off x="588" y="3667"/>
                <a:ext cx="139" cy="111"/>
                <a:chOff x="2304" y="2256"/>
                <a:chExt cx="432" cy="576"/>
              </a:xfrm>
            </p:grpSpPr>
            <p:sp>
              <p:nvSpPr>
                <p:cNvPr id="588025" name="Rectangle 24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26" name="Line 25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027" name="Line 25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028" name="Line 25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029" name="Line 25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030" name="AutoShape 25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031" name="Group 255"/>
              <p:cNvGrpSpPr>
                <a:grpSpLocks/>
              </p:cNvGrpSpPr>
              <p:nvPr/>
            </p:nvGrpSpPr>
            <p:grpSpPr bwMode="auto">
              <a:xfrm>
                <a:off x="426" y="3644"/>
                <a:ext cx="139" cy="112"/>
                <a:chOff x="2304" y="2256"/>
                <a:chExt cx="432" cy="576"/>
              </a:xfrm>
            </p:grpSpPr>
            <p:sp>
              <p:nvSpPr>
                <p:cNvPr id="588032" name="Rectangle 25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33" name="Line 25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034" name="Line 25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035" name="Line 25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036" name="Line 26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037" name="AutoShape 26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038" name="Group 262"/>
              <p:cNvGrpSpPr>
                <a:grpSpLocks/>
              </p:cNvGrpSpPr>
              <p:nvPr/>
            </p:nvGrpSpPr>
            <p:grpSpPr bwMode="auto">
              <a:xfrm>
                <a:off x="402" y="3600"/>
                <a:ext cx="70" cy="200"/>
                <a:chOff x="2064" y="1872"/>
                <a:chExt cx="144" cy="912"/>
              </a:xfrm>
            </p:grpSpPr>
            <p:sp>
              <p:nvSpPr>
                <p:cNvPr id="588039" name="Rectangle 26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40" name="Line 26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041" name="Line 26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042" name="Line 26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043" name="Line 26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044" name="Line 26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045" name="Line 26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046" name="Line 27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047" name="Line 27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048" name="Line 27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049" name="Line 27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050" name="Group 274"/>
              <p:cNvGrpSpPr>
                <a:grpSpLocks/>
              </p:cNvGrpSpPr>
              <p:nvPr/>
            </p:nvGrpSpPr>
            <p:grpSpPr bwMode="auto">
              <a:xfrm>
                <a:off x="518" y="3689"/>
                <a:ext cx="70" cy="200"/>
                <a:chOff x="2064" y="1872"/>
                <a:chExt cx="144" cy="912"/>
              </a:xfrm>
            </p:grpSpPr>
            <p:sp>
              <p:nvSpPr>
                <p:cNvPr id="588051" name="Rectangle 27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52" name="Line 27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053" name="Line 27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054" name="Line 27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055" name="Line 27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056" name="Line 28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057" name="Line 28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058" name="Line 28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059" name="Line 28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060" name="Line 28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061" name="Line 28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062" name="Group 286"/>
              <p:cNvGrpSpPr>
                <a:grpSpLocks/>
              </p:cNvGrpSpPr>
              <p:nvPr/>
            </p:nvGrpSpPr>
            <p:grpSpPr bwMode="auto">
              <a:xfrm>
                <a:off x="286" y="3756"/>
                <a:ext cx="140" cy="111"/>
                <a:chOff x="2304" y="2256"/>
                <a:chExt cx="432" cy="576"/>
              </a:xfrm>
            </p:grpSpPr>
            <p:sp>
              <p:nvSpPr>
                <p:cNvPr id="588063" name="Rectangle 28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64" name="Line 28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065" name="Line 28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066" name="Line 29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067" name="Line 29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068" name="AutoShape 29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8069" name="Group 293"/>
            <p:cNvGrpSpPr>
              <a:grpSpLocks/>
            </p:cNvGrpSpPr>
            <p:nvPr/>
          </p:nvGrpSpPr>
          <p:grpSpPr bwMode="auto">
            <a:xfrm>
              <a:off x="288" y="2447"/>
              <a:ext cx="487" cy="289"/>
              <a:chOff x="240" y="3600"/>
              <a:chExt cx="487" cy="289"/>
            </a:xfrm>
          </p:grpSpPr>
          <p:grpSp>
            <p:nvGrpSpPr>
              <p:cNvPr id="588070" name="Group 294"/>
              <p:cNvGrpSpPr>
                <a:grpSpLocks/>
              </p:cNvGrpSpPr>
              <p:nvPr/>
            </p:nvGrpSpPr>
            <p:grpSpPr bwMode="auto">
              <a:xfrm>
                <a:off x="240" y="3644"/>
                <a:ext cx="70" cy="201"/>
                <a:chOff x="2064" y="1872"/>
                <a:chExt cx="144" cy="912"/>
              </a:xfrm>
            </p:grpSpPr>
            <p:sp>
              <p:nvSpPr>
                <p:cNvPr id="588071" name="Rectangle 29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72" name="Line 29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073" name="Line 29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074" name="Line 29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075" name="Line 29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076" name="Line 30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077" name="Line 30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078" name="Line 30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079" name="Line 30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080" name="Line 30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081" name="Line 30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082" name="Group 306"/>
              <p:cNvGrpSpPr>
                <a:grpSpLocks/>
              </p:cNvGrpSpPr>
              <p:nvPr/>
            </p:nvGrpSpPr>
            <p:grpSpPr bwMode="auto">
              <a:xfrm>
                <a:off x="588" y="3667"/>
                <a:ext cx="139" cy="111"/>
                <a:chOff x="2304" y="2256"/>
                <a:chExt cx="432" cy="576"/>
              </a:xfrm>
            </p:grpSpPr>
            <p:sp>
              <p:nvSpPr>
                <p:cNvPr id="588083" name="Rectangle 30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84" name="Line 30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085" name="Line 30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086" name="Line 31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087" name="Line 31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088" name="AutoShape 31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089" name="Group 313"/>
              <p:cNvGrpSpPr>
                <a:grpSpLocks/>
              </p:cNvGrpSpPr>
              <p:nvPr/>
            </p:nvGrpSpPr>
            <p:grpSpPr bwMode="auto">
              <a:xfrm>
                <a:off x="426" y="3644"/>
                <a:ext cx="139" cy="112"/>
                <a:chOff x="2304" y="2256"/>
                <a:chExt cx="432" cy="576"/>
              </a:xfrm>
            </p:grpSpPr>
            <p:sp>
              <p:nvSpPr>
                <p:cNvPr id="588090" name="Rectangle 31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91" name="Line 31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092" name="Line 31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093" name="Line 31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094" name="Line 31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095" name="AutoShape 31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096" name="Group 320"/>
              <p:cNvGrpSpPr>
                <a:grpSpLocks/>
              </p:cNvGrpSpPr>
              <p:nvPr/>
            </p:nvGrpSpPr>
            <p:grpSpPr bwMode="auto">
              <a:xfrm>
                <a:off x="402" y="3600"/>
                <a:ext cx="70" cy="200"/>
                <a:chOff x="2064" y="1872"/>
                <a:chExt cx="144" cy="912"/>
              </a:xfrm>
            </p:grpSpPr>
            <p:sp>
              <p:nvSpPr>
                <p:cNvPr id="588097" name="Rectangle 32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098" name="Line 32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099" name="Line 32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100" name="Line 32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101" name="Line 32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102" name="Line 32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103" name="Line 32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104" name="Line 32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105" name="Line 32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106" name="Line 33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107" name="Line 33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108" name="Group 332"/>
              <p:cNvGrpSpPr>
                <a:grpSpLocks/>
              </p:cNvGrpSpPr>
              <p:nvPr/>
            </p:nvGrpSpPr>
            <p:grpSpPr bwMode="auto">
              <a:xfrm>
                <a:off x="518" y="3689"/>
                <a:ext cx="70" cy="200"/>
                <a:chOff x="2064" y="1872"/>
                <a:chExt cx="144" cy="912"/>
              </a:xfrm>
            </p:grpSpPr>
            <p:sp>
              <p:nvSpPr>
                <p:cNvPr id="588109" name="Rectangle 33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110" name="Line 33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111" name="Line 33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112" name="Line 33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113" name="Line 33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114" name="Line 33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115" name="Line 33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116" name="Line 34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117" name="Line 34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118" name="Line 34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119" name="Line 34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120" name="Group 344"/>
              <p:cNvGrpSpPr>
                <a:grpSpLocks/>
              </p:cNvGrpSpPr>
              <p:nvPr/>
            </p:nvGrpSpPr>
            <p:grpSpPr bwMode="auto">
              <a:xfrm>
                <a:off x="286" y="3756"/>
                <a:ext cx="140" cy="111"/>
                <a:chOff x="2304" y="2256"/>
                <a:chExt cx="432" cy="576"/>
              </a:xfrm>
            </p:grpSpPr>
            <p:sp>
              <p:nvSpPr>
                <p:cNvPr id="588121" name="Rectangle 34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122" name="Line 34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123" name="Line 34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124" name="Line 34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125" name="Line 34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126" name="AutoShape 35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8127" name="Group 351"/>
            <p:cNvGrpSpPr>
              <a:grpSpLocks/>
            </p:cNvGrpSpPr>
            <p:nvPr/>
          </p:nvGrpSpPr>
          <p:grpSpPr bwMode="auto">
            <a:xfrm>
              <a:off x="480" y="2303"/>
              <a:ext cx="487" cy="289"/>
              <a:chOff x="240" y="3600"/>
              <a:chExt cx="487" cy="289"/>
            </a:xfrm>
          </p:grpSpPr>
          <p:grpSp>
            <p:nvGrpSpPr>
              <p:cNvPr id="588128" name="Group 352"/>
              <p:cNvGrpSpPr>
                <a:grpSpLocks/>
              </p:cNvGrpSpPr>
              <p:nvPr/>
            </p:nvGrpSpPr>
            <p:grpSpPr bwMode="auto">
              <a:xfrm>
                <a:off x="240" y="3644"/>
                <a:ext cx="70" cy="201"/>
                <a:chOff x="2064" y="1872"/>
                <a:chExt cx="144" cy="912"/>
              </a:xfrm>
            </p:grpSpPr>
            <p:sp>
              <p:nvSpPr>
                <p:cNvPr id="588129" name="Rectangle 35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130" name="Line 35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131" name="Line 35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132" name="Line 35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133" name="Line 35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134" name="Line 35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135" name="Line 35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136" name="Line 36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137" name="Line 36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138" name="Line 36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139" name="Line 36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140" name="Group 364"/>
              <p:cNvGrpSpPr>
                <a:grpSpLocks/>
              </p:cNvGrpSpPr>
              <p:nvPr/>
            </p:nvGrpSpPr>
            <p:grpSpPr bwMode="auto">
              <a:xfrm>
                <a:off x="588" y="3667"/>
                <a:ext cx="139" cy="111"/>
                <a:chOff x="2304" y="2256"/>
                <a:chExt cx="432" cy="576"/>
              </a:xfrm>
            </p:grpSpPr>
            <p:sp>
              <p:nvSpPr>
                <p:cNvPr id="588141" name="Rectangle 36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142" name="Line 36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143" name="Line 36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144" name="Line 36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145" name="Line 36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146" name="AutoShape 37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147" name="Group 371"/>
              <p:cNvGrpSpPr>
                <a:grpSpLocks/>
              </p:cNvGrpSpPr>
              <p:nvPr/>
            </p:nvGrpSpPr>
            <p:grpSpPr bwMode="auto">
              <a:xfrm>
                <a:off x="426" y="3644"/>
                <a:ext cx="139" cy="112"/>
                <a:chOff x="2304" y="2256"/>
                <a:chExt cx="432" cy="576"/>
              </a:xfrm>
            </p:grpSpPr>
            <p:sp>
              <p:nvSpPr>
                <p:cNvPr id="588148" name="Rectangle 37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149" name="Line 37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150" name="Line 37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151" name="Line 37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152" name="Line 37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153" name="AutoShape 37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154" name="Group 378"/>
              <p:cNvGrpSpPr>
                <a:grpSpLocks/>
              </p:cNvGrpSpPr>
              <p:nvPr/>
            </p:nvGrpSpPr>
            <p:grpSpPr bwMode="auto">
              <a:xfrm>
                <a:off x="402" y="3600"/>
                <a:ext cx="70" cy="200"/>
                <a:chOff x="2064" y="1872"/>
                <a:chExt cx="144" cy="912"/>
              </a:xfrm>
            </p:grpSpPr>
            <p:sp>
              <p:nvSpPr>
                <p:cNvPr id="588155" name="Rectangle 37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156" name="Line 38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157" name="Line 38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158" name="Line 38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159" name="Line 38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160" name="Line 38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161" name="Line 38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162" name="Line 38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163" name="Line 38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164" name="Line 38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165" name="Line 38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166" name="Group 390"/>
              <p:cNvGrpSpPr>
                <a:grpSpLocks/>
              </p:cNvGrpSpPr>
              <p:nvPr/>
            </p:nvGrpSpPr>
            <p:grpSpPr bwMode="auto">
              <a:xfrm>
                <a:off x="518" y="3689"/>
                <a:ext cx="70" cy="200"/>
                <a:chOff x="2064" y="1872"/>
                <a:chExt cx="144" cy="912"/>
              </a:xfrm>
            </p:grpSpPr>
            <p:sp>
              <p:nvSpPr>
                <p:cNvPr id="588167" name="Rectangle 39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168" name="Line 39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169" name="Line 39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170" name="Line 39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171" name="Line 39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172" name="Line 39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173" name="Line 39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174" name="Line 39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175" name="Line 39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176" name="Line 40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177" name="Line 40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178" name="Group 402"/>
              <p:cNvGrpSpPr>
                <a:grpSpLocks/>
              </p:cNvGrpSpPr>
              <p:nvPr/>
            </p:nvGrpSpPr>
            <p:grpSpPr bwMode="auto">
              <a:xfrm>
                <a:off x="286" y="3756"/>
                <a:ext cx="140" cy="111"/>
                <a:chOff x="2304" y="2256"/>
                <a:chExt cx="432" cy="576"/>
              </a:xfrm>
            </p:grpSpPr>
            <p:sp>
              <p:nvSpPr>
                <p:cNvPr id="588179" name="Rectangle 40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180" name="Line 40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181" name="Line 40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182" name="Line 40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183" name="Line 40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184" name="AutoShape 40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8185" name="Group 409"/>
            <p:cNvGrpSpPr>
              <a:grpSpLocks/>
            </p:cNvGrpSpPr>
            <p:nvPr/>
          </p:nvGrpSpPr>
          <p:grpSpPr bwMode="auto">
            <a:xfrm>
              <a:off x="816" y="2496"/>
              <a:ext cx="487" cy="289"/>
              <a:chOff x="240" y="3600"/>
              <a:chExt cx="487" cy="289"/>
            </a:xfrm>
          </p:grpSpPr>
          <p:grpSp>
            <p:nvGrpSpPr>
              <p:cNvPr id="588186" name="Group 410"/>
              <p:cNvGrpSpPr>
                <a:grpSpLocks/>
              </p:cNvGrpSpPr>
              <p:nvPr/>
            </p:nvGrpSpPr>
            <p:grpSpPr bwMode="auto">
              <a:xfrm>
                <a:off x="240" y="3644"/>
                <a:ext cx="70" cy="201"/>
                <a:chOff x="2064" y="1872"/>
                <a:chExt cx="144" cy="912"/>
              </a:xfrm>
            </p:grpSpPr>
            <p:sp>
              <p:nvSpPr>
                <p:cNvPr id="588187" name="Rectangle 41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188" name="Line 41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189" name="Line 41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190" name="Line 41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191" name="Line 41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192" name="Line 41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193" name="Line 41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194" name="Line 41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195" name="Line 41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196" name="Line 42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197" name="Line 42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198" name="Group 422"/>
              <p:cNvGrpSpPr>
                <a:grpSpLocks/>
              </p:cNvGrpSpPr>
              <p:nvPr/>
            </p:nvGrpSpPr>
            <p:grpSpPr bwMode="auto">
              <a:xfrm>
                <a:off x="588" y="3667"/>
                <a:ext cx="139" cy="111"/>
                <a:chOff x="2304" y="2256"/>
                <a:chExt cx="432" cy="576"/>
              </a:xfrm>
            </p:grpSpPr>
            <p:sp>
              <p:nvSpPr>
                <p:cNvPr id="588199" name="Rectangle 42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200" name="Line 42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201" name="Line 42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202" name="Line 42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203" name="Line 42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204" name="AutoShape 42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205" name="Group 429"/>
              <p:cNvGrpSpPr>
                <a:grpSpLocks/>
              </p:cNvGrpSpPr>
              <p:nvPr/>
            </p:nvGrpSpPr>
            <p:grpSpPr bwMode="auto">
              <a:xfrm>
                <a:off x="426" y="3644"/>
                <a:ext cx="139" cy="112"/>
                <a:chOff x="2304" y="2256"/>
                <a:chExt cx="432" cy="576"/>
              </a:xfrm>
            </p:grpSpPr>
            <p:sp>
              <p:nvSpPr>
                <p:cNvPr id="588206" name="Rectangle 43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207" name="Line 43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208" name="Line 43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209" name="Line 43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210" name="Line 43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211" name="AutoShape 43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212" name="Group 436"/>
              <p:cNvGrpSpPr>
                <a:grpSpLocks/>
              </p:cNvGrpSpPr>
              <p:nvPr/>
            </p:nvGrpSpPr>
            <p:grpSpPr bwMode="auto">
              <a:xfrm>
                <a:off x="402" y="3600"/>
                <a:ext cx="70" cy="200"/>
                <a:chOff x="2064" y="1872"/>
                <a:chExt cx="144" cy="912"/>
              </a:xfrm>
            </p:grpSpPr>
            <p:sp>
              <p:nvSpPr>
                <p:cNvPr id="588213" name="Rectangle 4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214" name="Line 4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215" name="Line 4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216" name="Line 4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217" name="Line 4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218" name="Line 4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219" name="Line 4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220" name="Line 4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221" name="Line 4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222" name="Line 4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223" name="Line 4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224" name="Group 448"/>
              <p:cNvGrpSpPr>
                <a:grpSpLocks/>
              </p:cNvGrpSpPr>
              <p:nvPr/>
            </p:nvGrpSpPr>
            <p:grpSpPr bwMode="auto">
              <a:xfrm>
                <a:off x="518" y="3689"/>
                <a:ext cx="70" cy="200"/>
                <a:chOff x="2064" y="1872"/>
                <a:chExt cx="144" cy="912"/>
              </a:xfrm>
            </p:grpSpPr>
            <p:sp>
              <p:nvSpPr>
                <p:cNvPr id="588225" name="Rectangle 44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226" name="Line 45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227" name="Line 45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228" name="Line 45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229" name="Line 45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230" name="Line 45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231" name="Line 45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232" name="Line 45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233" name="Line 45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234" name="Line 45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235" name="Line 45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236" name="Group 460"/>
              <p:cNvGrpSpPr>
                <a:grpSpLocks/>
              </p:cNvGrpSpPr>
              <p:nvPr/>
            </p:nvGrpSpPr>
            <p:grpSpPr bwMode="auto">
              <a:xfrm>
                <a:off x="286" y="3756"/>
                <a:ext cx="140" cy="111"/>
                <a:chOff x="2304" y="2256"/>
                <a:chExt cx="432" cy="576"/>
              </a:xfrm>
            </p:grpSpPr>
            <p:sp>
              <p:nvSpPr>
                <p:cNvPr id="588237" name="Rectangle 46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238" name="Line 46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239" name="Line 46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240" name="Line 46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241" name="Line 46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242" name="AutoShape 46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588243" name="Group 467"/>
          <p:cNvGrpSpPr>
            <a:grpSpLocks/>
          </p:cNvGrpSpPr>
          <p:nvPr/>
        </p:nvGrpSpPr>
        <p:grpSpPr bwMode="auto">
          <a:xfrm>
            <a:off x="1066800" y="5181600"/>
            <a:ext cx="914400" cy="889000"/>
            <a:chOff x="288" y="1056"/>
            <a:chExt cx="1340" cy="1088"/>
          </a:xfrm>
        </p:grpSpPr>
        <p:sp>
          <p:nvSpPr>
            <p:cNvPr id="588244" name="Rectangle 468"/>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588245" name="Group 469"/>
            <p:cNvGrpSpPr>
              <a:grpSpLocks/>
            </p:cNvGrpSpPr>
            <p:nvPr/>
          </p:nvGrpSpPr>
          <p:grpSpPr bwMode="auto">
            <a:xfrm>
              <a:off x="624" y="1056"/>
              <a:ext cx="1004" cy="424"/>
              <a:chOff x="2020" y="1189"/>
              <a:chExt cx="1004" cy="424"/>
            </a:xfrm>
          </p:grpSpPr>
          <p:grpSp>
            <p:nvGrpSpPr>
              <p:cNvPr id="588246" name="Group 470"/>
              <p:cNvGrpSpPr>
                <a:grpSpLocks/>
              </p:cNvGrpSpPr>
              <p:nvPr/>
            </p:nvGrpSpPr>
            <p:grpSpPr bwMode="auto">
              <a:xfrm>
                <a:off x="2020" y="1197"/>
                <a:ext cx="194" cy="353"/>
                <a:chOff x="2020" y="1197"/>
                <a:chExt cx="194" cy="353"/>
              </a:xfrm>
            </p:grpSpPr>
            <p:sp>
              <p:nvSpPr>
                <p:cNvPr id="588247" name="Rectangle 47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48" name="AutoShape 47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49" name="Group 473"/>
              <p:cNvGrpSpPr>
                <a:grpSpLocks/>
              </p:cNvGrpSpPr>
              <p:nvPr/>
            </p:nvGrpSpPr>
            <p:grpSpPr bwMode="auto">
              <a:xfrm>
                <a:off x="2250" y="1189"/>
                <a:ext cx="194" cy="353"/>
                <a:chOff x="2250" y="1189"/>
                <a:chExt cx="194" cy="353"/>
              </a:xfrm>
            </p:grpSpPr>
            <p:sp>
              <p:nvSpPr>
                <p:cNvPr id="588250" name="Rectangle 47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51" name="AutoShape 47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52" name="Group 476"/>
              <p:cNvGrpSpPr>
                <a:grpSpLocks/>
              </p:cNvGrpSpPr>
              <p:nvPr/>
            </p:nvGrpSpPr>
            <p:grpSpPr bwMode="auto">
              <a:xfrm>
                <a:off x="2337" y="1216"/>
                <a:ext cx="194" cy="353"/>
                <a:chOff x="2337" y="1216"/>
                <a:chExt cx="194" cy="353"/>
              </a:xfrm>
            </p:grpSpPr>
            <p:sp>
              <p:nvSpPr>
                <p:cNvPr id="588253" name="Rectangle 47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54" name="AutoShape 47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55" name="Group 479"/>
              <p:cNvGrpSpPr>
                <a:grpSpLocks/>
              </p:cNvGrpSpPr>
              <p:nvPr/>
            </p:nvGrpSpPr>
            <p:grpSpPr bwMode="auto">
              <a:xfrm>
                <a:off x="2532" y="1206"/>
                <a:ext cx="194" cy="353"/>
                <a:chOff x="2532" y="1206"/>
                <a:chExt cx="194" cy="353"/>
              </a:xfrm>
            </p:grpSpPr>
            <p:sp>
              <p:nvSpPr>
                <p:cNvPr id="588256" name="Rectangle 48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57" name="AutoShape 48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58" name="Group 482"/>
              <p:cNvGrpSpPr>
                <a:grpSpLocks/>
              </p:cNvGrpSpPr>
              <p:nvPr/>
            </p:nvGrpSpPr>
            <p:grpSpPr bwMode="auto">
              <a:xfrm>
                <a:off x="2830" y="1245"/>
                <a:ext cx="194" cy="353"/>
                <a:chOff x="2830" y="1245"/>
                <a:chExt cx="194" cy="353"/>
              </a:xfrm>
            </p:grpSpPr>
            <p:sp>
              <p:nvSpPr>
                <p:cNvPr id="588259" name="Rectangle 48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60" name="AutoShape 48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61" name="Group 485"/>
              <p:cNvGrpSpPr>
                <a:grpSpLocks/>
              </p:cNvGrpSpPr>
              <p:nvPr/>
            </p:nvGrpSpPr>
            <p:grpSpPr bwMode="auto">
              <a:xfrm>
                <a:off x="2142" y="1227"/>
                <a:ext cx="194" cy="353"/>
                <a:chOff x="2142" y="1227"/>
                <a:chExt cx="194" cy="353"/>
              </a:xfrm>
            </p:grpSpPr>
            <p:sp>
              <p:nvSpPr>
                <p:cNvPr id="588262" name="Rectangle 48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63" name="AutoShape 48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64" name="Group 488"/>
              <p:cNvGrpSpPr>
                <a:grpSpLocks/>
              </p:cNvGrpSpPr>
              <p:nvPr/>
            </p:nvGrpSpPr>
            <p:grpSpPr bwMode="auto">
              <a:xfrm>
                <a:off x="2424" y="1243"/>
                <a:ext cx="193" cy="353"/>
                <a:chOff x="2424" y="1243"/>
                <a:chExt cx="193" cy="353"/>
              </a:xfrm>
            </p:grpSpPr>
            <p:sp>
              <p:nvSpPr>
                <p:cNvPr id="588265" name="Rectangle 48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66" name="AutoShape 49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67" name="Group 491"/>
              <p:cNvGrpSpPr>
                <a:grpSpLocks/>
              </p:cNvGrpSpPr>
              <p:nvPr/>
            </p:nvGrpSpPr>
            <p:grpSpPr bwMode="auto">
              <a:xfrm>
                <a:off x="2618" y="1233"/>
                <a:ext cx="194" cy="353"/>
                <a:chOff x="2618" y="1233"/>
                <a:chExt cx="194" cy="353"/>
              </a:xfrm>
            </p:grpSpPr>
            <p:sp>
              <p:nvSpPr>
                <p:cNvPr id="588268" name="Rectangle 49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69" name="AutoShape 49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70" name="Group 494"/>
              <p:cNvGrpSpPr>
                <a:grpSpLocks/>
              </p:cNvGrpSpPr>
              <p:nvPr/>
            </p:nvGrpSpPr>
            <p:grpSpPr bwMode="auto">
              <a:xfrm>
                <a:off x="2706" y="1260"/>
                <a:ext cx="194" cy="353"/>
                <a:chOff x="2706" y="1260"/>
                <a:chExt cx="194" cy="353"/>
              </a:xfrm>
            </p:grpSpPr>
            <p:sp>
              <p:nvSpPr>
                <p:cNvPr id="588271" name="Rectangle 49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72" name="AutoShape 49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88273" name="Group 497"/>
            <p:cNvGrpSpPr>
              <a:grpSpLocks/>
            </p:cNvGrpSpPr>
            <p:nvPr/>
          </p:nvGrpSpPr>
          <p:grpSpPr bwMode="auto">
            <a:xfrm>
              <a:off x="480" y="1152"/>
              <a:ext cx="1004" cy="424"/>
              <a:chOff x="2020" y="1189"/>
              <a:chExt cx="1004" cy="424"/>
            </a:xfrm>
          </p:grpSpPr>
          <p:grpSp>
            <p:nvGrpSpPr>
              <p:cNvPr id="588274" name="Group 498"/>
              <p:cNvGrpSpPr>
                <a:grpSpLocks/>
              </p:cNvGrpSpPr>
              <p:nvPr/>
            </p:nvGrpSpPr>
            <p:grpSpPr bwMode="auto">
              <a:xfrm>
                <a:off x="2020" y="1197"/>
                <a:ext cx="194" cy="353"/>
                <a:chOff x="2020" y="1197"/>
                <a:chExt cx="194" cy="353"/>
              </a:xfrm>
            </p:grpSpPr>
            <p:sp>
              <p:nvSpPr>
                <p:cNvPr id="588275" name="Rectangle 499"/>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76" name="AutoShape 500"/>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77" name="Group 501"/>
              <p:cNvGrpSpPr>
                <a:grpSpLocks/>
              </p:cNvGrpSpPr>
              <p:nvPr/>
            </p:nvGrpSpPr>
            <p:grpSpPr bwMode="auto">
              <a:xfrm>
                <a:off x="2250" y="1189"/>
                <a:ext cx="194" cy="353"/>
                <a:chOff x="2250" y="1189"/>
                <a:chExt cx="194" cy="353"/>
              </a:xfrm>
            </p:grpSpPr>
            <p:sp>
              <p:nvSpPr>
                <p:cNvPr id="588278" name="Rectangle 502"/>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79" name="AutoShape 503"/>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80" name="Group 504"/>
              <p:cNvGrpSpPr>
                <a:grpSpLocks/>
              </p:cNvGrpSpPr>
              <p:nvPr/>
            </p:nvGrpSpPr>
            <p:grpSpPr bwMode="auto">
              <a:xfrm>
                <a:off x="2337" y="1216"/>
                <a:ext cx="194" cy="353"/>
                <a:chOff x="2337" y="1216"/>
                <a:chExt cx="194" cy="353"/>
              </a:xfrm>
            </p:grpSpPr>
            <p:sp>
              <p:nvSpPr>
                <p:cNvPr id="588281" name="Rectangle 505"/>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82" name="AutoShape 506"/>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83" name="Group 507"/>
              <p:cNvGrpSpPr>
                <a:grpSpLocks/>
              </p:cNvGrpSpPr>
              <p:nvPr/>
            </p:nvGrpSpPr>
            <p:grpSpPr bwMode="auto">
              <a:xfrm>
                <a:off x="2532" y="1206"/>
                <a:ext cx="194" cy="353"/>
                <a:chOff x="2532" y="1206"/>
                <a:chExt cx="194" cy="353"/>
              </a:xfrm>
            </p:grpSpPr>
            <p:sp>
              <p:nvSpPr>
                <p:cNvPr id="588284" name="Rectangle 508"/>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85" name="AutoShape 509"/>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86" name="Group 510"/>
              <p:cNvGrpSpPr>
                <a:grpSpLocks/>
              </p:cNvGrpSpPr>
              <p:nvPr/>
            </p:nvGrpSpPr>
            <p:grpSpPr bwMode="auto">
              <a:xfrm>
                <a:off x="2830" y="1245"/>
                <a:ext cx="194" cy="353"/>
                <a:chOff x="2830" y="1245"/>
                <a:chExt cx="194" cy="353"/>
              </a:xfrm>
            </p:grpSpPr>
            <p:sp>
              <p:nvSpPr>
                <p:cNvPr id="588287" name="Rectangle 511"/>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88" name="AutoShape 512"/>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89" name="Group 513"/>
              <p:cNvGrpSpPr>
                <a:grpSpLocks/>
              </p:cNvGrpSpPr>
              <p:nvPr/>
            </p:nvGrpSpPr>
            <p:grpSpPr bwMode="auto">
              <a:xfrm>
                <a:off x="2142" y="1227"/>
                <a:ext cx="194" cy="353"/>
                <a:chOff x="2142" y="1227"/>
                <a:chExt cx="194" cy="353"/>
              </a:xfrm>
            </p:grpSpPr>
            <p:sp>
              <p:nvSpPr>
                <p:cNvPr id="588290" name="Rectangle 514"/>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91" name="AutoShape 515"/>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92" name="Group 516"/>
              <p:cNvGrpSpPr>
                <a:grpSpLocks/>
              </p:cNvGrpSpPr>
              <p:nvPr/>
            </p:nvGrpSpPr>
            <p:grpSpPr bwMode="auto">
              <a:xfrm>
                <a:off x="2424" y="1243"/>
                <a:ext cx="193" cy="353"/>
                <a:chOff x="2424" y="1243"/>
                <a:chExt cx="193" cy="353"/>
              </a:xfrm>
            </p:grpSpPr>
            <p:sp>
              <p:nvSpPr>
                <p:cNvPr id="588293" name="Rectangle 517"/>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94" name="AutoShape 518"/>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95" name="Group 519"/>
              <p:cNvGrpSpPr>
                <a:grpSpLocks/>
              </p:cNvGrpSpPr>
              <p:nvPr/>
            </p:nvGrpSpPr>
            <p:grpSpPr bwMode="auto">
              <a:xfrm>
                <a:off x="2618" y="1233"/>
                <a:ext cx="194" cy="353"/>
                <a:chOff x="2618" y="1233"/>
                <a:chExt cx="194" cy="353"/>
              </a:xfrm>
            </p:grpSpPr>
            <p:sp>
              <p:nvSpPr>
                <p:cNvPr id="588296" name="Rectangle 520"/>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297" name="AutoShape 521"/>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298" name="Group 522"/>
              <p:cNvGrpSpPr>
                <a:grpSpLocks/>
              </p:cNvGrpSpPr>
              <p:nvPr/>
            </p:nvGrpSpPr>
            <p:grpSpPr bwMode="auto">
              <a:xfrm>
                <a:off x="2706" y="1260"/>
                <a:ext cx="194" cy="353"/>
                <a:chOff x="2706" y="1260"/>
                <a:chExt cx="194" cy="353"/>
              </a:xfrm>
            </p:grpSpPr>
            <p:sp>
              <p:nvSpPr>
                <p:cNvPr id="588299" name="Rectangle 523"/>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00" name="AutoShape 524"/>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88301" name="Group 525"/>
            <p:cNvGrpSpPr>
              <a:grpSpLocks/>
            </p:cNvGrpSpPr>
            <p:nvPr/>
          </p:nvGrpSpPr>
          <p:grpSpPr bwMode="auto">
            <a:xfrm>
              <a:off x="432" y="1248"/>
              <a:ext cx="1004" cy="424"/>
              <a:chOff x="2020" y="1189"/>
              <a:chExt cx="1004" cy="424"/>
            </a:xfrm>
          </p:grpSpPr>
          <p:grpSp>
            <p:nvGrpSpPr>
              <p:cNvPr id="588302" name="Group 526"/>
              <p:cNvGrpSpPr>
                <a:grpSpLocks/>
              </p:cNvGrpSpPr>
              <p:nvPr/>
            </p:nvGrpSpPr>
            <p:grpSpPr bwMode="auto">
              <a:xfrm>
                <a:off x="2020" y="1197"/>
                <a:ext cx="194" cy="353"/>
                <a:chOff x="2020" y="1197"/>
                <a:chExt cx="194" cy="353"/>
              </a:xfrm>
            </p:grpSpPr>
            <p:sp>
              <p:nvSpPr>
                <p:cNvPr id="588303" name="Rectangle 527"/>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04" name="AutoShape 528"/>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305" name="Group 529"/>
              <p:cNvGrpSpPr>
                <a:grpSpLocks/>
              </p:cNvGrpSpPr>
              <p:nvPr/>
            </p:nvGrpSpPr>
            <p:grpSpPr bwMode="auto">
              <a:xfrm>
                <a:off x="2250" y="1189"/>
                <a:ext cx="194" cy="353"/>
                <a:chOff x="2250" y="1189"/>
                <a:chExt cx="194" cy="353"/>
              </a:xfrm>
            </p:grpSpPr>
            <p:sp>
              <p:nvSpPr>
                <p:cNvPr id="588306" name="Rectangle 530"/>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07" name="AutoShape 531"/>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308" name="Group 532"/>
              <p:cNvGrpSpPr>
                <a:grpSpLocks/>
              </p:cNvGrpSpPr>
              <p:nvPr/>
            </p:nvGrpSpPr>
            <p:grpSpPr bwMode="auto">
              <a:xfrm>
                <a:off x="2337" y="1216"/>
                <a:ext cx="194" cy="353"/>
                <a:chOff x="2337" y="1216"/>
                <a:chExt cx="194" cy="353"/>
              </a:xfrm>
            </p:grpSpPr>
            <p:sp>
              <p:nvSpPr>
                <p:cNvPr id="588309" name="Rectangle 533"/>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10" name="AutoShape 534"/>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311" name="Group 535"/>
              <p:cNvGrpSpPr>
                <a:grpSpLocks/>
              </p:cNvGrpSpPr>
              <p:nvPr/>
            </p:nvGrpSpPr>
            <p:grpSpPr bwMode="auto">
              <a:xfrm>
                <a:off x="2532" y="1206"/>
                <a:ext cx="194" cy="353"/>
                <a:chOff x="2532" y="1206"/>
                <a:chExt cx="194" cy="353"/>
              </a:xfrm>
            </p:grpSpPr>
            <p:sp>
              <p:nvSpPr>
                <p:cNvPr id="588312" name="Rectangle 536"/>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13" name="AutoShape 537"/>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314" name="Group 538"/>
              <p:cNvGrpSpPr>
                <a:grpSpLocks/>
              </p:cNvGrpSpPr>
              <p:nvPr/>
            </p:nvGrpSpPr>
            <p:grpSpPr bwMode="auto">
              <a:xfrm>
                <a:off x="2830" y="1245"/>
                <a:ext cx="194" cy="353"/>
                <a:chOff x="2830" y="1245"/>
                <a:chExt cx="194" cy="353"/>
              </a:xfrm>
            </p:grpSpPr>
            <p:sp>
              <p:nvSpPr>
                <p:cNvPr id="588315" name="Rectangle 539"/>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16" name="AutoShape 540"/>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317" name="Group 541"/>
              <p:cNvGrpSpPr>
                <a:grpSpLocks/>
              </p:cNvGrpSpPr>
              <p:nvPr/>
            </p:nvGrpSpPr>
            <p:grpSpPr bwMode="auto">
              <a:xfrm>
                <a:off x="2142" y="1227"/>
                <a:ext cx="194" cy="353"/>
                <a:chOff x="2142" y="1227"/>
                <a:chExt cx="194" cy="353"/>
              </a:xfrm>
            </p:grpSpPr>
            <p:sp>
              <p:nvSpPr>
                <p:cNvPr id="588318" name="Rectangle 542"/>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19" name="AutoShape 543"/>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320" name="Group 544"/>
              <p:cNvGrpSpPr>
                <a:grpSpLocks/>
              </p:cNvGrpSpPr>
              <p:nvPr/>
            </p:nvGrpSpPr>
            <p:grpSpPr bwMode="auto">
              <a:xfrm>
                <a:off x="2424" y="1243"/>
                <a:ext cx="193" cy="353"/>
                <a:chOff x="2424" y="1243"/>
                <a:chExt cx="193" cy="353"/>
              </a:xfrm>
            </p:grpSpPr>
            <p:sp>
              <p:nvSpPr>
                <p:cNvPr id="588321" name="Rectangle 545"/>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22" name="AutoShape 546"/>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323" name="Group 547"/>
              <p:cNvGrpSpPr>
                <a:grpSpLocks/>
              </p:cNvGrpSpPr>
              <p:nvPr/>
            </p:nvGrpSpPr>
            <p:grpSpPr bwMode="auto">
              <a:xfrm>
                <a:off x="2618" y="1233"/>
                <a:ext cx="194" cy="353"/>
                <a:chOff x="2618" y="1233"/>
                <a:chExt cx="194" cy="353"/>
              </a:xfrm>
            </p:grpSpPr>
            <p:sp>
              <p:nvSpPr>
                <p:cNvPr id="588324" name="Rectangle 548"/>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25" name="AutoShape 549"/>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326" name="Group 550"/>
              <p:cNvGrpSpPr>
                <a:grpSpLocks/>
              </p:cNvGrpSpPr>
              <p:nvPr/>
            </p:nvGrpSpPr>
            <p:grpSpPr bwMode="auto">
              <a:xfrm>
                <a:off x="2706" y="1260"/>
                <a:ext cx="194" cy="353"/>
                <a:chOff x="2706" y="1260"/>
                <a:chExt cx="194" cy="353"/>
              </a:xfrm>
            </p:grpSpPr>
            <p:sp>
              <p:nvSpPr>
                <p:cNvPr id="588327" name="Rectangle 551"/>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28" name="AutoShape 552"/>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grpSp>
        <p:nvGrpSpPr>
          <p:cNvPr id="588329" name="Group 553"/>
          <p:cNvGrpSpPr>
            <a:grpSpLocks/>
          </p:cNvGrpSpPr>
          <p:nvPr/>
        </p:nvGrpSpPr>
        <p:grpSpPr bwMode="auto">
          <a:xfrm>
            <a:off x="304800" y="4343400"/>
            <a:ext cx="762000" cy="638175"/>
            <a:chOff x="1104" y="3168"/>
            <a:chExt cx="1488" cy="1026"/>
          </a:xfrm>
        </p:grpSpPr>
        <p:sp>
          <p:nvSpPr>
            <p:cNvPr id="588330" name="Rectangle 55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588331" name="Group 555"/>
            <p:cNvGrpSpPr>
              <a:grpSpLocks/>
            </p:cNvGrpSpPr>
            <p:nvPr/>
          </p:nvGrpSpPr>
          <p:grpSpPr bwMode="auto">
            <a:xfrm>
              <a:off x="1514" y="3168"/>
              <a:ext cx="1078" cy="308"/>
              <a:chOff x="4080" y="3456"/>
              <a:chExt cx="1078" cy="308"/>
            </a:xfrm>
          </p:grpSpPr>
          <p:grpSp>
            <p:nvGrpSpPr>
              <p:cNvPr id="588332" name="Group 556"/>
              <p:cNvGrpSpPr>
                <a:grpSpLocks/>
              </p:cNvGrpSpPr>
              <p:nvPr/>
            </p:nvGrpSpPr>
            <p:grpSpPr bwMode="auto">
              <a:xfrm>
                <a:off x="4080" y="3456"/>
                <a:ext cx="128" cy="236"/>
                <a:chOff x="4080" y="3456"/>
                <a:chExt cx="128" cy="236"/>
              </a:xfrm>
            </p:grpSpPr>
            <p:sp>
              <p:nvSpPr>
                <p:cNvPr id="588333" name="Rectangle 55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34" name="Oval 55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35" name="Oval 55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36" name="Oval 56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37" name="Oval 56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38" name="Oval 56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339" name="Group 563"/>
              <p:cNvGrpSpPr>
                <a:grpSpLocks/>
              </p:cNvGrpSpPr>
              <p:nvPr/>
            </p:nvGrpSpPr>
            <p:grpSpPr bwMode="auto">
              <a:xfrm>
                <a:off x="4208" y="3459"/>
                <a:ext cx="129" cy="236"/>
                <a:chOff x="4208" y="3459"/>
                <a:chExt cx="129" cy="236"/>
              </a:xfrm>
            </p:grpSpPr>
            <p:sp>
              <p:nvSpPr>
                <p:cNvPr id="588340" name="Rectangle 56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41" name="Oval 56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42" name="Oval 56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43" name="Oval 56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44" name="Oval 56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45" name="Oval 56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346" name="Group 570"/>
              <p:cNvGrpSpPr>
                <a:grpSpLocks/>
              </p:cNvGrpSpPr>
              <p:nvPr/>
            </p:nvGrpSpPr>
            <p:grpSpPr bwMode="auto">
              <a:xfrm>
                <a:off x="4337" y="3456"/>
                <a:ext cx="128" cy="236"/>
                <a:chOff x="4337" y="3456"/>
                <a:chExt cx="128" cy="236"/>
              </a:xfrm>
            </p:grpSpPr>
            <p:sp>
              <p:nvSpPr>
                <p:cNvPr id="588347" name="Rectangle 57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48" name="Oval 57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49" name="Oval 57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50" name="Oval 57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51" name="Oval 57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52" name="Oval 57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353" name="Group 577"/>
              <p:cNvGrpSpPr>
                <a:grpSpLocks/>
              </p:cNvGrpSpPr>
              <p:nvPr/>
            </p:nvGrpSpPr>
            <p:grpSpPr bwMode="auto">
              <a:xfrm>
                <a:off x="4465" y="3480"/>
                <a:ext cx="128" cy="236"/>
                <a:chOff x="4465" y="3480"/>
                <a:chExt cx="128" cy="236"/>
              </a:xfrm>
            </p:grpSpPr>
            <p:sp>
              <p:nvSpPr>
                <p:cNvPr id="588354" name="Rectangle 57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55" name="Oval 57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56" name="Oval 58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57" name="Oval 58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58" name="Oval 58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59" name="Oval 58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360" name="Group 584"/>
              <p:cNvGrpSpPr>
                <a:grpSpLocks/>
              </p:cNvGrpSpPr>
              <p:nvPr/>
            </p:nvGrpSpPr>
            <p:grpSpPr bwMode="auto">
              <a:xfrm>
                <a:off x="4593" y="3480"/>
                <a:ext cx="129" cy="236"/>
                <a:chOff x="4593" y="3480"/>
                <a:chExt cx="129" cy="236"/>
              </a:xfrm>
            </p:grpSpPr>
            <p:sp>
              <p:nvSpPr>
                <p:cNvPr id="588361" name="Rectangle 58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62" name="Oval 58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63" name="Oval 58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64" name="Oval 58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65" name="Oval 58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66" name="Oval 59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367" name="Group 591"/>
              <p:cNvGrpSpPr>
                <a:grpSpLocks/>
              </p:cNvGrpSpPr>
              <p:nvPr/>
            </p:nvGrpSpPr>
            <p:grpSpPr bwMode="auto">
              <a:xfrm>
                <a:off x="4747" y="3504"/>
                <a:ext cx="129" cy="236"/>
                <a:chOff x="4747" y="3504"/>
                <a:chExt cx="129" cy="236"/>
              </a:xfrm>
            </p:grpSpPr>
            <p:sp>
              <p:nvSpPr>
                <p:cNvPr id="588368" name="Rectangle 59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69" name="Oval 59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70" name="Oval 59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71" name="Oval 59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72" name="Oval 59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73" name="Oval 59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374" name="Group 598"/>
              <p:cNvGrpSpPr>
                <a:grpSpLocks/>
              </p:cNvGrpSpPr>
              <p:nvPr/>
            </p:nvGrpSpPr>
            <p:grpSpPr bwMode="auto">
              <a:xfrm>
                <a:off x="4901" y="3504"/>
                <a:ext cx="129" cy="236"/>
                <a:chOff x="4901" y="3504"/>
                <a:chExt cx="129" cy="236"/>
              </a:xfrm>
            </p:grpSpPr>
            <p:sp>
              <p:nvSpPr>
                <p:cNvPr id="588375" name="Rectangle 59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76" name="Oval 60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77" name="Oval 60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78" name="Oval 60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79" name="Oval 60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80" name="Oval 60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381" name="Group 605"/>
              <p:cNvGrpSpPr>
                <a:grpSpLocks/>
              </p:cNvGrpSpPr>
              <p:nvPr/>
            </p:nvGrpSpPr>
            <p:grpSpPr bwMode="auto">
              <a:xfrm>
                <a:off x="5030" y="3528"/>
                <a:ext cx="128" cy="236"/>
                <a:chOff x="5030" y="3528"/>
                <a:chExt cx="128" cy="236"/>
              </a:xfrm>
            </p:grpSpPr>
            <p:sp>
              <p:nvSpPr>
                <p:cNvPr id="588382" name="Rectangle 60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83" name="Oval 60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84" name="Oval 60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85" name="Oval 60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86" name="Oval 61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87" name="Oval 61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8388" name="Group 612"/>
            <p:cNvGrpSpPr>
              <a:grpSpLocks/>
            </p:cNvGrpSpPr>
            <p:nvPr/>
          </p:nvGrpSpPr>
          <p:grpSpPr bwMode="auto">
            <a:xfrm>
              <a:off x="1440" y="3264"/>
              <a:ext cx="1078" cy="308"/>
              <a:chOff x="4080" y="3456"/>
              <a:chExt cx="1078" cy="308"/>
            </a:xfrm>
          </p:grpSpPr>
          <p:grpSp>
            <p:nvGrpSpPr>
              <p:cNvPr id="588389" name="Group 613"/>
              <p:cNvGrpSpPr>
                <a:grpSpLocks/>
              </p:cNvGrpSpPr>
              <p:nvPr/>
            </p:nvGrpSpPr>
            <p:grpSpPr bwMode="auto">
              <a:xfrm>
                <a:off x="4080" y="3456"/>
                <a:ext cx="128" cy="236"/>
                <a:chOff x="4080" y="3456"/>
                <a:chExt cx="128" cy="236"/>
              </a:xfrm>
            </p:grpSpPr>
            <p:sp>
              <p:nvSpPr>
                <p:cNvPr id="588390" name="Rectangle 61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91" name="Oval 61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92" name="Oval 61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93" name="Oval 61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94" name="Oval 61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95" name="Oval 61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396" name="Group 620"/>
              <p:cNvGrpSpPr>
                <a:grpSpLocks/>
              </p:cNvGrpSpPr>
              <p:nvPr/>
            </p:nvGrpSpPr>
            <p:grpSpPr bwMode="auto">
              <a:xfrm>
                <a:off x="4208" y="3459"/>
                <a:ext cx="129" cy="236"/>
                <a:chOff x="4208" y="3459"/>
                <a:chExt cx="129" cy="236"/>
              </a:xfrm>
            </p:grpSpPr>
            <p:sp>
              <p:nvSpPr>
                <p:cNvPr id="588397" name="Rectangle 62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398" name="Oval 62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399" name="Oval 62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00" name="Oval 62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01" name="Oval 62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02" name="Oval 62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03" name="Group 627"/>
              <p:cNvGrpSpPr>
                <a:grpSpLocks/>
              </p:cNvGrpSpPr>
              <p:nvPr/>
            </p:nvGrpSpPr>
            <p:grpSpPr bwMode="auto">
              <a:xfrm>
                <a:off x="4337" y="3456"/>
                <a:ext cx="128" cy="236"/>
                <a:chOff x="4337" y="3456"/>
                <a:chExt cx="128" cy="236"/>
              </a:xfrm>
            </p:grpSpPr>
            <p:sp>
              <p:nvSpPr>
                <p:cNvPr id="588404" name="Rectangle 62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05" name="Oval 62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06" name="Oval 63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07" name="Oval 63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08" name="Oval 63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09" name="Oval 63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10" name="Group 634"/>
              <p:cNvGrpSpPr>
                <a:grpSpLocks/>
              </p:cNvGrpSpPr>
              <p:nvPr/>
            </p:nvGrpSpPr>
            <p:grpSpPr bwMode="auto">
              <a:xfrm>
                <a:off x="4465" y="3480"/>
                <a:ext cx="128" cy="236"/>
                <a:chOff x="4465" y="3480"/>
                <a:chExt cx="128" cy="236"/>
              </a:xfrm>
            </p:grpSpPr>
            <p:sp>
              <p:nvSpPr>
                <p:cNvPr id="588411" name="Rectangle 63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12" name="Oval 63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13" name="Oval 63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14" name="Oval 63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15" name="Oval 63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16" name="Oval 64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17" name="Group 641"/>
              <p:cNvGrpSpPr>
                <a:grpSpLocks/>
              </p:cNvGrpSpPr>
              <p:nvPr/>
            </p:nvGrpSpPr>
            <p:grpSpPr bwMode="auto">
              <a:xfrm>
                <a:off x="4593" y="3480"/>
                <a:ext cx="129" cy="236"/>
                <a:chOff x="4593" y="3480"/>
                <a:chExt cx="129" cy="236"/>
              </a:xfrm>
            </p:grpSpPr>
            <p:sp>
              <p:nvSpPr>
                <p:cNvPr id="588418" name="Rectangle 64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19" name="Oval 64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20" name="Oval 64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21" name="Oval 64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22" name="Oval 64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23" name="Oval 64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24" name="Group 648"/>
              <p:cNvGrpSpPr>
                <a:grpSpLocks/>
              </p:cNvGrpSpPr>
              <p:nvPr/>
            </p:nvGrpSpPr>
            <p:grpSpPr bwMode="auto">
              <a:xfrm>
                <a:off x="4747" y="3504"/>
                <a:ext cx="129" cy="236"/>
                <a:chOff x="4747" y="3504"/>
                <a:chExt cx="129" cy="236"/>
              </a:xfrm>
            </p:grpSpPr>
            <p:sp>
              <p:nvSpPr>
                <p:cNvPr id="588425" name="Rectangle 64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26" name="Oval 65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27" name="Oval 65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28" name="Oval 65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29" name="Oval 65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30" name="Oval 65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31" name="Group 655"/>
              <p:cNvGrpSpPr>
                <a:grpSpLocks/>
              </p:cNvGrpSpPr>
              <p:nvPr/>
            </p:nvGrpSpPr>
            <p:grpSpPr bwMode="auto">
              <a:xfrm>
                <a:off x="4901" y="3504"/>
                <a:ext cx="129" cy="236"/>
                <a:chOff x="4901" y="3504"/>
                <a:chExt cx="129" cy="236"/>
              </a:xfrm>
            </p:grpSpPr>
            <p:sp>
              <p:nvSpPr>
                <p:cNvPr id="588432" name="Rectangle 65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33" name="Oval 65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34" name="Oval 65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35" name="Oval 65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36" name="Oval 66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37" name="Oval 66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38" name="Group 662"/>
              <p:cNvGrpSpPr>
                <a:grpSpLocks/>
              </p:cNvGrpSpPr>
              <p:nvPr/>
            </p:nvGrpSpPr>
            <p:grpSpPr bwMode="auto">
              <a:xfrm>
                <a:off x="5030" y="3528"/>
                <a:ext cx="128" cy="236"/>
                <a:chOff x="5030" y="3528"/>
                <a:chExt cx="128" cy="236"/>
              </a:xfrm>
            </p:grpSpPr>
            <p:sp>
              <p:nvSpPr>
                <p:cNvPr id="588439" name="Rectangle 66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40" name="Oval 66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41" name="Oval 66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42" name="Oval 66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43" name="Oval 66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44" name="Oval 66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8445" name="Group 669"/>
            <p:cNvGrpSpPr>
              <a:grpSpLocks/>
            </p:cNvGrpSpPr>
            <p:nvPr/>
          </p:nvGrpSpPr>
          <p:grpSpPr bwMode="auto">
            <a:xfrm>
              <a:off x="1344" y="3312"/>
              <a:ext cx="1078" cy="308"/>
              <a:chOff x="4080" y="3456"/>
              <a:chExt cx="1078" cy="308"/>
            </a:xfrm>
          </p:grpSpPr>
          <p:grpSp>
            <p:nvGrpSpPr>
              <p:cNvPr id="588446" name="Group 670"/>
              <p:cNvGrpSpPr>
                <a:grpSpLocks/>
              </p:cNvGrpSpPr>
              <p:nvPr/>
            </p:nvGrpSpPr>
            <p:grpSpPr bwMode="auto">
              <a:xfrm>
                <a:off x="4080" y="3456"/>
                <a:ext cx="128" cy="236"/>
                <a:chOff x="4080" y="3456"/>
                <a:chExt cx="128" cy="236"/>
              </a:xfrm>
            </p:grpSpPr>
            <p:sp>
              <p:nvSpPr>
                <p:cNvPr id="588447" name="Rectangle 67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48" name="Oval 67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49" name="Oval 67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50" name="Oval 67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51" name="Oval 67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52" name="Oval 67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53" name="Group 677"/>
              <p:cNvGrpSpPr>
                <a:grpSpLocks/>
              </p:cNvGrpSpPr>
              <p:nvPr/>
            </p:nvGrpSpPr>
            <p:grpSpPr bwMode="auto">
              <a:xfrm>
                <a:off x="4208" y="3459"/>
                <a:ext cx="129" cy="236"/>
                <a:chOff x="4208" y="3459"/>
                <a:chExt cx="129" cy="236"/>
              </a:xfrm>
            </p:grpSpPr>
            <p:sp>
              <p:nvSpPr>
                <p:cNvPr id="588454" name="Rectangle 67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55" name="Oval 67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56" name="Oval 68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57" name="Oval 68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58" name="Oval 68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59" name="Oval 68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60" name="Group 684"/>
              <p:cNvGrpSpPr>
                <a:grpSpLocks/>
              </p:cNvGrpSpPr>
              <p:nvPr/>
            </p:nvGrpSpPr>
            <p:grpSpPr bwMode="auto">
              <a:xfrm>
                <a:off x="4337" y="3456"/>
                <a:ext cx="128" cy="236"/>
                <a:chOff x="4337" y="3456"/>
                <a:chExt cx="128" cy="236"/>
              </a:xfrm>
            </p:grpSpPr>
            <p:sp>
              <p:nvSpPr>
                <p:cNvPr id="588461" name="Rectangle 68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62" name="Oval 68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63" name="Oval 68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64" name="Oval 68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65" name="Oval 68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66" name="Oval 69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67" name="Group 691"/>
              <p:cNvGrpSpPr>
                <a:grpSpLocks/>
              </p:cNvGrpSpPr>
              <p:nvPr/>
            </p:nvGrpSpPr>
            <p:grpSpPr bwMode="auto">
              <a:xfrm>
                <a:off x="4465" y="3480"/>
                <a:ext cx="128" cy="236"/>
                <a:chOff x="4465" y="3480"/>
                <a:chExt cx="128" cy="236"/>
              </a:xfrm>
            </p:grpSpPr>
            <p:sp>
              <p:nvSpPr>
                <p:cNvPr id="588468" name="Rectangle 69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69" name="Oval 69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70" name="Oval 69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71" name="Oval 69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72" name="Oval 69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73" name="Oval 69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74" name="Group 698"/>
              <p:cNvGrpSpPr>
                <a:grpSpLocks/>
              </p:cNvGrpSpPr>
              <p:nvPr/>
            </p:nvGrpSpPr>
            <p:grpSpPr bwMode="auto">
              <a:xfrm>
                <a:off x="4593" y="3480"/>
                <a:ext cx="129" cy="236"/>
                <a:chOff x="4593" y="3480"/>
                <a:chExt cx="129" cy="236"/>
              </a:xfrm>
            </p:grpSpPr>
            <p:sp>
              <p:nvSpPr>
                <p:cNvPr id="588475" name="Rectangle 69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76" name="Oval 70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77" name="Oval 70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78" name="Oval 70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79" name="Oval 70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80" name="Oval 70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81" name="Group 705"/>
              <p:cNvGrpSpPr>
                <a:grpSpLocks/>
              </p:cNvGrpSpPr>
              <p:nvPr/>
            </p:nvGrpSpPr>
            <p:grpSpPr bwMode="auto">
              <a:xfrm>
                <a:off x="4747" y="3504"/>
                <a:ext cx="129" cy="236"/>
                <a:chOff x="4747" y="3504"/>
                <a:chExt cx="129" cy="236"/>
              </a:xfrm>
            </p:grpSpPr>
            <p:sp>
              <p:nvSpPr>
                <p:cNvPr id="588482" name="Rectangle 70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83" name="Oval 70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84" name="Oval 70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85" name="Oval 70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86" name="Oval 71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87" name="Oval 71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88" name="Group 712"/>
              <p:cNvGrpSpPr>
                <a:grpSpLocks/>
              </p:cNvGrpSpPr>
              <p:nvPr/>
            </p:nvGrpSpPr>
            <p:grpSpPr bwMode="auto">
              <a:xfrm>
                <a:off x="4901" y="3504"/>
                <a:ext cx="129" cy="236"/>
                <a:chOff x="4901" y="3504"/>
                <a:chExt cx="129" cy="236"/>
              </a:xfrm>
            </p:grpSpPr>
            <p:sp>
              <p:nvSpPr>
                <p:cNvPr id="588489" name="Rectangle 71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90" name="Oval 71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91" name="Oval 71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92" name="Oval 71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93" name="Oval 71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94" name="Oval 71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495" name="Group 719"/>
              <p:cNvGrpSpPr>
                <a:grpSpLocks/>
              </p:cNvGrpSpPr>
              <p:nvPr/>
            </p:nvGrpSpPr>
            <p:grpSpPr bwMode="auto">
              <a:xfrm>
                <a:off x="5030" y="3528"/>
                <a:ext cx="128" cy="236"/>
                <a:chOff x="5030" y="3528"/>
                <a:chExt cx="128" cy="236"/>
              </a:xfrm>
            </p:grpSpPr>
            <p:sp>
              <p:nvSpPr>
                <p:cNvPr id="588496" name="Rectangle 72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497" name="Oval 72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98" name="Oval 72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499" name="Oval 72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00" name="Oval 72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01" name="Oval 72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8502" name="Group 726"/>
            <p:cNvGrpSpPr>
              <a:grpSpLocks/>
            </p:cNvGrpSpPr>
            <p:nvPr/>
          </p:nvGrpSpPr>
          <p:grpSpPr bwMode="auto">
            <a:xfrm>
              <a:off x="1248" y="3408"/>
              <a:ext cx="1078" cy="308"/>
              <a:chOff x="4080" y="3456"/>
              <a:chExt cx="1078" cy="308"/>
            </a:xfrm>
          </p:grpSpPr>
          <p:grpSp>
            <p:nvGrpSpPr>
              <p:cNvPr id="588503" name="Group 727"/>
              <p:cNvGrpSpPr>
                <a:grpSpLocks/>
              </p:cNvGrpSpPr>
              <p:nvPr/>
            </p:nvGrpSpPr>
            <p:grpSpPr bwMode="auto">
              <a:xfrm>
                <a:off x="4080" y="3456"/>
                <a:ext cx="128" cy="236"/>
                <a:chOff x="4080" y="3456"/>
                <a:chExt cx="128" cy="236"/>
              </a:xfrm>
            </p:grpSpPr>
            <p:sp>
              <p:nvSpPr>
                <p:cNvPr id="588504" name="Rectangle 72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505" name="Oval 72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06" name="Oval 73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07" name="Oval 73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08" name="Oval 73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09" name="Oval 73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510" name="Group 734"/>
              <p:cNvGrpSpPr>
                <a:grpSpLocks/>
              </p:cNvGrpSpPr>
              <p:nvPr/>
            </p:nvGrpSpPr>
            <p:grpSpPr bwMode="auto">
              <a:xfrm>
                <a:off x="4208" y="3459"/>
                <a:ext cx="129" cy="236"/>
                <a:chOff x="4208" y="3459"/>
                <a:chExt cx="129" cy="236"/>
              </a:xfrm>
            </p:grpSpPr>
            <p:sp>
              <p:nvSpPr>
                <p:cNvPr id="588511" name="Rectangle 73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512" name="Oval 73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13" name="Oval 73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14" name="Oval 73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15" name="Oval 73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16" name="Oval 74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517" name="Group 741"/>
              <p:cNvGrpSpPr>
                <a:grpSpLocks/>
              </p:cNvGrpSpPr>
              <p:nvPr/>
            </p:nvGrpSpPr>
            <p:grpSpPr bwMode="auto">
              <a:xfrm>
                <a:off x="4337" y="3456"/>
                <a:ext cx="128" cy="236"/>
                <a:chOff x="4337" y="3456"/>
                <a:chExt cx="128" cy="236"/>
              </a:xfrm>
            </p:grpSpPr>
            <p:sp>
              <p:nvSpPr>
                <p:cNvPr id="588518" name="Rectangle 74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519" name="Oval 74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20" name="Oval 74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21" name="Oval 74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22" name="Oval 74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23" name="Oval 74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524" name="Group 748"/>
              <p:cNvGrpSpPr>
                <a:grpSpLocks/>
              </p:cNvGrpSpPr>
              <p:nvPr/>
            </p:nvGrpSpPr>
            <p:grpSpPr bwMode="auto">
              <a:xfrm>
                <a:off x="4465" y="3480"/>
                <a:ext cx="128" cy="236"/>
                <a:chOff x="4465" y="3480"/>
                <a:chExt cx="128" cy="236"/>
              </a:xfrm>
            </p:grpSpPr>
            <p:sp>
              <p:nvSpPr>
                <p:cNvPr id="588525" name="Rectangle 74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526" name="Oval 75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27" name="Oval 75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28" name="Oval 75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29" name="Oval 75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30" name="Oval 75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531" name="Group 755"/>
              <p:cNvGrpSpPr>
                <a:grpSpLocks/>
              </p:cNvGrpSpPr>
              <p:nvPr/>
            </p:nvGrpSpPr>
            <p:grpSpPr bwMode="auto">
              <a:xfrm>
                <a:off x="4593" y="3480"/>
                <a:ext cx="129" cy="236"/>
                <a:chOff x="4593" y="3480"/>
                <a:chExt cx="129" cy="236"/>
              </a:xfrm>
            </p:grpSpPr>
            <p:sp>
              <p:nvSpPr>
                <p:cNvPr id="588532" name="Rectangle 75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533" name="Oval 75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34" name="Oval 75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35" name="Oval 75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36" name="Oval 76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37" name="Oval 76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538" name="Group 762"/>
              <p:cNvGrpSpPr>
                <a:grpSpLocks/>
              </p:cNvGrpSpPr>
              <p:nvPr/>
            </p:nvGrpSpPr>
            <p:grpSpPr bwMode="auto">
              <a:xfrm>
                <a:off x="4747" y="3504"/>
                <a:ext cx="129" cy="236"/>
                <a:chOff x="4747" y="3504"/>
                <a:chExt cx="129" cy="236"/>
              </a:xfrm>
            </p:grpSpPr>
            <p:sp>
              <p:nvSpPr>
                <p:cNvPr id="588539" name="Rectangle 76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540" name="Oval 76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41" name="Oval 76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42" name="Oval 76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43" name="Oval 76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44" name="Oval 76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545" name="Group 769"/>
              <p:cNvGrpSpPr>
                <a:grpSpLocks/>
              </p:cNvGrpSpPr>
              <p:nvPr/>
            </p:nvGrpSpPr>
            <p:grpSpPr bwMode="auto">
              <a:xfrm>
                <a:off x="4901" y="3504"/>
                <a:ext cx="129" cy="236"/>
                <a:chOff x="4901" y="3504"/>
                <a:chExt cx="129" cy="236"/>
              </a:xfrm>
            </p:grpSpPr>
            <p:sp>
              <p:nvSpPr>
                <p:cNvPr id="588546" name="Rectangle 77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547" name="Oval 77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48" name="Oval 77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49" name="Oval 77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50" name="Oval 77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51" name="Oval 77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552" name="Group 776"/>
              <p:cNvGrpSpPr>
                <a:grpSpLocks/>
              </p:cNvGrpSpPr>
              <p:nvPr/>
            </p:nvGrpSpPr>
            <p:grpSpPr bwMode="auto">
              <a:xfrm>
                <a:off x="5030" y="3528"/>
                <a:ext cx="128" cy="236"/>
                <a:chOff x="5030" y="3528"/>
                <a:chExt cx="128" cy="236"/>
              </a:xfrm>
            </p:grpSpPr>
            <p:sp>
              <p:nvSpPr>
                <p:cNvPr id="588553" name="Rectangle 77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554" name="Oval 77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55" name="Oval 77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56" name="Oval 78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57" name="Oval 78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558" name="Oval 78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588559" name="Group 783"/>
          <p:cNvGrpSpPr>
            <a:grpSpLocks/>
          </p:cNvGrpSpPr>
          <p:nvPr/>
        </p:nvGrpSpPr>
        <p:grpSpPr bwMode="auto">
          <a:xfrm>
            <a:off x="381000" y="3429000"/>
            <a:ext cx="762000" cy="838200"/>
            <a:chOff x="144" y="2303"/>
            <a:chExt cx="1344" cy="913"/>
          </a:xfrm>
        </p:grpSpPr>
        <p:sp>
          <p:nvSpPr>
            <p:cNvPr id="588560" name="Rectangle 784"/>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588561" name="Group 785"/>
            <p:cNvGrpSpPr>
              <a:grpSpLocks/>
            </p:cNvGrpSpPr>
            <p:nvPr/>
          </p:nvGrpSpPr>
          <p:grpSpPr bwMode="auto">
            <a:xfrm>
              <a:off x="1001" y="2352"/>
              <a:ext cx="487" cy="289"/>
              <a:chOff x="240" y="3600"/>
              <a:chExt cx="487" cy="289"/>
            </a:xfrm>
          </p:grpSpPr>
          <p:grpSp>
            <p:nvGrpSpPr>
              <p:cNvPr id="588562" name="Group 786"/>
              <p:cNvGrpSpPr>
                <a:grpSpLocks/>
              </p:cNvGrpSpPr>
              <p:nvPr/>
            </p:nvGrpSpPr>
            <p:grpSpPr bwMode="auto">
              <a:xfrm>
                <a:off x="240" y="3644"/>
                <a:ext cx="70" cy="201"/>
                <a:chOff x="2064" y="1872"/>
                <a:chExt cx="144" cy="912"/>
              </a:xfrm>
            </p:grpSpPr>
            <p:sp>
              <p:nvSpPr>
                <p:cNvPr id="588563" name="Rectangle 78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564" name="Line 78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565" name="Line 78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566" name="Line 79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567" name="Line 79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568" name="Line 79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569" name="Line 79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570" name="Line 79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571" name="Line 79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572" name="Line 79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573" name="Line 79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574" name="Group 798"/>
              <p:cNvGrpSpPr>
                <a:grpSpLocks/>
              </p:cNvGrpSpPr>
              <p:nvPr/>
            </p:nvGrpSpPr>
            <p:grpSpPr bwMode="auto">
              <a:xfrm>
                <a:off x="588" y="3667"/>
                <a:ext cx="139" cy="111"/>
                <a:chOff x="2304" y="2256"/>
                <a:chExt cx="432" cy="576"/>
              </a:xfrm>
            </p:grpSpPr>
            <p:sp>
              <p:nvSpPr>
                <p:cNvPr id="588575" name="Rectangle 79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576" name="Line 80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577" name="Line 80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578" name="Line 80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579" name="Line 80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580" name="AutoShape 80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581" name="Group 805"/>
              <p:cNvGrpSpPr>
                <a:grpSpLocks/>
              </p:cNvGrpSpPr>
              <p:nvPr/>
            </p:nvGrpSpPr>
            <p:grpSpPr bwMode="auto">
              <a:xfrm>
                <a:off x="426" y="3644"/>
                <a:ext cx="139" cy="112"/>
                <a:chOff x="2304" y="2256"/>
                <a:chExt cx="432" cy="576"/>
              </a:xfrm>
            </p:grpSpPr>
            <p:sp>
              <p:nvSpPr>
                <p:cNvPr id="588582" name="Rectangle 80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583" name="Line 80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584" name="Line 80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585" name="Line 80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586" name="Line 81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587" name="AutoShape 81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588" name="Group 812"/>
              <p:cNvGrpSpPr>
                <a:grpSpLocks/>
              </p:cNvGrpSpPr>
              <p:nvPr/>
            </p:nvGrpSpPr>
            <p:grpSpPr bwMode="auto">
              <a:xfrm>
                <a:off x="402" y="3600"/>
                <a:ext cx="70" cy="200"/>
                <a:chOff x="2064" y="1872"/>
                <a:chExt cx="144" cy="912"/>
              </a:xfrm>
            </p:grpSpPr>
            <p:sp>
              <p:nvSpPr>
                <p:cNvPr id="588589" name="Rectangle 81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590" name="Line 81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591" name="Line 81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592" name="Line 81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593" name="Line 81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594" name="Line 81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595" name="Line 81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596" name="Line 82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597" name="Line 82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598" name="Line 82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599" name="Line 82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600" name="Group 824"/>
              <p:cNvGrpSpPr>
                <a:grpSpLocks/>
              </p:cNvGrpSpPr>
              <p:nvPr/>
            </p:nvGrpSpPr>
            <p:grpSpPr bwMode="auto">
              <a:xfrm>
                <a:off x="518" y="3689"/>
                <a:ext cx="70" cy="200"/>
                <a:chOff x="2064" y="1872"/>
                <a:chExt cx="144" cy="912"/>
              </a:xfrm>
            </p:grpSpPr>
            <p:sp>
              <p:nvSpPr>
                <p:cNvPr id="588601" name="Rectangle 82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02" name="Line 82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603" name="Line 82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604" name="Line 82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605" name="Line 82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606" name="Line 83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607" name="Line 83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608" name="Line 83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609" name="Line 83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610" name="Line 83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611" name="Line 83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612" name="Group 836"/>
              <p:cNvGrpSpPr>
                <a:grpSpLocks/>
              </p:cNvGrpSpPr>
              <p:nvPr/>
            </p:nvGrpSpPr>
            <p:grpSpPr bwMode="auto">
              <a:xfrm>
                <a:off x="286" y="3756"/>
                <a:ext cx="140" cy="111"/>
                <a:chOff x="2304" y="2256"/>
                <a:chExt cx="432" cy="576"/>
              </a:xfrm>
            </p:grpSpPr>
            <p:sp>
              <p:nvSpPr>
                <p:cNvPr id="588613" name="Rectangle 83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14" name="Line 83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615" name="Line 83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616" name="Line 84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617" name="Line 84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618" name="AutoShape 84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8619" name="Group 843"/>
            <p:cNvGrpSpPr>
              <a:grpSpLocks/>
            </p:cNvGrpSpPr>
            <p:nvPr/>
          </p:nvGrpSpPr>
          <p:grpSpPr bwMode="auto">
            <a:xfrm>
              <a:off x="288" y="2447"/>
              <a:ext cx="487" cy="289"/>
              <a:chOff x="240" y="3600"/>
              <a:chExt cx="487" cy="289"/>
            </a:xfrm>
          </p:grpSpPr>
          <p:grpSp>
            <p:nvGrpSpPr>
              <p:cNvPr id="588620" name="Group 844"/>
              <p:cNvGrpSpPr>
                <a:grpSpLocks/>
              </p:cNvGrpSpPr>
              <p:nvPr/>
            </p:nvGrpSpPr>
            <p:grpSpPr bwMode="auto">
              <a:xfrm>
                <a:off x="240" y="3644"/>
                <a:ext cx="70" cy="201"/>
                <a:chOff x="2064" y="1872"/>
                <a:chExt cx="144" cy="912"/>
              </a:xfrm>
            </p:grpSpPr>
            <p:sp>
              <p:nvSpPr>
                <p:cNvPr id="588621" name="Rectangle 84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22" name="Line 84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623" name="Line 84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624" name="Line 84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625" name="Line 84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626" name="Line 85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627" name="Line 85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628" name="Line 85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629" name="Line 85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630" name="Line 85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631" name="Line 85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632" name="Group 856"/>
              <p:cNvGrpSpPr>
                <a:grpSpLocks/>
              </p:cNvGrpSpPr>
              <p:nvPr/>
            </p:nvGrpSpPr>
            <p:grpSpPr bwMode="auto">
              <a:xfrm>
                <a:off x="588" y="3667"/>
                <a:ext cx="139" cy="111"/>
                <a:chOff x="2304" y="2256"/>
                <a:chExt cx="432" cy="576"/>
              </a:xfrm>
            </p:grpSpPr>
            <p:sp>
              <p:nvSpPr>
                <p:cNvPr id="588633" name="Rectangle 85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34" name="Line 85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635" name="Line 85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636" name="Line 86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637" name="Line 86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638" name="AutoShape 86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639" name="Group 863"/>
              <p:cNvGrpSpPr>
                <a:grpSpLocks/>
              </p:cNvGrpSpPr>
              <p:nvPr/>
            </p:nvGrpSpPr>
            <p:grpSpPr bwMode="auto">
              <a:xfrm>
                <a:off x="426" y="3644"/>
                <a:ext cx="139" cy="112"/>
                <a:chOff x="2304" y="2256"/>
                <a:chExt cx="432" cy="576"/>
              </a:xfrm>
            </p:grpSpPr>
            <p:sp>
              <p:nvSpPr>
                <p:cNvPr id="588640" name="Rectangle 86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41" name="Line 86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642" name="Line 86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643" name="Line 86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644" name="Line 86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645" name="AutoShape 86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646" name="Group 870"/>
              <p:cNvGrpSpPr>
                <a:grpSpLocks/>
              </p:cNvGrpSpPr>
              <p:nvPr/>
            </p:nvGrpSpPr>
            <p:grpSpPr bwMode="auto">
              <a:xfrm>
                <a:off x="402" y="3600"/>
                <a:ext cx="70" cy="200"/>
                <a:chOff x="2064" y="1872"/>
                <a:chExt cx="144" cy="912"/>
              </a:xfrm>
            </p:grpSpPr>
            <p:sp>
              <p:nvSpPr>
                <p:cNvPr id="588647" name="Rectangle 87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48" name="Line 87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649" name="Line 87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650" name="Line 87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651" name="Line 87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652" name="Line 87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653" name="Line 87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654" name="Line 87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655" name="Line 87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656" name="Line 88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657" name="Line 88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658" name="Group 882"/>
              <p:cNvGrpSpPr>
                <a:grpSpLocks/>
              </p:cNvGrpSpPr>
              <p:nvPr/>
            </p:nvGrpSpPr>
            <p:grpSpPr bwMode="auto">
              <a:xfrm>
                <a:off x="518" y="3689"/>
                <a:ext cx="70" cy="200"/>
                <a:chOff x="2064" y="1872"/>
                <a:chExt cx="144" cy="912"/>
              </a:xfrm>
            </p:grpSpPr>
            <p:sp>
              <p:nvSpPr>
                <p:cNvPr id="588659" name="Rectangle 88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60" name="Line 88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661" name="Line 88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662" name="Line 88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663" name="Line 88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664" name="Line 88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665" name="Line 88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666" name="Line 89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667" name="Line 89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668" name="Line 89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669" name="Line 89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670" name="Group 894"/>
              <p:cNvGrpSpPr>
                <a:grpSpLocks/>
              </p:cNvGrpSpPr>
              <p:nvPr/>
            </p:nvGrpSpPr>
            <p:grpSpPr bwMode="auto">
              <a:xfrm>
                <a:off x="286" y="3756"/>
                <a:ext cx="140" cy="111"/>
                <a:chOff x="2304" y="2256"/>
                <a:chExt cx="432" cy="576"/>
              </a:xfrm>
            </p:grpSpPr>
            <p:sp>
              <p:nvSpPr>
                <p:cNvPr id="588671" name="Rectangle 89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72" name="Line 89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673" name="Line 89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674" name="Line 89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675" name="Line 89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676" name="AutoShape 90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8677" name="Group 901"/>
            <p:cNvGrpSpPr>
              <a:grpSpLocks/>
            </p:cNvGrpSpPr>
            <p:nvPr/>
          </p:nvGrpSpPr>
          <p:grpSpPr bwMode="auto">
            <a:xfrm>
              <a:off x="480" y="2303"/>
              <a:ext cx="487" cy="289"/>
              <a:chOff x="240" y="3600"/>
              <a:chExt cx="487" cy="289"/>
            </a:xfrm>
          </p:grpSpPr>
          <p:grpSp>
            <p:nvGrpSpPr>
              <p:cNvPr id="588678" name="Group 902"/>
              <p:cNvGrpSpPr>
                <a:grpSpLocks/>
              </p:cNvGrpSpPr>
              <p:nvPr/>
            </p:nvGrpSpPr>
            <p:grpSpPr bwMode="auto">
              <a:xfrm>
                <a:off x="240" y="3644"/>
                <a:ext cx="70" cy="201"/>
                <a:chOff x="2064" y="1872"/>
                <a:chExt cx="144" cy="912"/>
              </a:xfrm>
            </p:grpSpPr>
            <p:sp>
              <p:nvSpPr>
                <p:cNvPr id="588679" name="Rectangle 90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80" name="Line 90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681" name="Line 90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682" name="Line 90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683" name="Line 90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684" name="Line 90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685" name="Line 90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686" name="Line 91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687" name="Line 91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688" name="Line 91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689" name="Line 91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690" name="Group 914"/>
              <p:cNvGrpSpPr>
                <a:grpSpLocks/>
              </p:cNvGrpSpPr>
              <p:nvPr/>
            </p:nvGrpSpPr>
            <p:grpSpPr bwMode="auto">
              <a:xfrm>
                <a:off x="588" y="3667"/>
                <a:ext cx="139" cy="111"/>
                <a:chOff x="2304" y="2256"/>
                <a:chExt cx="432" cy="576"/>
              </a:xfrm>
            </p:grpSpPr>
            <p:sp>
              <p:nvSpPr>
                <p:cNvPr id="588691" name="Rectangle 91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92" name="Line 91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693" name="Line 91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694" name="Line 91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695" name="Line 91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696" name="AutoShape 92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697" name="Group 921"/>
              <p:cNvGrpSpPr>
                <a:grpSpLocks/>
              </p:cNvGrpSpPr>
              <p:nvPr/>
            </p:nvGrpSpPr>
            <p:grpSpPr bwMode="auto">
              <a:xfrm>
                <a:off x="426" y="3644"/>
                <a:ext cx="139" cy="112"/>
                <a:chOff x="2304" y="2256"/>
                <a:chExt cx="432" cy="576"/>
              </a:xfrm>
            </p:grpSpPr>
            <p:sp>
              <p:nvSpPr>
                <p:cNvPr id="588698" name="Rectangle 92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699" name="Line 92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700" name="Line 92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701" name="Line 92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702" name="Line 92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703" name="AutoShape 92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704" name="Group 928"/>
              <p:cNvGrpSpPr>
                <a:grpSpLocks/>
              </p:cNvGrpSpPr>
              <p:nvPr/>
            </p:nvGrpSpPr>
            <p:grpSpPr bwMode="auto">
              <a:xfrm>
                <a:off x="402" y="3600"/>
                <a:ext cx="70" cy="200"/>
                <a:chOff x="2064" y="1872"/>
                <a:chExt cx="144" cy="912"/>
              </a:xfrm>
            </p:grpSpPr>
            <p:sp>
              <p:nvSpPr>
                <p:cNvPr id="588705" name="Rectangle 92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706" name="Line 93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707" name="Line 93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708" name="Line 93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709" name="Line 93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710" name="Line 93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711" name="Line 93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712" name="Line 93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713" name="Line 93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714" name="Line 93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715" name="Line 93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716" name="Group 940"/>
              <p:cNvGrpSpPr>
                <a:grpSpLocks/>
              </p:cNvGrpSpPr>
              <p:nvPr/>
            </p:nvGrpSpPr>
            <p:grpSpPr bwMode="auto">
              <a:xfrm>
                <a:off x="518" y="3689"/>
                <a:ext cx="70" cy="200"/>
                <a:chOff x="2064" y="1872"/>
                <a:chExt cx="144" cy="912"/>
              </a:xfrm>
            </p:grpSpPr>
            <p:sp>
              <p:nvSpPr>
                <p:cNvPr id="588717" name="Rectangle 94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718" name="Line 94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719" name="Line 94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720" name="Line 94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721" name="Line 94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722" name="Line 94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723" name="Line 94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724" name="Line 94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725" name="Line 94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726" name="Line 95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727" name="Line 95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728" name="Group 952"/>
              <p:cNvGrpSpPr>
                <a:grpSpLocks/>
              </p:cNvGrpSpPr>
              <p:nvPr/>
            </p:nvGrpSpPr>
            <p:grpSpPr bwMode="auto">
              <a:xfrm>
                <a:off x="286" y="3756"/>
                <a:ext cx="140" cy="111"/>
                <a:chOff x="2304" y="2256"/>
                <a:chExt cx="432" cy="576"/>
              </a:xfrm>
            </p:grpSpPr>
            <p:sp>
              <p:nvSpPr>
                <p:cNvPr id="588729" name="Rectangle 95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730" name="Line 95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731" name="Line 95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732" name="Line 95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733" name="Line 95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734" name="AutoShape 95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8735" name="Group 959"/>
            <p:cNvGrpSpPr>
              <a:grpSpLocks/>
            </p:cNvGrpSpPr>
            <p:nvPr/>
          </p:nvGrpSpPr>
          <p:grpSpPr bwMode="auto">
            <a:xfrm>
              <a:off x="816" y="2496"/>
              <a:ext cx="487" cy="289"/>
              <a:chOff x="240" y="3600"/>
              <a:chExt cx="487" cy="289"/>
            </a:xfrm>
          </p:grpSpPr>
          <p:grpSp>
            <p:nvGrpSpPr>
              <p:cNvPr id="588736" name="Group 960"/>
              <p:cNvGrpSpPr>
                <a:grpSpLocks/>
              </p:cNvGrpSpPr>
              <p:nvPr/>
            </p:nvGrpSpPr>
            <p:grpSpPr bwMode="auto">
              <a:xfrm>
                <a:off x="240" y="3644"/>
                <a:ext cx="70" cy="201"/>
                <a:chOff x="2064" y="1872"/>
                <a:chExt cx="144" cy="912"/>
              </a:xfrm>
            </p:grpSpPr>
            <p:sp>
              <p:nvSpPr>
                <p:cNvPr id="588737" name="Rectangle 96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738" name="Line 96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739" name="Line 96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740" name="Line 96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741" name="Line 96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742" name="Line 96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743" name="Line 96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744" name="Line 96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745" name="Line 96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746" name="Line 97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747" name="Line 97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748" name="Group 972"/>
              <p:cNvGrpSpPr>
                <a:grpSpLocks/>
              </p:cNvGrpSpPr>
              <p:nvPr/>
            </p:nvGrpSpPr>
            <p:grpSpPr bwMode="auto">
              <a:xfrm>
                <a:off x="588" y="3667"/>
                <a:ext cx="139" cy="111"/>
                <a:chOff x="2304" y="2256"/>
                <a:chExt cx="432" cy="576"/>
              </a:xfrm>
            </p:grpSpPr>
            <p:sp>
              <p:nvSpPr>
                <p:cNvPr id="588749" name="Rectangle 97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750" name="Line 97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751" name="Line 97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752" name="Line 97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753" name="Line 97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754" name="AutoShape 97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755" name="Group 979"/>
              <p:cNvGrpSpPr>
                <a:grpSpLocks/>
              </p:cNvGrpSpPr>
              <p:nvPr/>
            </p:nvGrpSpPr>
            <p:grpSpPr bwMode="auto">
              <a:xfrm>
                <a:off x="426" y="3644"/>
                <a:ext cx="139" cy="112"/>
                <a:chOff x="2304" y="2256"/>
                <a:chExt cx="432" cy="576"/>
              </a:xfrm>
            </p:grpSpPr>
            <p:sp>
              <p:nvSpPr>
                <p:cNvPr id="588756" name="Rectangle 98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757" name="Line 98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758" name="Line 98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759" name="Line 98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760" name="Line 98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761" name="AutoShape 98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8762" name="Group 986"/>
              <p:cNvGrpSpPr>
                <a:grpSpLocks/>
              </p:cNvGrpSpPr>
              <p:nvPr/>
            </p:nvGrpSpPr>
            <p:grpSpPr bwMode="auto">
              <a:xfrm>
                <a:off x="402" y="3600"/>
                <a:ext cx="70" cy="200"/>
                <a:chOff x="2064" y="1872"/>
                <a:chExt cx="144" cy="912"/>
              </a:xfrm>
            </p:grpSpPr>
            <p:sp>
              <p:nvSpPr>
                <p:cNvPr id="588763" name="Rectangle 98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764" name="Line 98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765" name="Line 98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766" name="Line 99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767" name="Line 99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768" name="Line 99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769" name="Line 99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770" name="Line 99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771" name="Line 99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772" name="Line 99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773" name="Line 99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774" name="Group 998"/>
              <p:cNvGrpSpPr>
                <a:grpSpLocks/>
              </p:cNvGrpSpPr>
              <p:nvPr/>
            </p:nvGrpSpPr>
            <p:grpSpPr bwMode="auto">
              <a:xfrm>
                <a:off x="518" y="3689"/>
                <a:ext cx="70" cy="200"/>
                <a:chOff x="2064" y="1872"/>
                <a:chExt cx="144" cy="912"/>
              </a:xfrm>
            </p:grpSpPr>
            <p:sp>
              <p:nvSpPr>
                <p:cNvPr id="588775" name="Rectangle 99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776" name="Line 100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8777" name="Line 100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8778" name="Line 100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8779" name="Line 100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8780" name="Line 100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8781" name="Line 100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8782" name="Line 100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8783" name="Line 100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8784" name="Line 100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8785" name="Line 100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8786" name="Group 1010"/>
              <p:cNvGrpSpPr>
                <a:grpSpLocks/>
              </p:cNvGrpSpPr>
              <p:nvPr/>
            </p:nvGrpSpPr>
            <p:grpSpPr bwMode="auto">
              <a:xfrm>
                <a:off x="286" y="3756"/>
                <a:ext cx="140" cy="111"/>
                <a:chOff x="2304" y="2256"/>
                <a:chExt cx="432" cy="576"/>
              </a:xfrm>
            </p:grpSpPr>
            <p:sp>
              <p:nvSpPr>
                <p:cNvPr id="588787" name="Rectangle 101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8788" name="Line 101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8789" name="Line 101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8790" name="Line 101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8791" name="Line 101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8792" name="AutoShape 101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588793" name="Group 1017"/>
          <p:cNvGrpSpPr>
            <a:grpSpLocks/>
          </p:cNvGrpSpPr>
          <p:nvPr/>
        </p:nvGrpSpPr>
        <p:grpSpPr bwMode="auto">
          <a:xfrm>
            <a:off x="1143000" y="3657600"/>
            <a:ext cx="914400" cy="889000"/>
            <a:chOff x="288" y="1056"/>
            <a:chExt cx="1340" cy="1088"/>
          </a:xfrm>
        </p:grpSpPr>
        <p:sp>
          <p:nvSpPr>
            <p:cNvPr id="588794" name="Rectangle 1018"/>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588795" name="Group 1019"/>
            <p:cNvGrpSpPr>
              <a:grpSpLocks/>
            </p:cNvGrpSpPr>
            <p:nvPr/>
          </p:nvGrpSpPr>
          <p:grpSpPr bwMode="auto">
            <a:xfrm>
              <a:off x="624" y="1056"/>
              <a:ext cx="1004" cy="424"/>
              <a:chOff x="2020" y="1189"/>
              <a:chExt cx="1004" cy="424"/>
            </a:xfrm>
          </p:grpSpPr>
          <p:grpSp>
            <p:nvGrpSpPr>
              <p:cNvPr id="588796" name="Group 1020"/>
              <p:cNvGrpSpPr>
                <a:grpSpLocks/>
              </p:cNvGrpSpPr>
              <p:nvPr/>
            </p:nvGrpSpPr>
            <p:grpSpPr bwMode="auto">
              <a:xfrm>
                <a:off x="2020" y="1197"/>
                <a:ext cx="194" cy="353"/>
                <a:chOff x="2020" y="1197"/>
                <a:chExt cx="194" cy="353"/>
              </a:xfrm>
            </p:grpSpPr>
            <p:sp>
              <p:nvSpPr>
                <p:cNvPr id="588797" name="Rectangle 102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798" name="AutoShape 102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799" name="Group 1023"/>
              <p:cNvGrpSpPr>
                <a:grpSpLocks/>
              </p:cNvGrpSpPr>
              <p:nvPr/>
            </p:nvGrpSpPr>
            <p:grpSpPr bwMode="auto">
              <a:xfrm>
                <a:off x="2250" y="1189"/>
                <a:ext cx="194" cy="353"/>
                <a:chOff x="2250" y="1189"/>
                <a:chExt cx="194" cy="353"/>
              </a:xfrm>
            </p:grpSpPr>
            <p:sp>
              <p:nvSpPr>
                <p:cNvPr id="588800" name="Rectangle 102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01" name="AutoShape 102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02" name="Group 1026"/>
              <p:cNvGrpSpPr>
                <a:grpSpLocks/>
              </p:cNvGrpSpPr>
              <p:nvPr/>
            </p:nvGrpSpPr>
            <p:grpSpPr bwMode="auto">
              <a:xfrm>
                <a:off x="2337" y="1216"/>
                <a:ext cx="194" cy="353"/>
                <a:chOff x="2337" y="1216"/>
                <a:chExt cx="194" cy="353"/>
              </a:xfrm>
            </p:grpSpPr>
            <p:sp>
              <p:nvSpPr>
                <p:cNvPr id="588803" name="Rectangle 102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04" name="AutoShape 102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05" name="Group 1029"/>
              <p:cNvGrpSpPr>
                <a:grpSpLocks/>
              </p:cNvGrpSpPr>
              <p:nvPr/>
            </p:nvGrpSpPr>
            <p:grpSpPr bwMode="auto">
              <a:xfrm>
                <a:off x="2532" y="1206"/>
                <a:ext cx="194" cy="353"/>
                <a:chOff x="2532" y="1206"/>
                <a:chExt cx="194" cy="353"/>
              </a:xfrm>
            </p:grpSpPr>
            <p:sp>
              <p:nvSpPr>
                <p:cNvPr id="588806" name="Rectangle 103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07" name="AutoShape 103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08" name="Group 1032"/>
              <p:cNvGrpSpPr>
                <a:grpSpLocks/>
              </p:cNvGrpSpPr>
              <p:nvPr/>
            </p:nvGrpSpPr>
            <p:grpSpPr bwMode="auto">
              <a:xfrm>
                <a:off x="2830" y="1245"/>
                <a:ext cx="194" cy="353"/>
                <a:chOff x="2830" y="1245"/>
                <a:chExt cx="194" cy="353"/>
              </a:xfrm>
            </p:grpSpPr>
            <p:sp>
              <p:nvSpPr>
                <p:cNvPr id="588809" name="Rectangle 103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10" name="AutoShape 103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11" name="Group 1035"/>
              <p:cNvGrpSpPr>
                <a:grpSpLocks/>
              </p:cNvGrpSpPr>
              <p:nvPr/>
            </p:nvGrpSpPr>
            <p:grpSpPr bwMode="auto">
              <a:xfrm>
                <a:off x="2142" y="1227"/>
                <a:ext cx="194" cy="353"/>
                <a:chOff x="2142" y="1227"/>
                <a:chExt cx="194" cy="353"/>
              </a:xfrm>
            </p:grpSpPr>
            <p:sp>
              <p:nvSpPr>
                <p:cNvPr id="588812" name="Rectangle 103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13" name="AutoShape 103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14" name="Group 1038"/>
              <p:cNvGrpSpPr>
                <a:grpSpLocks/>
              </p:cNvGrpSpPr>
              <p:nvPr/>
            </p:nvGrpSpPr>
            <p:grpSpPr bwMode="auto">
              <a:xfrm>
                <a:off x="2424" y="1243"/>
                <a:ext cx="193" cy="353"/>
                <a:chOff x="2424" y="1243"/>
                <a:chExt cx="193" cy="353"/>
              </a:xfrm>
            </p:grpSpPr>
            <p:sp>
              <p:nvSpPr>
                <p:cNvPr id="588815" name="Rectangle 103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16" name="AutoShape 104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17" name="Group 1041"/>
              <p:cNvGrpSpPr>
                <a:grpSpLocks/>
              </p:cNvGrpSpPr>
              <p:nvPr/>
            </p:nvGrpSpPr>
            <p:grpSpPr bwMode="auto">
              <a:xfrm>
                <a:off x="2618" y="1233"/>
                <a:ext cx="194" cy="353"/>
                <a:chOff x="2618" y="1233"/>
                <a:chExt cx="194" cy="353"/>
              </a:xfrm>
            </p:grpSpPr>
            <p:sp>
              <p:nvSpPr>
                <p:cNvPr id="588818" name="Rectangle 104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19" name="AutoShape 104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20" name="Group 1044"/>
              <p:cNvGrpSpPr>
                <a:grpSpLocks/>
              </p:cNvGrpSpPr>
              <p:nvPr/>
            </p:nvGrpSpPr>
            <p:grpSpPr bwMode="auto">
              <a:xfrm>
                <a:off x="2706" y="1260"/>
                <a:ext cx="194" cy="353"/>
                <a:chOff x="2706" y="1260"/>
                <a:chExt cx="194" cy="353"/>
              </a:xfrm>
            </p:grpSpPr>
            <p:sp>
              <p:nvSpPr>
                <p:cNvPr id="588821" name="Rectangle 104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22" name="AutoShape 104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88823" name="Group 1047"/>
            <p:cNvGrpSpPr>
              <a:grpSpLocks/>
            </p:cNvGrpSpPr>
            <p:nvPr/>
          </p:nvGrpSpPr>
          <p:grpSpPr bwMode="auto">
            <a:xfrm>
              <a:off x="480" y="1152"/>
              <a:ext cx="1004" cy="424"/>
              <a:chOff x="2020" y="1189"/>
              <a:chExt cx="1004" cy="424"/>
            </a:xfrm>
          </p:grpSpPr>
          <p:grpSp>
            <p:nvGrpSpPr>
              <p:cNvPr id="588824" name="Group 1048"/>
              <p:cNvGrpSpPr>
                <a:grpSpLocks/>
              </p:cNvGrpSpPr>
              <p:nvPr/>
            </p:nvGrpSpPr>
            <p:grpSpPr bwMode="auto">
              <a:xfrm>
                <a:off x="2020" y="1197"/>
                <a:ext cx="194" cy="353"/>
                <a:chOff x="2020" y="1197"/>
                <a:chExt cx="194" cy="353"/>
              </a:xfrm>
            </p:grpSpPr>
            <p:sp>
              <p:nvSpPr>
                <p:cNvPr id="588825" name="Rectangle 1049"/>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26" name="AutoShape 1050"/>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27" name="Group 1051"/>
              <p:cNvGrpSpPr>
                <a:grpSpLocks/>
              </p:cNvGrpSpPr>
              <p:nvPr/>
            </p:nvGrpSpPr>
            <p:grpSpPr bwMode="auto">
              <a:xfrm>
                <a:off x="2250" y="1189"/>
                <a:ext cx="194" cy="353"/>
                <a:chOff x="2250" y="1189"/>
                <a:chExt cx="194" cy="353"/>
              </a:xfrm>
            </p:grpSpPr>
            <p:sp>
              <p:nvSpPr>
                <p:cNvPr id="588828" name="Rectangle 1052"/>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29" name="AutoShape 1053"/>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30" name="Group 1054"/>
              <p:cNvGrpSpPr>
                <a:grpSpLocks/>
              </p:cNvGrpSpPr>
              <p:nvPr/>
            </p:nvGrpSpPr>
            <p:grpSpPr bwMode="auto">
              <a:xfrm>
                <a:off x="2337" y="1216"/>
                <a:ext cx="194" cy="353"/>
                <a:chOff x="2337" y="1216"/>
                <a:chExt cx="194" cy="353"/>
              </a:xfrm>
            </p:grpSpPr>
            <p:sp>
              <p:nvSpPr>
                <p:cNvPr id="588831" name="Rectangle 1055"/>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32" name="AutoShape 1056"/>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33" name="Group 1057"/>
              <p:cNvGrpSpPr>
                <a:grpSpLocks/>
              </p:cNvGrpSpPr>
              <p:nvPr/>
            </p:nvGrpSpPr>
            <p:grpSpPr bwMode="auto">
              <a:xfrm>
                <a:off x="2532" y="1206"/>
                <a:ext cx="194" cy="353"/>
                <a:chOff x="2532" y="1206"/>
                <a:chExt cx="194" cy="353"/>
              </a:xfrm>
            </p:grpSpPr>
            <p:sp>
              <p:nvSpPr>
                <p:cNvPr id="588834" name="Rectangle 1058"/>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35" name="AutoShape 1059"/>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36" name="Group 1060"/>
              <p:cNvGrpSpPr>
                <a:grpSpLocks/>
              </p:cNvGrpSpPr>
              <p:nvPr/>
            </p:nvGrpSpPr>
            <p:grpSpPr bwMode="auto">
              <a:xfrm>
                <a:off x="2830" y="1245"/>
                <a:ext cx="194" cy="353"/>
                <a:chOff x="2830" y="1245"/>
                <a:chExt cx="194" cy="353"/>
              </a:xfrm>
            </p:grpSpPr>
            <p:sp>
              <p:nvSpPr>
                <p:cNvPr id="588837" name="Rectangle 1061"/>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38" name="AutoShape 1062"/>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39" name="Group 1063"/>
              <p:cNvGrpSpPr>
                <a:grpSpLocks/>
              </p:cNvGrpSpPr>
              <p:nvPr/>
            </p:nvGrpSpPr>
            <p:grpSpPr bwMode="auto">
              <a:xfrm>
                <a:off x="2142" y="1227"/>
                <a:ext cx="194" cy="353"/>
                <a:chOff x="2142" y="1227"/>
                <a:chExt cx="194" cy="353"/>
              </a:xfrm>
            </p:grpSpPr>
            <p:sp>
              <p:nvSpPr>
                <p:cNvPr id="588840" name="Rectangle 1064"/>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41" name="AutoShape 1065"/>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42" name="Group 1066"/>
              <p:cNvGrpSpPr>
                <a:grpSpLocks/>
              </p:cNvGrpSpPr>
              <p:nvPr/>
            </p:nvGrpSpPr>
            <p:grpSpPr bwMode="auto">
              <a:xfrm>
                <a:off x="2424" y="1243"/>
                <a:ext cx="193" cy="353"/>
                <a:chOff x="2424" y="1243"/>
                <a:chExt cx="193" cy="353"/>
              </a:xfrm>
            </p:grpSpPr>
            <p:sp>
              <p:nvSpPr>
                <p:cNvPr id="588843" name="Rectangle 1067"/>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44" name="AutoShape 1068"/>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45" name="Group 1069"/>
              <p:cNvGrpSpPr>
                <a:grpSpLocks/>
              </p:cNvGrpSpPr>
              <p:nvPr/>
            </p:nvGrpSpPr>
            <p:grpSpPr bwMode="auto">
              <a:xfrm>
                <a:off x="2618" y="1233"/>
                <a:ext cx="194" cy="353"/>
                <a:chOff x="2618" y="1233"/>
                <a:chExt cx="194" cy="353"/>
              </a:xfrm>
            </p:grpSpPr>
            <p:sp>
              <p:nvSpPr>
                <p:cNvPr id="588846" name="Rectangle 1070"/>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47" name="AutoShape 1071"/>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48" name="Group 1072"/>
              <p:cNvGrpSpPr>
                <a:grpSpLocks/>
              </p:cNvGrpSpPr>
              <p:nvPr/>
            </p:nvGrpSpPr>
            <p:grpSpPr bwMode="auto">
              <a:xfrm>
                <a:off x="2706" y="1260"/>
                <a:ext cx="194" cy="353"/>
                <a:chOff x="2706" y="1260"/>
                <a:chExt cx="194" cy="353"/>
              </a:xfrm>
            </p:grpSpPr>
            <p:sp>
              <p:nvSpPr>
                <p:cNvPr id="588849" name="Rectangle 1073"/>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50" name="AutoShape 1074"/>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88851" name="Group 1075"/>
            <p:cNvGrpSpPr>
              <a:grpSpLocks/>
            </p:cNvGrpSpPr>
            <p:nvPr/>
          </p:nvGrpSpPr>
          <p:grpSpPr bwMode="auto">
            <a:xfrm>
              <a:off x="432" y="1248"/>
              <a:ext cx="1004" cy="424"/>
              <a:chOff x="2020" y="1189"/>
              <a:chExt cx="1004" cy="424"/>
            </a:xfrm>
          </p:grpSpPr>
          <p:grpSp>
            <p:nvGrpSpPr>
              <p:cNvPr id="588852" name="Group 1076"/>
              <p:cNvGrpSpPr>
                <a:grpSpLocks/>
              </p:cNvGrpSpPr>
              <p:nvPr/>
            </p:nvGrpSpPr>
            <p:grpSpPr bwMode="auto">
              <a:xfrm>
                <a:off x="2020" y="1197"/>
                <a:ext cx="194" cy="353"/>
                <a:chOff x="2020" y="1197"/>
                <a:chExt cx="194" cy="353"/>
              </a:xfrm>
            </p:grpSpPr>
            <p:sp>
              <p:nvSpPr>
                <p:cNvPr id="588853" name="Rectangle 1077"/>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54" name="AutoShape 1078"/>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55" name="Group 1079"/>
              <p:cNvGrpSpPr>
                <a:grpSpLocks/>
              </p:cNvGrpSpPr>
              <p:nvPr/>
            </p:nvGrpSpPr>
            <p:grpSpPr bwMode="auto">
              <a:xfrm>
                <a:off x="2250" y="1189"/>
                <a:ext cx="194" cy="353"/>
                <a:chOff x="2250" y="1189"/>
                <a:chExt cx="194" cy="353"/>
              </a:xfrm>
            </p:grpSpPr>
            <p:sp>
              <p:nvSpPr>
                <p:cNvPr id="588856" name="Rectangle 1080"/>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57" name="AutoShape 1081"/>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58" name="Group 1082"/>
              <p:cNvGrpSpPr>
                <a:grpSpLocks/>
              </p:cNvGrpSpPr>
              <p:nvPr/>
            </p:nvGrpSpPr>
            <p:grpSpPr bwMode="auto">
              <a:xfrm>
                <a:off x="2337" y="1216"/>
                <a:ext cx="194" cy="353"/>
                <a:chOff x="2337" y="1216"/>
                <a:chExt cx="194" cy="353"/>
              </a:xfrm>
            </p:grpSpPr>
            <p:sp>
              <p:nvSpPr>
                <p:cNvPr id="588859" name="Rectangle 1083"/>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60" name="AutoShape 1084"/>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61" name="Group 1085"/>
              <p:cNvGrpSpPr>
                <a:grpSpLocks/>
              </p:cNvGrpSpPr>
              <p:nvPr/>
            </p:nvGrpSpPr>
            <p:grpSpPr bwMode="auto">
              <a:xfrm>
                <a:off x="2532" y="1206"/>
                <a:ext cx="194" cy="353"/>
                <a:chOff x="2532" y="1206"/>
                <a:chExt cx="194" cy="353"/>
              </a:xfrm>
            </p:grpSpPr>
            <p:sp>
              <p:nvSpPr>
                <p:cNvPr id="588862" name="Rectangle 1086"/>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63" name="AutoShape 1087"/>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64" name="Group 1088"/>
              <p:cNvGrpSpPr>
                <a:grpSpLocks/>
              </p:cNvGrpSpPr>
              <p:nvPr/>
            </p:nvGrpSpPr>
            <p:grpSpPr bwMode="auto">
              <a:xfrm>
                <a:off x="2830" y="1245"/>
                <a:ext cx="194" cy="353"/>
                <a:chOff x="2830" y="1245"/>
                <a:chExt cx="194" cy="353"/>
              </a:xfrm>
            </p:grpSpPr>
            <p:sp>
              <p:nvSpPr>
                <p:cNvPr id="588865" name="Rectangle 1089"/>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66" name="AutoShape 1090"/>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67" name="Group 1091"/>
              <p:cNvGrpSpPr>
                <a:grpSpLocks/>
              </p:cNvGrpSpPr>
              <p:nvPr/>
            </p:nvGrpSpPr>
            <p:grpSpPr bwMode="auto">
              <a:xfrm>
                <a:off x="2142" y="1227"/>
                <a:ext cx="194" cy="353"/>
                <a:chOff x="2142" y="1227"/>
                <a:chExt cx="194" cy="353"/>
              </a:xfrm>
            </p:grpSpPr>
            <p:sp>
              <p:nvSpPr>
                <p:cNvPr id="588868" name="Rectangle 1092"/>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69" name="AutoShape 1093"/>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70" name="Group 1094"/>
              <p:cNvGrpSpPr>
                <a:grpSpLocks/>
              </p:cNvGrpSpPr>
              <p:nvPr/>
            </p:nvGrpSpPr>
            <p:grpSpPr bwMode="auto">
              <a:xfrm>
                <a:off x="2424" y="1243"/>
                <a:ext cx="193" cy="353"/>
                <a:chOff x="2424" y="1243"/>
                <a:chExt cx="193" cy="353"/>
              </a:xfrm>
            </p:grpSpPr>
            <p:sp>
              <p:nvSpPr>
                <p:cNvPr id="588871" name="Rectangle 1095"/>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72" name="AutoShape 1096"/>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73" name="Group 1097"/>
              <p:cNvGrpSpPr>
                <a:grpSpLocks/>
              </p:cNvGrpSpPr>
              <p:nvPr/>
            </p:nvGrpSpPr>
            <p:grpSpPr bwMode="auto">
              <a:xfrm>
                <a:off x="2618" y="1233"/>
                <a:ext cx="194" cy="353"/>
                <a:chOff x="2618" y="1233"/>
                <a:chExt cx="194" cy="353"/>
              </a:xfrm>
            </p:grpSpPr>
            <p:sp>
              <p:nvSpPr>
                <p:cNvPr id="588874" name="Rectangle 1098"/>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75" name="AutoShape 1099"/>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8876" name="Group 1100"/>
              <p:cNvGrpSpPr>
                <a:grpSpLocks/>
              </p:cNvGrpSpPr>
              <p:nvPr/>
            </p:nvGrpSpPr>
            <p:grpSpPr bwMode="auto">
              <a:xfrm>
                <a:off x="2706" y="1260"/>
                <a:ext cx="194" cy="353"/>
                <a:chOff x="2706" y="1260"/>
                <a:chExt cx="194" cy="353"/>
              </a:xfrm>
            </p:grpSpPr>
            <p:sp>
              <p:nvSpPr>
                <p:cNvPr id="588877" name="Rectangle 1101"/>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78" name="AutoShape 1102"/>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grpSp>
        <p:nvGrpSpPr>
          <p:cNvPr id="588879" name="Group 1103"/>
          <p:cNvGrpSpPr>
            <a:grpSpLocks/>
          </p:cNvGrpSpPr>
          <p:nvPr/>
        </p:nvGrpSpPr>
        <p:grpSpPr bwMode="auto">
          <a:xfrm>
            <a:off x="457200" y="2895600"/>
            <a:ext cx="762000" cy="638175"/>
            <a:chOff x="1104" y="3168"/>
            <a:chExt cx="1488" cy="1026"/>
          </a:xfrm>
        </p:grpSpPr>
        <p:sp>
          <p:nvSpPr>
            <p:cNvPr id="588880" name="Rectangle 110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588881" name="Group 1105"/>
            <p:cNvGrpSpPr>
              <a:grpSpLocks/>
            </p:cNvGrpSpPr>
            <p:nvPr/>
          </p:nvGrpSpPr>
          <p:grpSpPr bwMode="auto">
            <a:xfrm>
              <a:off x="1514" y="3168"/>
              <a:ext cx="1078" cy="308"/>
              <a:chOff x="4080" y="3456"/>
              <a:chExt cx="1078" cy="308"/>
            </a:xfrm>
          </p:grpSpPr>
          <p:grpSp>
            <p:nvGrpSpPr>
              <p:cNvPr id="588882" name="Group 1106"/>
              <p:cNvGrpSpPr>
                <a:grpSpLocks/>
              </p:cNvGrpSpPr>
              <p:nvPr/>
            </p:nvGrpSpPr>
            <p:grpSpPr bwMode="auto">
              <a:xfrm>
                <a:off x="4080" y="3456"/>
                <a:ext cx="128" cy="236"/>
                <a:chOff x="4080" y="3456"/>
                <a:chExt cx="128" cy="236"/>
              </a:xfrm>
            </p:grpSpPr>
            <p:sp>
              <p:nvSpPr>
                <p:cNvPr id="588883" name="Rectangle 110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84" name="Oval 110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885" name="Oval 110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886" name="Oval 111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887" name="Oval 111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888" name="Oval 111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889" name="Group 1113"/>
              <p:cNvGrpSpPr>
                <a:grpSpLocks/>
              </p:cNvGrpSpPr>
              <p:nvPr/>
            </p:nvGrpSpPr>
            <p:grpSpPr bwMode="auto">
              <a:xfrm>
                <a:off x="4208" y="3459"/>
                <a:ext cx="129" cy="236"/>
                <a:chOff x="4208" y="3459"/>
                <a:chExt cx="129" cy="236"/>
              </a:xfrm>
            </p:grpSpPr>
            <p:sp>
              <p:nvSpPr>
                <p:cNvPr id="588890" name="Rectangle 111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91" name="Oval 111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892" name="Oval 111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893" name="Oval 111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894" name="Oval 111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895" name="Oval 111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896" name="Group 1120"/>
              <p:cNvGrpSpPr>
                <a:grpSpLocks/>
              </p:cNvGrpSpPr>
              <p:nvPr/>
            </p:nvGrpSpPr>
            <p:grpSpPr bwMode="auto">
              <a:xfrm>
                <a:off x="4337" y="3456"/>
                <a:ext cx="128" cy="236"/>
                <a:chOff x="4337" y="3456"/>
                <a:chExt cx="128" cy="236"/>
              </a:xfrm>
            </p:grpSpPr>
            <p:sp>
              <p:nvSpPr>
                <p:cNvPr id="588897" name="Rectangle 112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898" name="Oval 112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899" name="Oval 112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00" name="Oval 112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01" name="Oval 112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02" name="Oval 112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03" name="Group 1127"/>
              <p:cNvGrpSpPr>
                <a:grpSpLocks/>
              </p:cNvGrpSpPr>
              <p:nvPr/>
            </p:nvGrpSpPr>
            <p:grpSpPr bwMode="auto">
              <a:xfrm>
                <a:off x="4465" y="3480"/>
                <a:ext cx="128" cy="236"/>
                <a:chOff x="4465" y="3480"/>
                <a:chExt cx="128" cy="236"/>
              </a:xfrm>
            </p:grpSpPr>
            <p:sp>
              <p:nvSpPr>
                <p:cNvPr id="588904" name="Rectangle 112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05" name="Oval 112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06" name="Oval 113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07" name="Oval 113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08" name="Oval 113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09" name="Oval 113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10" name="Group 1134"/>
              <p:cNvGrpSpPr>
                <a:grpSpLocks/>
              </p:cNvGrpSpPr>
              <p:nvPr/>
            </p:nvGrpSpPr>
            <p:grpSpPr bwMode="auto">
              <a:xfrm>
                <a:off x="4593" y="3480"/>
                <a:ext cx="129" cy="236"/>
                <a:chOff x="4593" y="3480"/>
                <a:chExt cx="129" cy="236"/>
              </a:xfrm>
            </p:grpSpPr>
            <p:sp>
              <p:nvSpPr>
                <p:cNvPr id="588911" name="Rectangle 113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12" name="Oval 113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13" name="Oval 113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14" name="Oval 113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15" name="Oval 113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16" name="Oval 114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17" name="Group 1141"/>
              <p:cNvGrpSpPr>
                <a:grpSpLocks/>
              </p:cNvGrpSpPr>
              <p:nvPr/>
            </p:nvGrpSpPr>
            <p:grpSpPr bwMode="auto">
              <a:xfrm>
                <a:off x="4747" y="3504"/>
                <a:ext cx="129" cy="236"/>
                <a:chOff x="4747" y="3504"/>
                <a:chExt cx="129" cy="236"/>
              </a:xfrm>
            </p:grpSpPr>
            <p:sp>
              <p:nvSpPr>
                <p:cNvPr id="588918" name="Rectangle 114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19" name="Oval 114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20" name="Oval 114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21" name="Oval 114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22" name="Oval 114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23" name="Oval 114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24" name="Group 1148"/>
              <p:cNvGrpSpPr>
                <a:grpSpLocks/>
              </p:cNvGrpSpPr>
              <p:nvPr/>
            </p:nvGrpSpPr>
            <p:grpSpPr bwMode="auto">
              <a:xfrm>
                <a:off x="4901" y="3504"/>
                <a:ext cx="129" cy="236"/>
                <a:chOff x="4901" y="3504"/>
                <a:chExt cx="129" cy="236"/>
              </a:xfrm>
            </p:grpSpPr>
            <p:sp>
              <p:nvSpPr>
                <p:cNvPr id="588925" name="Rectangle 114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26" name="Oval 115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27" name="Oval 115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28" name="Oval 115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29" name="Oval 115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30" name="Oval 115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31" name="Group 1155"/>
              <p:cNvGrpSpPr>
                <a:grpSpLocks/>
              </p:cNvGrpSpPr>
              <p:nvPr/>
            </p:nvGrpSpPr>
            <p:grpSpPr bwMode="auto">
              <a:xfrm>
                <a:off x="5030" y="3528"/>
                <a:ext cx="128" cy="236"/>
                <a:chOff x="5030" y="3528"/>
                <a:chExt cx="128" cy="236"/>
              </a:xfrm>
            </p:grpSpPr>
            <p:sp>
              <p:nvSpPr>
                <p:cNvPr id="588932" name="Rectangle 115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33" name="Oval 115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34" name="Oval 115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35" name="Oval 115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36" name="Oval 116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37" name="Oval 116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8938" name="Group 1162"/>
            <p:cNvGrpSpPr>
              <a:grpSpLocks/>
            </p:cNvGrpSpPr>
            <p:nvPr/>
          </p:nvGrpSpPr>
          <p:grpSpPr bwMode="auto">
            <a:xfrm>
              <a:off x="1440" y="3264"/>
              <a:ext cx="1078" cy="308"/>
              <a:chOff x="4080" y="3456"/>
              <a:chExt cx="1078" cy="308"/>
            </a:xfrm>
          </p:grpSpPr>
          <p:grpSp>
            <p:nvGrpSpPr>
              <p:cNvPr id="588939" name="Group 1163"/>
              <p:cNvGrpSpPr>
                <a:grpSpLocks/>
              </p:cNvGrpSpPr>
              <p:nvPr/>
            </p:nvGrpSpPr>
            <p:grpSpPr bwMode="auto">
              <a:xfrm>
                <a:off x="4080" y="3456"/>
                <a:ext cx="128" cy="236"/>
                <a:chOff x="4080" y="3456"/>
                <a:chExt cx="128" cy="236"/>
              </a:xfrm>
            </p:grpSpPr>
            <p:sp>
              <p:nvSpPr>
                <p:cNvPr id="588940" name="Rectangle 116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41" name="Oval 116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42" name="Oval 116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43" name="Oval 116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44" name="Oval 116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45" name="Oval 116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46" name="Group 1170"/>
              <p:cNvGrpSpPr>
                <a:grpSpLocks/>
              </p:cNvGrpSpPr>
              <p:nvPr/>
            </p:nvGrpSpPr>
            <p:grpSpPr bwMode="auto">
              <a:xfrm>
                <a:off x="4208" y="3459"/>
                <a:ext cx="129" cy="236"/>
                <a:chOff x="4208" y="3459"/>
                <a:chExt cx="129" cy="236"/>
              </a:xfrm>
            </p:grpSpPr>
            <p:sp>
              <p:nvSpPr>
                <p:cNvPr id="588947" name="Rectangle 117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48" name="Oval 117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49" name="Oval 117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50" name="Oval 117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51" name="Oval 117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52" name="Oval 117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53" name="Group 1177"/>
              <p:cNvGrpSpPr>
                <a:grpSpLocks/>
              </p:cNvGrpSpPr>
              <p:nvPr/>
            </p:nvGrpSpPr>
            <p:grpSpPr bwMode="auto">
              <a:xfrm>
                <a:off x="4337" y="3456"/>
                <a:ext cx="128" cy="236"/>
                <a:chOff x="4337" y="3456"/>
                <a:chExt cx="128" cy="236"/>
              </a:xfrm>
            </p:grpSpPr>
            <p:sp>
              <p:nvSpPr>
                <p:cNvPr id="588954" name="Rectangle 117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55" name="Oval 117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56" name="Oval 118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57" name="Oval 118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58" name="Oval 118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59" name="Oval 118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60" name="Group 1184"/>
              <p:cNvGrpSpPr>
                <a:grpSpLocks/>
              </p:cNvGrpSpPr>
              <p:nvPr/>
            </p:nvGrpSpPr>
            <p:grpSpPr bwMode="auto">
              <a:xfrm>
                <a:off x="4465" y="3480"/>
                <a:ext cx="128" cy="236"/>
                <a:chOff x="4465" y="3480"/>
                <a:chExt cx="128" cy="236"/>
              </a:xfrm>
            </p:grpSpPr>
            <p:sp>
              <p:nvSpPr>
                <p:cNvPr id="588961" name="Rectangle 118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62" name="Oval 118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63" name="Oval 118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64" name="Oval 118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65" name="Oval 118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66" name="Oval 119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67" name="Group 1191"/>
              <p:cNvGrpSpPr>
                <a:grpSpLocks/>
              </p:cNvGrpSpPr>
              <p:nvPr/>
            </p:nvGrpSpPr>
            <p:grpSpPr bwMode="auto">
              <a:xfrm>
                <a:off x="4593" y="3480"/>
                <a:ext cx="129" cy="236"/>
                <a:chOff x="4593" y="3480"/>
                <a:chExt cx="129" cy="236"/>
              </a:xfrm>
            </p:grpSpPr>
            <p:sp>
              <p:nvSpPr>
                <p:cNvPr id="588968" name="Rectangle 119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69" name="Oval 119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70" name="Oval 119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71" name="Oval 119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72" name="Oval 119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73" name="Oval 119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74" name="Group 1198"/>
              <p:cNvGrpSpPr>
                <a:grpSpLocks/>
              </p:cNvGrpSpPr>
              <p:nvPr/>
            </p:nvGrpSpPr>
            <p:grpSpPr bwMode="auto">
              <a:xfrm>
                <a:off x="4747" y="3504"/>
                <a:ext cx="129" cy="236"/>
                <a:chOff x="4747" y="3504"/>
                <a:chExt cx="129" cy="236"/>
              </a:xfrm>
            </p:grpSpPr>
            <p:sp>
              <p:nvSpPr>
                <p:cNvPr id="588975" name="Rectangle 119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76" name="Oval 120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77" name="Oval 120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78" name="Oval 120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79" name="Oval 120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80" name="Oval 120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81" name="Group 1205"/>
              <p:cNvGrpSpPr>
                <a:grpSpLocks/>
              </p:cNvGrpSpPr>
              <p:nvPr/>
            </p:nvGrpSpPr>
            <p:grpSpPr bwMode="auto">
              <a:xfrm>
                <a:off x="4901" y="3504"/>
                <a:ext cx="129" cy="236"/>
                <a:chOff x="4901" y="3504"/>
                <a:chExt cx="129" cy="236"/>
              </a:xfrm>
            </p:grpSpPr>
            <p:sp>
              <p:nvSpPr>
                <p:cNvPr id="588982" name="Rectangle 120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83" name="Oval 120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84" name="Oval 120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85" name="Oval 120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86" name="Oval 121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87" name="Oval 121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8988" name="Group 1212"/>
              <p:cNvGrpSpPr>
                <a:grpSpLocks/>
              </p:cNvGrpSpPr>
              <p:nvPr/>
            </p:nvGrpSpPr>
            <p:grpSpPr bwMode="auto">
              <a:xfrm>
                <a:off x="5030" y="3528"/>
                <a:ext cx="128" cy="236"/>
                <a:chOff x="5030" y="3528"/>
                <a:chExt cx="128" cy="236"/>
              </a:xfrm>
            </p:grpSpPr>
            <p:sp>
              <p:nvSpPr>
                <p:cNvPr id="588989" name="Rectangle 121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90" name="Oval 121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91" name="Oval 121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92" name="Oval 121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93" name="Oval 121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94" name="Oval 121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8995" name="Group 1219"/>
            <p:cNvGrpSpPr>
              <a:grpSpLocks/>
            </p:cNvGrpSpPr>
            <p:nvPr/>
          </p:nvGrpSpPr>
          <p:grpSpPr bwMode="auto">
            <a:xfrm>
              <a:off x="1344" y="3312"/>
              <a:ext cx="1078" cy="308"/>
              <a:chOff x="4080" y="3456"/>
              <a:chExt cx="1078" cy="308"/>
            </a:xfrm>
          </p:grpSpPr>
          <p:grpSp>
            <p:nvGrpSpPr>
              <p:cNvPr id="588996" name="Group 1220"/>
              <p:cNvGrpSpPr>
                <a:grpSpLocks/>
              </p:cNvGrpSpPr>
              <p:nvPr/>
            </p:nvGrpSpPr>
            <p:grpSpPr bwMode="auto">
              <a:xfrm>
                <a:off x="4080" y="3456"/>
                <a:ext cx="128" cy="236"/>
                <a:chOff x="4080" y="3456"/>
                <a:chExt cx="128" cy="236"/>
              </a:xfrm>
            </p:grpSpPr>
            <p:sp>
              <p:nvSpPr>
                <p:cNvPr id="588997" name="Rectangle 122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8998" name="Oval 122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8999" name="Oval 122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00" name="Oval 122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01" name="Oval 122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02" name="Oval 122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03" name="Group 1227"/>
              <p:cNvGrpSpPr>
                <a:grpSpLocks/>
              </p:cNvGrpSpPr>
              <p:nvPr/>
            </p:nvGrpSpPr>
            <p:grpSpPr bwMode="auto">
              <a:xfrm>
                <a:off x="4208" y="3459"/>
                <a:ext cx="129" cy="236"/>
                <a:chOff x="4208" y="3459"/>
                <a:chExt cx="129" cy="236"/>
              </a:xfrm>
            </p:grpSpPr>
            <p:sp>
              <p:nvSpPr>
                <p:cNvPr id="589004" name="Rectangle 122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05" name="Oval 122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06" name="Oval 123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07" name="Oval 123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08" name="Oval 123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09" name="Oval 123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10" name="Group 1234"/>
              <p:cNvGrpSpPr>
                <a:grpSpLocks/>
              </p:cNvGrpSpPr>
              <p:nvPr/>
            </p:nvGrpSpPr>
            <p:grpSpPr bwMode="auto">
              <a:xfrm>
                <a:off x="4337" y="3456"/>
                <a:ext cx="128" cy="236"/>
                <a:chOff x="4337" y="3456"/>
                <a:chExt cx="128" cy="236"/>
              </a:xfrm>
            </p:grpSpPr>
            <p:sp>
              <p:nvSpPr>
                <p:cNvPr id="589011" name="Rectangle 123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12" name="Oval 123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13" name="Oval 123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14" name="Oval 123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15" name="Oval 123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16" name="Oval 124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17" name="Group 1241"/>
              <p:cNvGrpSpPr>
                <a:grpSpLocks/>
              </p:cNvGrpSpPr>
              <p:nvPr/>
            </p:nvGrpSpPr>
            <p:grpSpPr bwMode="auto">
              <a:xfrm>
                <a:off x="4465" y="3480"/>
                <a:ext cx="128" cy="236"/>
                <a:chOff x="4465" y="3480"/>
                <a:chExt cx="128" cy="236"/>
              </a:xfrm>
            </p:grpSpPr>
            <p:sp>
              <p:nvSpPr>
                <p:cNvPr id="589018" name="Rectangle 124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19" name="Oval 124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20" name="Oval 124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21" name="Oval 124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22" name="Oval 124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23" name="Oval 124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24" name="Group 1248"/>
              <p:cNvGrpSpPr>
                <a:grpSpLocks/>
              </p:cNvGrpSpPr>
              <p:nvPr/>
            </p:nvGrpSpPr>
            <p:grpSpPr bwMode="auto">
              <a:xfrm>
                <a:off x="4593" y="3480"/>
                <a:ext cx="129" cy="236"/>
                <a:chOff x="4593" y="3480"/>
                <a:chExt cx="129" cy="236"/>
              </a:xfrm>
            </p:grpSpPr>
            <p:sp>
              <p:nvSpPr>
                <p:cNvPr id="589025" name="Rectangle 124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26" name="Oval 125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27" name="Oval 125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28" name="Oval 125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29" name="Oval 125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30" name="Oval 125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31" name="Group 1255"/>
              <p:cNvGrpSpPr>
                <a:grpSpLocks/>
              </p:cNvGrpSpPr>
              <p:nvPr/>
            </p:nvGrpSpPr>
            <p:grpSpPr bwMode="auto">
              <a:xfrm>
                <a:off x="4747" y="3504"/>
                <a:ext cx="129" cy="236"/>
                <a:chOff x="4747" y="3504"/>
                <a:chExt cx="129" cy="236"/>
              </a:xfrm>
            </p:grpSpPr>
            <p:sp>
              <p:nvSpPr>
                <p:cNvPr id="589032" name="Rectangle 125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33" name="Oval 125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34" name="Oval 125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35" name="Oval 125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36" name="Oval 126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37" name="Oval 126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38" name="Group 1262"/>
              <p:cNvGrpSpPr>
                <a:grpSpLocks/>
              </p:cNvGrpSpPr>
              <p:nvPr/>
            </p:nvGrpSpPr>
            <p:grpSpPr bwMode="auto">
              <a:xfrm>
                <a:off x="4901" y="3504"/>
                <a:ext cx="129" cy="236"/>
                <a:chOff x="4901" y="3504"/>
                <a:chExt cx="129" cy="236"/>
              </a:xfrm>
            </p:grpSpPr>
            <p:sp>
              <p:nvSpPr>
                <p:cNvPr id="589039" name="Rectangle 126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40" name="Oval 126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41" name="Oval 126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42" name="Oval 126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43" name="Oval 126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44" name="Oval 126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45" name="Group 1269"/>
              <p:cNvGrpSpPr>
                <a:grpSpLocks/>
              </p:cNvGrpSpPr>
              <p:nvPr/>
            </p:nvGrpSpPr>
            <p:grpSpPr bwMode="auto">
              <a:xfrm>
                <a:off x="5030" y="3528"/>
                <a:ext cx="128" cy="236"/>
                <a:chOff x="5030" y="3528"/>
                <a:chExt cx="128" cy="236"/>
              </a:xfrm>
            </p:grpSpPr>
            <p:sp>
              <p:nvSpPr>
                <p:cNvPr id="589046" name="Rectangle 127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47" name="Oval 127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48" name="Oval 127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49" name="Oval 127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50" name="Oval 127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51" name="Oval 127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9052" name="Group 1276"/>
            <p:cNvGrpSpPr>
              <a:grpSpLocks/>
            </p:cNvGrpSpPr>
            <p:nvPr/>
          </p:nvGrpSpPr>
          <p:grpSpPr bwMode="auto">
            <a:xfrm>
              <a:off x="1248" y="3408"/>
              <a:ext cx="1078" cy="308"/>
              <a:chOff x="4080" y="3456"/>
              <a:chExt cx="1078" cy="308"/>
            </a:xfrm>
          </p:grpSpPr>
          <p:grpSp>
            <p:nvGrpSpPr>
              <p:cNvPr id="589053" name="Group 1277"/>
              <p:cNvGrpSpPr>
                <a:grpSpLocks/>
              </p:cNvGrpSpPr>
              <p:nvPr/>
            </p:nvGrpSpPr>
            <p:grpSpPr bwMode="auto">
              <a:xfrm>
                <a:off x="4080" y="3456"/>
                <a:ext cx="128" cy="236"/>
                <a:chOff x="4080" y="3456"/>
                <a:chExt cx="128" cy="236"/>
              </a:xfrm>
            </p:grpSpPr>
            <p:sp>
              <p:nvSpPr>
                <p:cNvPr id="589054" name="Rectangle 127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55" name="Oval 127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56" name="Oval 128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57" name="Oval 128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58" name="Oval 128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59" name="Oval 128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60" name="Group 1284"/>
              <p:cNvGrpSpPr>
                <a:grpSpLocks/>
              </p:cNvGrpSpPr>
              <p:nvPr/>
            </p:nvGrpSpPr>
            <p:grpSpPr bwMode="auto">
              <a:xfrm>
                <a:off x="4208" y="3459"/>
                <a:ext cx="129" cy="236"/>
                <a:chOff x="4208" y="3459"/>
                <a:chExt cx="129" cy="236"/>
              </a:xfrm>
            </p:grpSpPr>
            <p:sp>
              <p:nvSpPr>
                <p:cNvPr id="589061" name="Rectangle 128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62" name="Oval 128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63" name="Oval 128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64" name="Oval 128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65" name="Oval 128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66" name="Oval 129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67" name="Group 1291"/>
              <p:cNvGrpSpPr>
                <a:grpSpLocks/>
              </p:cNvGrpSpPr>
              <p:nvPr/>
            </p:nvGrpSpPr>
            <p:grpSpPr bwMode="auto">
              <a:xfrm>
                <a:off x="4337" y="3456"/>
                <a:ext cx="128" cy="236"/>
                <a:chOff x="4337" y="3456"/>
                <a:chExt cx="128" cy="236"/>
              </a:xfrm>
            </p:grpSpPr>
            <p:sp>
              <p:nvSpPr>
                <p:cNvPr id="589068" name="Rectangle 129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69" name="Oval 129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70" name="Oval 129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71" name="Oval 129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72" name="Oval 129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73" name="Oval 129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74" name="Group 1298"/>
              <p:cNvGrpSpPr>
                <a:grpSpLocks/>
              </p:cNvGrpSpPr>
              <p:nvPr/>
            </p:nvGrpSpPr>
            <p:grpSpPr bwMode="auto">
              <a:xfrm>
                <a:off x="4465" y="3480"/>
                <a:ext cx="128" cy="236"/>
                <a:chOff x="4465" y="3480"/>
                <a:chExt cx="128" cy="236"/>
              </a:xfrm>
            </p:grpSpPr>
            <p:sp>
              <p:nvSpPr>
                <p:cNvPr id="589075" name="Rectangle 129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76" name="Oval 130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77" name="Oval 130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78" name="Oval 130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79" name="Oval 130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80" name="Oval 130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81" name="Group 1305"/>
              <p:cNvGrpSpPr>
                <a:grpSpLocks/>
              </p:cNvGrpSpPr>
              <p:nvPr/>
            </p:nvGrpSpPr>
            <p:grpSpPr bwMode="auto">
              <a:xfrm>
                <a:off x="4593" y="3480"/>
                <a:ext cx="129" cy="236"/>
                <a:chOff x="4593" y="3480"/>
                <a:chExt cx="129" cy="236"/>
              </a:xfrm>
            </p:grpSpPr>
            <p:sp>
              <p:nvSpPr>
                <p:cNvPr id="589082" name="Rectangle 130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83" name="Oval 130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84" name="Oval 130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85" name="Oval 130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86" name="Oval 131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87" name="Oval 131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88" name="Group 1312"/>
              <p:cNvGrpSpPr>
                <a:grpSpLocks/>
              </p:cNvGrpSpPr>
              <p:nvPr/>
            </p:nvGrpSpPr>
            <p:grpSpPr bwMode="auto">
              <a:xfrm>
                <a:off x="4747" y="3504"/>
                <a:ext cx="129" cy="236"/>
                <a:chOff x="4747" y="3504"/>
                <a:chExt cx="129" cy="236"/>
              </a:xfrm>
            </p:grpSpPr>
            <p:sp>
              <p:nvSpPr>
                <p:cNvPr id="589089" name="Rectangle 131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90" name="Oval 131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91" name="Oval 131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92" name="Oval 131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93" name="Oval 131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94" name="Oval 131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095" name="Group 1319"/>
              <p:cNvGrpSpPr>
                <a:grpSpLocks/>
              </p:cNvGrpSpPr>
              <p:nvPr/>
            </p:nvGrpSpPr>
            <p:grpSpPr bwMode="auto">
              <a:xfrm>
                <a:off x="4901" y="3504"/>
                <a:ext cx="129" cy="236"/>
                <a:chOff x="4901" y="3504"/>
                <a:chExt cx="129" cy="236"/>
              </a:xfrm>
            </p:grpSpPr>
            <p:sp>
              <p:nvSpPr>
                <p:cNvPr id="589096" name="Rectangle 132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097" name="Oval 132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98" name="Oval 132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099" name="Oval 132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100" name="Oval 132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101" name="Oval 132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102" name="Group 1326"/>
              <p:cNvGrpSpPr>
                <a:grpSpLocks/>
              </p:cNvGrpSpPr>
              <p:nvPr/>
            </p:nvGrpSpPr>
            <p:grpSpPr bwMode="auto">
              <a:xfrm>
                <a:off x="5030" y="3528"/>
                <a:ext cx="128" cy="236"/>
                <a:chOff x="5030" y="3528"/>
                <a:chExt cx="128" cy="236"/>
              </a:xfrm>
            </p:grpSpPr>
            <p:sp>
              <p:nvSpPr>
                <p:cNvPr id="589103" name="Rectangle 132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104" name="Oval 132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105" name="Oval 132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106" name="Oval 133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107" name="Oval 133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108" name="Oval 133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589109" name="Group 1333"/>
          <p:cNvGrpSpPr>
            <a:grpSpLocks/>
          </p:cNvGrpSpPr>
          <p:nvPr/>
        </p:nvGrpSpPr>
        <p:grpSpPr bwMode="auto">
          <a:xfrm>
            <a:off x="533400" y="1981200"/>
            <a:ext cx="762000" cy="838200"/>
            <a:chOff x="144" y="2303"/>
            <a:chExt cx="1344" cy="913"/>
          </a:xfrm>
        </p:grpSpPr>
        <p:sp>
          <p:nvSpPr>
            <p:cNvPr id="589110" name="Rectangle 1334"/>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589111" name="Group 1335"/>
            <p:cNvGrpSpPr>
              <a:grpSpLocks/>
            </p:cNvGrpSpPr>
            <p:nvPr/>
          </p:nvGrpSpPr>
          <p:grpSpPr bwMode="auto">
            <a:xfrm>
              <a:off x="1001" y="2352"/>
              <a:ext cx="487" cy="289"/>
              <a:chOff x="240" y="3600"/>
              <a:chExt cx="487" cy="289"/>
            </a:xfrm>
          </p:grpSpPr>
          <p:grpSp>
            <p:nvGrpSpPr>
              <p:cNvPr id="589112" name="Group 1336"/>
              <p:cNvGrpSpPr>
                <a:grpSpLocks/>
              </p:cNvGrpSpPr>
              <p:nvPr/>
            </p:nvGrpSpPr>
            <p:grpSpPr bwMode="auto">
              <a:xfrm>
                <a:off x="240" y="3644"/>
                <a:ext cx="70" cy="201"/>
                <a:chOff x="2064" y="1872"/>
                <a:chExt cx="144" cy="912"/>
              </a:xfrm>
            </p:grpSpPr>
            <p:sp>
              <p:nvSpPr>
                <p:cNvPr id="589113" name="Rectangle 13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14" name="Line 13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115" name="Line 13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116" name="Line 13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117" name="Line 13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118" name="Line 13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119" name="Line 13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120" name="Line 13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121" name="Line 13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122" name="Line 13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123" name="Line 13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124" name="Group 1348"/>
              <p:cNvGrpSpPr>
                <a:grpSpLocks/>
              </p:cNvGrpSpPr>
              <p:nvPr/>
            </p:nvGrpSpPr>
            <p:grpSpPr bwMode="auto">
              <a:xfrm>
                <a:off x="588" y="3667"/>
                <a:ext cx="139" cy="111"/>
                <a:chOff x="2304" y="2256"/>
                <a:chExt cx="432" cy="576"/>
              </a:xfrm>
            </p:grpSpPr>
            <p:sp>
              <p:nvSpPr>
                <p:cNvPr id="589125" name="Rectangle 134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26" name="Line 135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127" name="Line 135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128" name="Line 135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129" name="Line 135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130" name="AutoShape 135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131" name="Group 1355"/>
              <p:cNvGrpSpPr>
                <a:grpSpLocks/>
              </p:cNvGrpSpPr>
              <p:nvPr/>
            </p:nvGrpSpPr>
            <p:grpSpPr bwMode="auto">
              <a:xfrm>
                <a:off x="426" y="3644"/>
                <a:ext cx="139" cy="112"/>
                <a:chOff x="2304" y="2256"/>
                <a:chExt cx="432" cy="576"/>
              </a:xfrm>
            </p:grpSpPr>
            <p:sp>
              <p:nvSpPr>
                <p:cNvPr id="589132" name="Rectangle 135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33" name="Line 135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134" name="Line 135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135" name="Line 135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136" name="Line 136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137" name="AutoShape 136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138" name="Group 1362"/>
              <p:cNvGrpSpPr>
                <a:grpSpLocks/>
              </p:cNvGrpSpPr>
              <p:nvPr/>
            </p:nvGrpSpPr>
            <p:grpSpPr bwMode="auto">
              <a:xfrm>
                <a:off x="402" y="3600"/>
                <a:ext cx="70" cy="200"/>
                <a:chOff x="2064" y="1872"/>
                <a:chExt cx="144" cy="912"/>
              </a:xfrm>
            </p:grpSpPr>
            <p:sp>
              <p:nvSpPr>
                <p:cNvPr id="589139" name="Rectangle 136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40" name="Line 136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141" name="Line 136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142" name="Line 136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143" name="Line 136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144" name="Line 136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145" name="Line 136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146" name="Line 137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147" name="Line 137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148" name="Line 137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149" name="Line 137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150" name="Group 1374"/>
              <p:cNvGrpSpPr>
                <a:grpSpLocks/>
              </p:cNvGrpSpPr>
              <p:nvPr/>
            </p:nvGrpSpPr>
            <p:grpSpPr bwMode="auto">
              <a:xfrm>
                <a:off x="518" y="3689"/>
                <a:ext cx="70" cy="200"/>
                <a:chOff x="2064" y="1872"/>
                <a:chExt cx="144" cy="912"/>
              </a:xfrm>
            </p:grpSpPr>
            <p:sp>
              <p:nvSpPr>
                <p:cNvPr id="589151" name="Rectangle 137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52" name="Line 137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153" name="Line 137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154" name="Line 137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155" name="Line 137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156" name="Line 138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157" name="Line 138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158" name="Line 138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159" name="Line 138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160" name="Line 138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161" name="Line 138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162" name="Group 1386"/>
              <p:cNvGrpSpPr>
                <a:grpSpLocks/>
              </p:cNvGrpSpPr>
              <p:nvPr/>
            </p:nvGrpSpPr>
            <p:grpSpPr bwMode="auto">
              <a:xfrm>
                <a:off x="286" y="3756"/>
                <a:ext cx="140" cy="111"/>
                <a:chOff x="2304" y="2256"/>
                <a:chExt cx="432" cy="576"/>
              </a:xfrm>
            </p:grpSpPr>
            <p:sp>
              <p:nvSpPr>
                <p:cNvPr id="589163" name="Rectangle 138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64" name="Line 138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165" name="Line 138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166" name="Line 139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167" name="Line 139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168" name="AutoShape 139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9169" name="Group 1393"/>
            <p:cNvGrpSpPr>
              <a:grpSpLocks/>
            </p:cNvGrpSpPr>
            <p:nvPr/>
          </p:nvGrpSpPr>
          <p:grpSpPr bwMode="auto">
            <a:xfrm>
              <a:off x="288" y="2447"/>
              <a:ext cx="487" cy="289"/>
              <a:chOff x="240" y="3600"/>
              <a:chExt cx="487" cy="289"/>
            </a:xfrm>
          </p:grpSpPr>
          <p:grpSp>
            <p:nvGrpSpPr>
              <p:cNvPr id="589170" name="Group 1394"/>
              <p:cNvGrpSpPr>
                <a:grpSpLocks/>
              </p:cNvGrpSpPr>
              <p:nvPr/>
            </p:nvGrpSpPr>
            <p:grpSpPr bwMode="auto">
              <a:xfrm>
                <a:off x="240" y="3644"/>
                <a:ext cx="70" cy="201"/>
                <a:chOff x="2064" y="1872"/>
                <a:chExt cx="144" cy="912"/>
              </a:xfrm>
            </p:grpSpPr>
            <p:sp>
              <p:nvSpPr>
                <p:cNvPr id="589171" name="Rectangle 139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72" name="Line 139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173" name="Line 139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174" name="Line 139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175" name="Line 139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176" name="Line 140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177" name="Line 140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178" name="Line 140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179" name="Line 140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180" name="Line 140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181" name="Line 140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182" name="Group 1406"/>
              <p:cNvGrpSpPr>
                <a:grpSpLocks/>
              </p:cNvGrpSpPr>
              <p:nvPr/>
            </p:nvGrpSpPr>
            <p:grpSpPr bwMode="auto">
              <a:xfrm>
                <a:off x="588" y="3667"/>
                <a:ext cx="139" cy="111"/>
                <a:chOff x="2304" y="2256"/>
                <a:chExt cx="432" cy="576"/>
              </a:xfrm>
            </p:grpSpPr>
            <p:sp>
              <p:nvSpPr>
                <p:cNvPr id="589183" name="Rectangle 140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84" name="Line 140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185" name="Line 140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186" name="Line 141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187" name="Line 141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188" name="AutoShape 141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189" name="Group 1413"/>
              <p:cNvGrpSpPr>
                <a:grpSpLocks/>
              </p:cNvGrpSpPr>
              <p:nvPr/>
            </p:nvGrpSpPr>
            <p:grpSpPr bwMode="auto">
              <a:xfrm>
                <a:off x="426" y="3644"/>
                <a:ext cx="139" cy="112"/>
                <a:chOff x="2304" y="2256"/>
                <a:chExt cx="432" cy="576"/>
              </a:xfrm>
            </p:grpSpPr>
            <p:sp>
              <p:nvSpPr>
                <p:cNvPr id="589190" name="Rectangle 141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91" name="Line 141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192" name="Line 141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193" name="Line 141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194" name="Line 141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195" name="AutoShape 141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196" name="Group 1420"/>
              <p:cNvGrpSpPr>
                <a:grpSpLocks/>
              </p:cNvGrpSpPr>
              <p:nvPr/>
            </p:nvGrpSpPr>
            <p:grpSpPr bwMode="auto">
              <a:xfrm>
                <a:off x="402" y="3600"/>
                <a:ext cx="70" cy="200"/>
                <a:chOff x="2064" y="1872"/>
                <a:chExt cx="144" cy="912"/>
              </a:xfrm>
            </p:grpSpPr>
            <p:sp>
              <p:nvSpPr>
                <p:cNvPr id="589197" name="Rectangle 142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198" name="Line 142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199" name="Line 142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200" name="Line 142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201" name="Line 142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202" name="Line 142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203" name="Line 142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204" name="Line 142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205" name="Line 142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206" name="Line 143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207" name="Line 143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208" name="Group 1432"/>
              <p:cNvGrpSpPr>
                <a:grpSpLocks/>
              </p:cNvGrpSpPr>
              <p:nvPr/>
            </p:nvGrpSpPr>
            <p:grpSpPr bwMode="auto">
              <a:xfrm>
                <a:off x="518" y="3689"/>
                <a:ext cx="70" cy="200"/>
                <a:chOff x="2064" y="1872"/>
                <a:chExt cx="144" cy="912"/>
              </a:xfrm>
            </p:grpSpPr>
            <p:sp>
              <p:nvSpPr>
                <p:cNvPr id="589209" name="Rectangle 143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210" name="Line 143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211" name="Line 143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212" name="Line 143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213" name="Line 143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214" name="Line 143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215" name="Line 143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216" name="Line 144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217" name="Line 144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218" name="Line 144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219" name="Line 144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220" name="Group 1444"/>
              <p:cNvGrpSpPr>
                <a:grpSpLocks/>
              </p:cNvGrpSpPr>
              <p:nvPr/>
            </p:nvGrpSpPr>
            <p:grpSpPr bwMode="auto">
              <a:xfrm>
                <a:off x="286" y="3756"/>
                <a:ext cx="140" cy="111"/>
                <a:chOff x="2304" y="2256"/>
                <a:chExt cx="432" cy="576"/>
              </a:xfrm>
            </p:grpSpPr>
            <p:sp>
              <p:nvSpPr>
                <p:cNvPr id="589221" name="Rectangle 144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222" name="Line 144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223" name="Line 144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224" name="Line 144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225" name="Line 144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226" name="AutoShape 145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9227" name="Group 1451"/>
            <p:cNvGrpSpPr>
              <a:grpSpLocks/>
            </p:cNvGrpSpPr>
            <p:nvPr/>
          </p:nvGrpSpPr>
          <p:grpSpPr bwMode="auto">
            <a:xfrm>
              <a:off x="480" y="2303"/>
              <a:ext cx="487" cy="289"/>
              <a:chOff x="240" y="3600"/>
              <a:chExt cx="487" cy="289"/>
            </a:xfrm>
          </p:grpSpPr>
          <p:grpSp>
            <p:nvGrpSpPr>
              <p:cNvPr id="589228" name="Group 1452"/>
              <p:cNvGrpSpPr>
                <a:grpSpLocks/>
              </p:cNvGrpSpPr>
              <p:nvPr/>
            </p:nvGrpSpPr>
            <p:grpSpPr bwMode="auto">
              <a:xfrm>
                <a:off x="240" y="3644"/>
                <a:ext cx="70" cy="201"/>
                <a:chOff x="2064" y="1872"/>
                <a:chExt cx="144" cy="912"/>
              </a:xfrm>
            </p:grpSpPr>
            <p:sp>
              <p:nvSpPr>
                <p:cNvPr id="589229" name="Rectangle 145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230" name="Line 145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231" name="Line 145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232" name="Line 145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233" name="Line 145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234" name="Line 145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235" name="Line 145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236" name="Line 146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237" name="Line 146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238" name="Line 146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239" name="Line 146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240" name="Group 1464"/>
              <p:cNvGrpSpPr>
                <a:grpSpLocks/>
              </p:cNvGrpSpPr>
              <p:nvPr/>
            </p:nvGrpSpPr>
            <p:grpSpPr bwMode="auto">
              <a:xfrm>
                <a:off x="588" y="3667"/>
                <a:ext cx="139" cy="111"/>
                <a:chOff x="2304" y="2256"/>
                <a:chExt cx="432" cy="576"/>
              </a:xfrm>
            </p:grpSpPr>
            <p:sp>
              <p:nvSpPr>
                <p:cNvPr id="589241" name="Rectangle 146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242" name="Line 146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243" name="Line 146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244" name="Line 146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245" name="Line 146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246" name="AutoShape 147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247" name="Group 1471"/>
              <p:cNvGrpSpPr>
                <a:grpSpLocks/>
              </p:cNvGrpSpPr>
              <p:nvPr/>
            </p:nvGrpSpPr>
            <p:grpSpPr bwMode="auto">
              <a:xfrm>
                <a:off x="426" y="3644"/>
                <a:ext cx="139" cy="112"/>
                <a:chOff x="2304" y="2256"/>
                <a:chExt cx="432" cy="576"/>
              </a:xfrm>
            </p:grpSpPr>
            <p:sp>
              <p:nvSpPr>
                <p:cNvPr id="589248" name="Rectangle 147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249" name="Line 147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250" name="Line 147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251" name="Line 147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252" name="Line 147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253" name="AutoShape 147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254" name="Group 1478"/>
              <p:cNvGrpSpPr>
                <a:grpSpLocks/>
              </p:cNvGrpSpPr>
              <p:nvPr/>
            </p:nvGrpSpPr>
            <p:grpSpPr bwMode="auto">
              <a:xfrm>
                <a:off x="402" y="3600"/>
                <a:ext cx="70" cy="200"/>
                <a:chOff x="2064" y="1872"/>
                <a:chExt cx="144" cy="912"/>
              </a:xfrm>
            </p:grpSpPr>
            <p:sp>
              <p:nvSpPr>
                <p:cNvPr id="589255" name="Rectangle 147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256" name="Line 148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257" name="Line 148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258" name="Line 148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259" name="Line 148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260" name="Line 148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261" name="Line 148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262" name="Line 148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263" name="Line 148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264" name="Line 148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265" name="Line 148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266" name="Group 1490"/>
              <p:cNvGrpSpPr>
                <a:grpSpLocks/>
              </p:cNvGrpSpPr>
              <p:nvPr/>
            </p:nvGrpSpPr>
            <p:grpSpPr bwMode="auto">
              <a:xfrm>
                <a:off x="518" y="3689"/>
                <a:ext cx="70" cy="200"/>
                <a:chOff x="2064" y="1872"/>
                <a:chExt cx="144" cy="912"/>
              </a:xfrm>
            </p:grpSpPr>
            <p:sp>
              <p:nvSpPr>
                <p:cNvPr id="589267" name="Rectangle 149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268" name="Line 149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269" name="Line 149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270" name="Line 149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271" name="Line 149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272" name="Line 149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273" name="Line 149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274" name="Line 149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275" name="Line 149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276" name="Line 150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277" name="Line 150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278" name="Group 1502"/>
              <p:cNvGrpSpPr>
                <a:grpSpLocks/>
              </p:cNvGrpSpPr>
              <p:nvPr/>
            </p:nvGrpSpPr>
            <p:grpSpPr bwMode="auto">
              <a:xfrm>
                <a:off x="286" y="3756"/>
                <a:ext cx="140" cy="111"/>
                <a:chOff x="2304" y="2256"/>
                <a:chExt cx="432" cy="576"/>
              </a:xfrm>
            </p:grpSpPr>
            <p:sp>
              <p:nvSpPr>
                <p:cNvPr id="589279" name="Rectangle 150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280" name="Line 150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281" name="Line 150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282" name="Line 150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283" name="Line 150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284" name="AutoShape 150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9285" name="Group 1509"/>
            <p:cNvGrpSpPr>
              <a:grpSpLocks/>
            </p:cNvGrpSpPr>
            <p:nvPr/>
          </p:nvGrpSpPr>
          <p:grpSpPr bwMode="auto">
            <a:xfrm>
              <a:off x="816" y="2496"/>
              <a:ext cx="487" cy="289"/>
              <a:chOff x="240" y="3600"/>
              <a:chExt cx="487" cy="289"/>
            </a:xfrm>
          </p:grpSpPr>
          <p:grpSp>
            <p:nvGrpSpPr>
              <p:cNvPr id="589286" name="Group 1510"/>
              <p:cNvGrpSpPr>
                <a:grpSpLocks/>
              </p:cNvGrpSpPr>
              <p:nvPr/>
            </p:nvGrpSpPr>
            <p:grpSpPr bwMode="auto">
              <a:xfrm>
                <a:off x="240" y="3644"/>
                <a:ext cx="70" cy="201"/>
                <a:chOff x="2064" y="1872"/>
                <a:chExt cx="144" cy="912"/>
              </a:xfrm>
            </p:grpSpPr>
            <p:sp>
              <p:nvSpPr>
                <p:cNvPr id="589287" name="Rectangle 151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288" name="Line 151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289" name="Line 151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290" name="Line 151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291" name="Line 151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292" name="Line 151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293" name="Line 151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294" name="Line 151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295" name="Line 151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296" name="Line 152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297" name="Line 152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298" name="Group 1522"/>
              <p:cNvGrpSpPr>
                <a:grpSpLocks/>
              </p:cNvGrpSpPr>
              <p:nvPr/>
            </p:nvGrpSpPr>
            <p:grpSpPr bwMode="auto">
              <a:xfrm>
                <a:off x="588" y="3667"/>
                <a:ext cx="139" cy="111"/>
                <a:chOff x="2304" y="2256"/>
                <a:chExt cx="432" cy="576"/>
              </a:xfrm>
            </p:grpSpPr>
            <p:sp>
              <p:nvSpPr>
                <p:cNvPr id="589299" name="Rectangle 152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300" name="Line 152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301" name="Line 152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302" name="Line 152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303" name="Line 152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304" name="AutoShape 152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305" name="Group 1529"/>
              <p:cNvGrpSpPr>
                <a:grpSpLocks/>
              </p:cNvGrpSpPr>
              <p:nvPr/>
            </p:nvGrpSpPr>
            <p:grpSpPr bwMode="auto">
              <a:xfrm>
                <a:off x="426" y="3644"/>
                <a:ext cx="139" cy="112"/>
                <a:chOff x="2304" y="2256"/>
                <a:chExt cx="432" cy="576"/>
              </a:xfrm>
            </p:grpSpPr>
            <p:sp>
              <p:nvSpPr>
                <p:cNvPr id="589306" name="Rectangle 153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307" name="Line 153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308" name="Line 153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309" name="Line 153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310" name="Line 153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311" name="AutoShape 153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312" name="Group 1536"/>
              <p:cNvGrpSpPr>
                <a:grpSpLocks/>
              </p:cNvGrpSpPr>
              <p:nvPr/>
            </p:nvGrpSpPr>
            <p:grpSpPr bwMode="auto">
              <a:xfrm>
                <a:off x="402" y="3600"/>
                <a:ext cx="70" cy="200"/>
                <a:chOff x="2064" y="1872"/>
                <a:chExt cx="144" cy="912"/>
              </a:xfrm>
            </p:grpSpPr>
            <p:sp>
              <p:nvSpPr>
                <p:cNvPr id="589313" name="Rectangle 15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314" name="Line 15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315" name="Line 15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316" name="Line 15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317" name="Line 15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318" name="Line 15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319" name="Line 15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320" name="Line 15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321" name="Line 15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322" name="Line 15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323" name="Line 15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324" name="Group 1548"/>
              <p:cNvGrpSpPr>
                <a:grpSpLocks/>
              </p:cNvGrpSpPr>
              <p:nvPr/>
            </p:nvGrpSpPr>
            <p:grpSpPr bwMode="auto">
              <a:xfrm>
                <a:off x="518" y="3689"/>
                <a:ext cx="70" cy="200"/>
                <a:chOff x="2064" y="1872"/>
                <a:chExt cx="144" cy="912"/>
              </a:xfrm>
            </p:grpSpPr>
            <p:sp>
              <p:nvSpPr>
                <p:cNvPr id="589325" name="Rectangle 154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326" name="Line 155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327" name="Line 155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328" name="Line 155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329" name="Line 155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330" name="Line 155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331" name="Line 155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332" name="Line 155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333" name="Line 155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334" name="Line 155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335" name="Line 155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336" name="Group 1560"/>
              <p:cNvGrpSpPr>
                <a:grpSpLocks/>
              </p:cNvGrpSpPr>
              <p:nvPr/>
            </p:nvGrpSpPr>
            <p:grpSpPr bwMode="auto">
              <a:xfrm>
                <a:off x="286" y="3756"/>
                <a:ext cx="140" cy="111"/>
                <a:chOff x="2304" y="2256"/>
                <a:chExt cx="432" cy="576"/>
              </a:xfrm>
            </p:grpSpPr>
            <p:sp>
              <p:nvSpPr>
                <p:cNvPr id="589337" name="Rectangle 156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338" name="Line 156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339" name="Line 156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340" name="Line 156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341" name="Line 156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342" name="AutoShape 156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589343" name="Group 1567"/>
          <p:cNvGrpSpPr>
            <a:grpSpLocks/>
          </p:cNvGrpSpPr>
          <p:nvPr/>
        </p:nvGrpSpPr>
        <p:grpSpPr bwMode="auto">
          <a:xfrm>
            <a:off x="1295400" y="2209800"/>
            <a:ext cx="914400" cy="889000"/>
            <a:chOff x="288" y="1056"/>
            <a:chExt cx="1340" cy="1088"/>
          </a:xfrm>
        </p:grpSpPr>
        <p:sp>
          <p:nvSpPr>
            <p:cNvPr id="589344" name="Rectangle 1568"/>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589345" name="Group 1569"/>
            <p:cNvGrpSpPr>
              <a:grpSpLocks/>
            </p:cNvGrpSpPr>
            <p:nvPr/>
          </p:nvGrpSpPr>
          <p:grpSpPr bwMode="auto">
            <a:xfrm>
              <a:off x="624" y="1056"/>
              <a:ext cx="1004" cy="424"/>
              <a:chOff x="2020" y="1189"/>
              <a:chExt cx="1004" cy="424"/>
            </a:xfrm>
          </p:grpSpPr>
          <p:grpSp>
            <p:nvGrpSpPr>
              <p:cNvPr id="589346" name="Group 1570"/>
              <p:cNvGrpSpPr>
                <a:grpSpLocks/>
              </p:cNvGrpSpPr>
              <p:nvPr/>
            </p:nvGrpSpPr>
            <p:grpSpPr bwMode="auto">
              <a:xfrm>
                <a:off x="2020" y="1197"/>
                <a:ext cx="194" cy="353"/>
                <a:chOff x="2020" y="1197"/>
                <a:chExt cx="194" cy="353"/>
              </a:xfrm>
            </p:grpSpPr>
            <p:sp>
              <p:nvSpPr>
                <p:cNvPr id="589347" name="Rectangle 157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48" name="AutoShape 157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49" name="Group 1573"/>
              <p:cNvGrpSpPr>
                <a:grpSpLocks/>
              </p:cNvGrpSpPr>
              <p:nvPr/>
            </p:nvGrpSpPr>
            <p:grpSpPr bwMode="auto">
              <a:xfrm>
                <a:off x="2250" y="1189"/>
                <a:ext cx="194" cy="353"/>
                <a:chOff x="2250" y="1189"/>
                <a:chExt cx="194" cy="353"/>
              </a:xfrm>
            </p:grpSpPr>
            <p:sp>
              <p:nvSpPr>
                <p:cNvPr id="589350" name="Rectangle 157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51" name="AutoShape 157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52" name="Group 1576"/>
              <p:cNvGrpSpPr>
                <a:grpSpLocks/>
              </p:cNvGrpSpPr>
              <p:nvPr/>
            </p:nvGrpSpPr>
            <p:grpSpPr bwMode="auto">
              <a:xfrm>
                <a:off x="2337" y="1216"/>
                <a:ext cx="194" cy="353"/>
                <a:chOff x="2337" y="1216"/>
                <a:chExt cx="194" cy="353"/>
              </a:xfrm>
            </p:grpSpPr>
            <p:sp>
              <p:nvSpPr>
                <p:cNvPr id="589353" name="Rectangle 157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54" name="AutoShape 157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55" name="Group 1579"/>
              <p:cNvGrpSpPr>
                <a:grpSpLocks/>
              </p:cNvGrpSpPr>
              <p:nvPr/>
            </p:nvGrpSpPr>
            <p:grpSpPr bwMode="auto">
              <a:xfrm>
                <a:off x="2532" y="1206"/>
                <a:ext cx="194" cy="353"/>
                <a:chOff x="2532" y="1206"/>
                <a:chExt cx="194" cy="353"/>
              </a:xfrm>
            </p:grpSpPr>
            <p:sp>
              <p:nvSpPr>
                <p:cNvPr id="589356" name="Rectangle 158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57" name="AutoShape 158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58" name="Group 1582"/>
              <p:cNvGrpSpPr>
                <a:grpSpLocks/>
              </p:cNvGrpSpPr>
              <p:nvPr/>
            </p:nvGrpSpPr>
            <p:grpSpPr bwMode="auto">
              <a:xfrm>
                <a:off x="2830" y="1245"/>
                <a:ext cx="194" cy="353"/>
                <a:chOff x="2830" y="1245"/>
                <a:chExt cx="194" cy="353"/>
              </a:xfrm>
            </p:grpSpPr>
            <p:sp>
              <p:nvSpPr>
                <p:cNvPr id="589359" name="Rectangle 158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60" name="AutoShape 158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61" name="Group 1585"/>
              <p:cNvGrpSpPr>
                <a:grpSpLocks/>
              </p:cNvGrpSpPr>
              <p:nvPr/>
            </p:nvGrpSpPr>
            <p:grpSpPr bwMode="auto">
              <a:xfrm>
                <a:off x="2142" y="1227"/>
                <a:ext cx="194" cy="353"/>
                <a:chOff x="2142" y="1227"/>
                <a:chExt cx="194" cy="353"/>
              </a:xfrm>
            </p:grpSpPr>
            <p:sp>
              <p:nvSpPr>
                <p:cNvPr id="589362" name="Rectangle 158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63" name="AutoShape 158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64" name="Group 1588"/>
              <p:cNvGrpSpPr>
                <a:grpSpLocks/>
              </p:cNvGrpSpPr>
              <p:nvPr/>
            </p:nvGrpSpPr>
            <p:grpSpPr bwMode="auto">
              <a:xfrm>
                <a:off x="2424" y="1243"/>
                <a:ext cx="193" cy="353"/>
                <a:chOff x="2424" y="1243"/>
                <a:chExt cx="193" cy="353"/>
              </a:xfrm>
            </p:grpSpPr>
            <p:sp>
              <p:nvSpPr>
                <p:cNvPr id="589365" name="Rectangle 158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66" name="AutoShape 159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67" name="Group 1591"/>
              <p:cNvGrpSpPr>
                <a:grpSpLocks/>
              </p:cNvGrpSpPr>
              <p:nvPr/>
            </p:nvGrpSpPr>
            <p:grpSpPr bwMode="auto">
              <a:xfrm>
                <a:off x="2618" y="1233"/>
                <a:ext cx="194" cy="353"/>
                <a:chOff x="2618" y="1233"/>
                <a:chExt cx="194" cy="353"/>
              </a:xfrm>
            </p:grpSpPr>
            <p:sp>
              <p:nvSpPr>
                <p:cNvPr id="589368" name="Rectangle 159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69" name="AutoShape 159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70" name="Group 1594"/>
              <p:cNvGrpSpPr>
                <a:grpSpLocks/>
              </p:cNvGrpSpPr>
              <p:nvPr/>
            </p:nvGrpSpPr>
            <p:grpSpPr bwMode="auto">
              <a:xfrm>
                <a:off x="2706" y="1260"/>
                <a:ext cx="194" cy="353"/>
                <a:chOff x="2706" y="1260"/>
                <a:chExt cx="194" cy="353"/>
              </a:xfrm>
            </p:grpSpPr>
            <p:sp>
              <p:nvSpPr>
                <p:cNvPr id="589371" name="Rectangle 159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72" name="AutoShape 159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89373" name="Group 1597"/>
            <p:cNvGrpSpPr>
              <a:grpSpLocks/>
            </p:cNvGrpSpPr>
            <p:nvPr/>
          </p:nvGrpSpPr>
          <p:grpSpPr bwMode="auto">
            <a:xfrm>
              <a:off x="480" y="1152"/>
              <a:ext cx="1004" cy="424"/>
              <a:chOff x="2020" y="1189"/>
              <a:chExt cx="1004" cy="424"/>
            </a:xfrm>
          </p:grpSpPr>
          <p:grpSp>
            <p:nvGrpSpPr>
              <p:cNvPr id="589374" name="Group 1598"/>
              <p:cNvGrpSpPr>
                <a:grpSpLocks/>
              </p:cNvGrpSpPr>
              <p:nvPr/>
            </p:nvGrpSpPr>
            <p:grpSpPr bwMode="auto">
              <a:xfrm>
                <a:off x="2020" y="1197"/>
                <a:ext cx="194" cy="353"/>
                <a:chOff x="2020" y="1197"/>
                <a:chExt cx="194" cy="353"/>
              </a:xfrm>
            </p:grpSpPr>
            <p:sp>
              <p:nvSpPr>
                <p:cNvPr id="589375" name="Rectangle 1599"/>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76" name="AutoShape 1600"/>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77" name="Group 1601"/>
              <p:cNvGrpSpPr>
                <a:grpSpLocks/>
              </p:cNvGrpSpPr>
              <p:nvPr/>
            </p:nvGrpSpPr>
            <p:grpSpPr bwMode="auto">
              <a:xfrm>
                <a:off x="2250" y="1189"/>
                <a:ext cx="194" cy="353"/>
                <a:chOff x="2250" y="1189"/>
                <a:chExt cx="194" cy="353"/>
              </a:xfrm>
            </p:grpSpPr>
            <p:sp>
              <p:nvSpPr>
                <p:cNvPr id="589378" name="Rectangle 1602"/>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79" name="AutoShape 1603"/>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80" name="Group 1604"/>
              <p:cNvGrpSpPr>
                <a:grpSpLocks/>
              </p:cNvGrpSpPr>
              <p:nvPr/>
            </p:nvGrpSpPr>
            <p:grpSpPr bwMode="auto">
              <a:xfrm>
                <a:off x="2337" y="1216"/>
                <a:ext cx="194" cy="353"/>
                <a:chOff x="2337" y="1216"/>
                <a:chExt cx="194" cy="353"/>
              </a:xfrm>
            </p:grpSpPr>
            <p:sp>
              <p:nvSpPr>
                <p:cNvPr id="589381" name="Rectangle 1605"/>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82" name="AutoShape 1606"/>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83" name="Group 1607"/>
              <p:cNvGrpSpPr>
                <a:grpSpLocks/>
              </p:cNvGrpSpPr>
              <p:nvPr/>
            </p:nvGrpSpPr>
            <p:grpSpPr bwMode="auto">
              <a:xfrm>
                <a:off x="2532" y="1206"/>
                <a:ext cx="194" cy="353"/>
                <a:chOff x="2532" y="1206"/>
                <a:chExt cx="194" cy="353"/>
              </a:xfrm>
            </p:grpSpPr>
            <p:sp>
              <p:nvSpPr>
                <p:cNvPr id="589384" name="Rectangle 1608"/>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85" name="AutoShape 1609"/>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86" name="Group 1610"/>
              <p:cNvGrpSpPr>
                <a:grpSpLocks/>
              </p:cNvGrpSpPr>
              <p:nvPr/>
            </p:nvGrpSpPr>
            <p:grpSpPr bwMode="auto">
              <a:xfrm>
                <a:off x="2830" y="1245"/>
                <a:ext cx="194" cy="353"/>
                <a:chOff x="2830" y="1245"/>
                <a:chExt cx="194" cy="353"/>
              </a:xfrm>
            </p:grpSpPr>
            <p:sp>
              <p:nvSpPr>
                <p:cNvPr id="589387" name="Rectangle 1611"/>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88" name="AutoShape 1612"/>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89" name="Group 1613"/>
              <p:cNvGrpSpPr>
                <a:grpSpLocks/>
              </p:cNvGrpSpPr>
              <p:nvPr/>
            </p:nvGrpSpPr>
            <p:grpSpPr bwMode="auto">
              <a:xfrm>
                <a:off x="2142" y="1227"/>
                <a:ext cx="194" cy="353"/>
                <a:chOff x="2142" y="1227"/>
                <a:chExt cx="194" cy="353"/>
              </a:xfrm>
            </p:grpSpPr>
            <p:sp>
              <p:nvSpPr>
                <p:cNvPr id="589390" name="Rectangle 1614"/>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91" name="AutoShape 1615"/>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92" name="Group 1616"/>
              <p:cNvGrpSpPr>
                <a:grpSpLocks/>
              </p:cNvGrpSpPr>
              <p:nvPr/>
            </p:nvGrpSpPr>
            <p:grpSpPr bwMode="auto">
              <a:xfrm>
                <a:off x="2424" y="1243"/>
                <a:ext cx="193" cy="353"/>
                <a:chOff x="2424" y="1243"/>
                <a:chExt cx="193" cy="353"/>
              </a:xfrm>
            </p:grpSpPr>
            <p:sp>
              <p:nvSpPr>
                <p:cNvPr id="589393" name="Rectangle 1617"/>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94" name="AutoShape 1618"/>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95" name="Group 1619"/>
              <p:cNvGrpSpPr>
                <a:grpSpLocks/>
              </p:cNvGrpSpPr>
              <p:nvPr/>
            </p:nvGrpSpPr>
            <p:grpSpPr bwMode="auto">
              <a:xfrm>
                <a:off x="2618" y="1233"/>
                <a:ext cx="194" cy="353"/>
                <a:chOff x="2618" y="1233"/>
                <a:chExt cx="194" cy="353"/>
              </a:xfrm>
            </p:grpSpPr>
            <p:sp>
              <p:nvSpPr>
                <p:cNvPr id="589396" name="Rectangle 1620"/>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397" name="AutoShape 1621"/>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398" name="Group 1622"/>
              <p:cNvGrpSpPr>
                <a:grpSpLocks/>
              </p:cNvGrpSpPr>
              <p:nvPr/>
            </p:nvGrpSpPr>
            <p:grpSpPr bwMode="auto">
              <a:xfrm>
                <a:off x="2706" y="1260"/>
                <a:ext cx="194" cy="353"/>
                <a:chOff x="2706" y="1260"/>
                <a:chExt cx="194" cy="353"/>
              </a:xfrm>
            </p:grpSpPr>
            <p:sp>
              <p:nvSpPr>
                <p:cNvPr id="589399" name="Rectangle 1623"/>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00" name="AutoShape 1624"/>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89401" name="Group 1625"/>
            <p:cNvGrpSpPr>
              <a:grpSpLocks/>
            </p:cNvGrpSpPr>
            <p:nvPr/>
          </p:nvGrpSpPr>
          <p:grpSpPr bwMode="auto">
            <a:xfrm>
              <a:off x="432" y="1248"/>
              <a:ext cx="1004" cy="424"/>
              <a:chOff x="2020" y="1189"/>
              <a:chExt cx="1004" cy="424"/>
            </a:xfrm>
          </p:grpSpPr>
          <p:grpSp>
            <p:nvGrpSpPr>
              <p:cNvPr id="589402" name="Group 1626"/>
              <p:cNvGrpSpPr>
                <a:grpSpLocks/>
              </p:cNvGrpSpPr>
              <p:nvPr/>
            </p:nvGrpSpPr>
            <p:grpSpPr bwMode="auto">
              <a:xfrm>
                <a:off x="2020" y="1197"/>
                <a:ext cx="194" cy="353"/>
                <a:chOff x="2020" y="1197"/>
                <a:chExt cx="194" cy="353"/>
              </a:xfrm>
            </p:grpSpPr>
            <p:sp>
              <p:nvSpPr>
                <p:cNvPr id="589403" name="Rectangle 1627"/>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04" name="AutoShape 1628"/>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405" name="Group 1629"/>
              <p:cNvGrpSpPr>
                <a:grpSpLocks/>
              </p:cNvGrpSpPr>
              <p:nvPr/>
            </p:nvGrpSpPr>
            <p:grpSpPr bwMode="auto">
              <a:xfrm>
                <a:off x="2250" y="1189"/>
                <a:ext cx="194" cy="353"/>
                <a:chOff x="2250" y="1189"/>
                <a:chExt cx="194" cy="353"/>
              </a:xfrm>
            </p:grpSpPr>
            <p:sp>
              <p:nvSpPr>
                <p:cNvPr id="589406" name="Rectangle 1630"/>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07" name="AutoShape 1631"/>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408" name="Group 1632"/>
              <p:cNvGrpSpPr>
                <a:grpSpLocks/>
              </p:cNvGrpSpPr>
              <p:nvPr/>
            </p:nvGrpSpPr>
            <p:grpSpPr bwMode="auto">
              <a:xfrm>
                <a:off x="2337" y="1216"/>
                <a:ext cx="194" cy="353"/>
                <a:chOff x="2337" y="1216"/>
                <a:chExt cx="194" cy="353"/>
              </a:xfrm>
            </p:grpSpPr>
            <p:sp>
              <p:nvSpPr>
                <p:cNvPr id="589409" name="Rectangle 1633"/>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10" name="AutoShape 1634"/>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411" name="Group 1635"/>
              <p:cNvGrpSpPr>
                <a:grpSpLocks/>
              </p:cNvGrpSpPr>
              <p:nvPr/>
            </p:nvGrpSpPr>
            <p:grpSpPr bwMode="auto">
              <a:xfrm>
                <a:off x="2532" y="1206"/>
                <a:ext cx="194" cy="353"/>
                <a:chOff x="2532" y="1206"/>
                <a:chExt cx="194" cy="353"/>
              </a:xfrm>
            </p:grpSpPr>
            <p:sp>
              <p:nvSpPr>
                <p:cNvPr id="589412" name="Rectangle 1636"/>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13" name="AutoShape 1637"/>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414" name="Group 1638"/>
              <p:cNvGrpSpPr>
                <a:grpSpLocks/>
              </p:cNvGrpSpPr>
              <p:nvPr/>
            </p:nvGrpSpPr>
            <p:grpSpPr bwMode="auto">
              <a:xfrm>
                <a:off x="2830" y="1245"/>
                <a:ext cx="194" cy="353"/>
                <a:chOff x="2830" y="1245"/>
                <a:chExt cx="194" cy="353"/>
              </a:xfrm>
            </p:grpSpPr>
            <p:sp>
              <p:nvSpPr>
                <p:cNvPr id="589415" name="Rectangle 1639"/>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16" name="AutoShape 1640"/>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417" name="Group 1641"/>
              <p:cNvGrpSpPr>
                <a:grpSpLocks/>
              </p:cNvGrpSpPr>
              <p:nvPr/>
            </p:nvGrpSpPr>
            <p:grpSpPr bwMode="auto">
              <a:xfrm>
                <a:off x="2142" y="1227"/>
                <a:ext cx="194" cy="353"/>
                <a:chOff x="2142" y="1227"/>
                <a:chExt cx="194" cy="353"/>
              </a:xfrm>
            </p:grpSpPr>
            <p:sp>
              <p:nvSpPr>
                <p:cNvPr id="589418" name="Rectangle 1642"/>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19" name="AutoShape 1643"/>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420" name="Group 1644"/>
              <p:cNvGrpSpPr>
                <a:grpSpLocks/>
              </p:cNvGrpSpPr>
              <p:nvPr/>
            </p:nvGrpSpPr>
            <p:grpSpPr bwMode="auto">
              <a:xfrm>
                <a:off x="2424" y="1243"/>
                <a:ext cx="193" cy="353"/>
                <a:chOff x="2424" y="1243"/>
                <a:chExt cx="193" cy="353"/>
              </a:xfrm>
            </p:grpSpPr>
            <p:sp>
              <p:nvSpPr>
                <p:cNvPr id="589421" name="Rectangle 1645"/>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22" name="AutoShape 1646"/>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423" name="Group 1647"/>
              <p:cNvGrpSpPr>
                <a:grpSpLocks/>
              </p:cNvGrpSpPr>
              <p:nvPr/>
            </p:nvGrpSpPr>
            <p:grpSpPr bwMode="auto">
              <a:xfrm>
                <a:off x="2618" y="1233"/>
                <a:ext cx="194" cy="353"/>
                <a:chOff x="2618" y="1233"/>
                <a:chExt cx="194" cy="353"/>
              </a:xfrm>
            </p:grpSpPr>
            <p:sp>
              <p:nvSpPr>
                <p:cNvPr id="589424" name="Rectangle 1648"/>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25" name="AutoShape 1649"/>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426" name="Group 1650"/>
              <p:cNvGrpSpPr>
                <a:grpSpLocks/>
              </p:cNvGrpSpPr>
              <p:nvPr/>
            </p:nvGrpSpPr>
            <p:grpSpPr bwMode="auto">
              <a:xfrm>
                <a:off x="2706" y="1260"/>
                <a:ext cx="194" cy="353"/>
                <a:chOff x="2706" y="1260"/>
                <a:chExt cx="194" cy="353"/>
              </a:xfrm>
            </p:grpSpPr>
            <p:sp>
              <p:nvSpPr>
                <p:cNvPr id="589427" name="Rectangle 1651"/>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28" name="AutoShape 1652"/>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grpSp>
        <p:nvGrpSpPr>
          <p:cNvPr id="589429" name="Group 1653"/>
          <p:cNvGrpSpPr>
            <a:grpSpLocks/>
          </p:cNvGrpSpPr>
          <p:nvPr/>
        </p:nvGrpSpPr>
        <p:grpSpPr bwMode="auto">
          <a:xfrm>
            <a:off x="533400" y="1371600"/>
            <a:ext cx="762000" cy="638175"/>
            <a:chOff x="1104" y="3168"/>
            <a:chExt cx="1488" cy="1026"/>
          </a:xfrm>
        </p:grpSpPr>
        <p:sp>
          <p:nvSpPr>
            <p:cNvPr id="589430" name="Rectangle 165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589431" name="Group 1655"/>
            <p:cNvGrpSpPr>
              <a:grpSpLocks/>
            </p:cNvGrpSpPr>
            <p:nvPr/>
          </p:nvGrpSpPr>
          <p:grpSpPr bwMode="auto">
            <a:xfrm>
              <a:off x="1514" y="3168"/>
              <a:ext cx="1078" cy="308"/>
              <a:chOff x="4080" y="3456"/>
              <a:chExt cx="1078" cy="308"/>
            </a:xfrm>
          </p:grpSpPr>
          <p:grpSp>
            <p:nvGrpSpPr>
              <p:cNvPr id="589432" name="Group 1656"/>
              <p:cNvGrpSpPr>
                <a:grpSpLocks/>
              </p:cNvGrpSpPr>
              <p:nvPr/>
            </p:nvGrpSpPr>
            <p:grpSpPr bwMode="auto">
              <a:xfrm>
                <a:off x="4080" y="3456"/>
                <a:ext cx="128" cy="236"/>
                <a:chOff x="4080" y="3456"/>
                <a:chExt cx="128" cy="236"/>
              </a:xfrm>
            </p:grpSpPr>
            <p:sp>
              <p:nvSpPr>
                <p:cNvPr id="589433" name="Rectangle 165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34" name="Oval 165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35" name="Oval 165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36" name="Oval 166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37" name="Oval 166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38" name="Oval 166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439" name="Group 1663"/>
              <p:cNvGrpSpPr>
                <a:grpSpLocks/>
              </p:cNvGrpSpPr>
              <p:nvPr/>
            </p:nvGrpSpPr>
            <p:grpSpPr bwMode="auto">
              <a:xfrm>
                <a:off x="4208" y="3459"/>
                <a:ext cx="129" cy="236"/>
                <a:chOff x="4208" y="3459"/>
                <a:chExt cx="129" cy="236"/>
              </a:xfrm>
            </p:grpSpPr>
            <p:sp>
              <p:nvSpPr>
                <p:cNvPr id="589440" name="Rectangle 166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41" name="Oval 166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42" name="Oval 166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43" name="Oval 166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44" name="Oval 166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45" name="Oval 166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446" name="Group 1670"/>
              <p:cNvGrpSpPr>
                <a:grpSpLocks/>
              </p:cNvGrpSpPr>
              <p:nvPr/>
            </p:nvGrpSpPr>
            <p:grpSpPr bwMode="auto">
              <a:xfrm>
                <a:off x="4337" y="3456"/>
                <a:ext cx="128" cy="236"/>
                <a:chOff x="4337" y="3456"/>
                <a:chExt cx="128" cy="236"/>
              </a:xfrm>
            </p:grpSpPr>
            <p:sp>
              <p:nvSpPr>
                <p:cNvPr id="589447" name="Rectangle 167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48" name="Oval 167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49" name="Oval 167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50" name="Oval 167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51" name="Oval 167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52" name="Oval 167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453" name="Group 1677"/>
              <p:cNvGrpSpPr>
                <a:grpSpLocks/>
              </p:cNvGrpSpPr>
              <p:nvPr/>
            </p:nvGrpSpPr>
            <p:grpSpPr bwMode="auto">
              <a:xfrm>
                <a:off x="4465" y="3480"/>
                <a:ext cx="128" cy="236"/>
                <a:chOff x="4465" y="3480"/>
                <a:chExt cx="128" cy="236"/>
              </a:xfrm>
            </p:grpSpPr>
            <p:sp>
              <p:nvSpPr>
                <p:cNvPr id="589454" name="Rectangle 167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55" name="Oval 167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56" name="Oval 168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57" name="Oval 168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58" name="Oval 168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59" name="Oval 168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460" name="Group 1684"/>
              <p:cNvGrpSpPr>
                <a:grpSpLocks/>
              </p:cNvGrpSpPr>
              <p:nvPr/>
            </p:nvGrpSpPr>
            <p:grpSpPr bwMode="auto">
              <a:xfrm>
                <a:off x="4593" y="3480"/>
                <a:ext cx="129" cy="236"/>
                <a:chOff x="4593" y="3480"/>
                <a:chExt cx="129" cy="236"/>
              </a:xfrm>
            </p:grpSpPr>
            <p:sp>
              <p:nvSpPr>
                <p:cNvPr id="589461" name="Rectangle 168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62" name="Oval 168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63" name="Oval 168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64" name="Oval 168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65" name="Oval 168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66" name="Oval 169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467" name="Group 1691"/>
              <p:cNvGrpSpPr>
                <a:grpSpLocks/>
              </p:cNvGrpSpPr>
              <p:nvPr/>
            </p:nvGrpSpPr>
            <p:grpSpPr bwMode="auto">
              <a:xfrm>
                <a:off x="4747" y="3504"/>
                <a:ext cx="129" cy="236"/>
                <a:chOff x="4747" y="3504"/>
                <a:chExt cx="129" cy="236"/>
              </a:xfrm>
            </p:grpSpPr>
            <p:sp>
              <p:nvSpPr>
                <p:cNvPr id="589468" name="Rectangle 169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69" name="Oval 169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70" name="Oval 169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71" name="Oval 169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72" name="Oval 169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73" name="Oval 169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474" name="Group 1698"/>
              <p:cNvGrpSpPr>
                <a:grpSpLocks/>
              </p:cNvGrpSpPr>
              <p:nvPr/>
            </p:nvGrpSpPr>
            <p:grpSpPr bwMode="auto">
              <a:xfrm>
                <a:off x="4901" y="3504"/>
                <a:ext cx="129" cy="236"/>
                <a:chOff x="4901" y="3504"/>
                <a:chExt cx="129" cy="236"/>
              </a:xfrm>
            </p:grpSpPr>
            <p:sp>
              <p:nvSpPr>
                <p:cNvPr id="589475" name="Rectangle 169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76" name="Oval 170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77" name="Oval 170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78" name="Oval 170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79" name="Oval 170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80" name="Oval 170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481" name="Group 1705"/>
              <p:cNvGrpSpPr>
                <a:grpSpLocks/>
              </p:cNvGrpSpPr>
              <p:nvPr/>
            </p:nvGrpSpPr>
            <p:grpSpPr bwMode="auto">
              <a:xfrm>
                <a:off x="5030" y="3528"/>
                <a:ext cx="128" cy="236"/>
                <a:chOff x="5030" y="3528"/>
                <a:chExt cx="128" cy="236"/>
              </a:xfrm>
            </p:grpSpPr>
            <p:sp>
              <p:nvSpPr>
                <p:cNvPr id="589482" name="Rectangle 170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83" name="Oval 170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84" name="Oval 170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85" name="Oval 170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86" name="Oval 171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87" name="Oval 171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9488" name="Group 1712"/>
            <p:cNvGrpSpPr>
              <a:grpSpLocks/>
            </p:cNvGrpSpPr>
            <p:nvPr/>
          </p:nvGrpSpPr>
          <p:grpSpPr bwMode="auto">
            <a:xfrm>
              <a:off x="1440" y="3264"/>
              <a:ext cx="1078" cy="308"/>
              <a:chOff x="4080" y="3456"/>
              <a:chExt cx="1078" cy="308"/>
            </a:xfrm>
          </p:grpSpPr>
          <p:grpSp>
            <p:nvGrpSpPr>
              <p:cNvPr id="589489" name="Group 1713"/>
              <p:cNvGrpSpPr>
                <a:grpSpLocks/>
              </p:cNvGrpSpPr>
              <p:nvPr/>
            </p:nvGrpSpPr>
            <p:grpSpPr bwMode="auto">
              <a:xfrm>
                <a:off x="4080" y="3456"/>
                <a:ext cx="128" cy="236"/>
                <a:chOff x="4080" y="3456"/>
                <a:chExt cx="128" cy="236"/>
              </a:xfrm>
            </p:grpSpPr>
            <p:sp>
              <p:nvSpPr>
                <p:cNvPr id="589490" name="Rectangle 171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91" name="Oval 171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92" name="Oval 171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93" name="Oval 171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94" name="Oval 171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95" name="Oval 171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496" name="Group 1720"/>
              <p:cNvGrpSpPr>
                <a:grpSpLocks/>
              </p:cNvGrpSpPr>
              <p:nvPr/>
            </p:nvGrpSpPr>
            <p:grpSpPr bwMode="auto">
              <a:xfrm>
                <a:off x="4208" y="3459"/>
                <a:ext cx="129" cy="236"/>
                <a:chOff x="4208" y="3459"/>
                <a:chExt cx="129" cy="236"/>
              </a:xfrm>
            </p:grpSpPr>
            <p:sp>
              <p:nvSpPr>
                <p:cNvPr id="589497" name="Rectangle 172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498" name="Oval 172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499" name="Oval 172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00" name="Oval 172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01" name="Oval 172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02" name="Oval 172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03" name="Group 1727"/>
              <p:cNvGrpSpPr>
                <a:grpSpLocks/>
              </p:cNvGrpSpPr>
              <p:nvPr/>
            </p:nvGrpSpPr>
            <p:grpSpPr bwMode="auto">
              <a:xfrm>
                <a:off x="4337" y="3456"/>
                <a:ext cx="128" cy="236"/>
                <a:chOff x="4337" y="3456"/>
                <a:chExt cx="128" cy="236"/>
              </a:xfrm>
            </p:grpSpPr>
            <p:sp>
              <p:nvSpPr>
                <p:cNvPr id="589504" name="Rectangle 172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05" name="Oval 172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06" name="Oval 173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07" name="Oval 173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08" name="Oval 173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09" name="Oval 173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10" name="Group 1734"/>
              <p:cNvGrpSpPr>
                <a:grpSpLocks/>
              </p:cNvGrpSpPr>
              <p:nvPr/>
            </p:nvGrpSpPr>
            <p:grpSpPr bwMode="auto">
              <a:xfrm>
                <a:off x="4465" y="3480"/>
                <a:ext cx="128" cy="236"/>
                <a:chOff x="4465" y="3480"/>
                <a:chExt cx="128" cy="236"/>
              </a:xfrm>
            </p:grpSpPr>
            <p:sp>
              <p:nvSpPr>
                <p:cNvPr id="589511" name="Rectangle 173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12" name="Oval 173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13" name="Oval 173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14" name="Oval 173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15" name="Oval 173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16" name="Oval 174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17" name="Group 1741"/>
              <p:cNvGrpSpPr>
                <a:grpSpLocks/>
              </p:cNvGrpSpPr>
              <p:nvPr/>
            </p:nvGrpSpPr>
            <p:grpSpPr bwMode="auto">
              <a:xfrm>
                <a:off x="4593" y="3480"/>
                <a:ext cx="129" cy="236"/>
                <a:chOff x="4593" y="3480"/>
                <a:chExt cx="129" cy="236"/>
              </a:xfrm>
            </p:grpSpPr>
            <p:sp>
              <p:nvSpPr>
                <p:cNvPr id="589518" name="Rectangle 174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19" name="Oval 174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20" name="Oval 174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21" name="Oval 174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22" name="Oval 174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23" name="Oval 174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24" name="Group 1748"/>
              <p:cNvGrpSpPr>
                <a:grpSpLocks/>
              </p:cNvGrpSpPr>
              <p:nvPr/>
            </p:nvGrpSpPr>
            <p:grpSpPr bwMode="auto">
              <a:xfrm>
                <a:off x="4747" y="3504"/>
                <a:ext cx="129" cy="236"/>
                <a:chOff x="4747" y="3504"/>
                <a:chExt cx="129" cy="236"/>
              </a:xfrm>
            </p:grpSpPr>
            <p:sp>
              <p:nvSpPr>
                <p:cNvPr id="589525" name="Rectangle 174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26" name="Oval 175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27" name="Oval 175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28" name="Oval 175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29" name="Oval 175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30" name="Oval 175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31" name="Group 1755"/>
              <p:cNvGrpSpPr>
                <a:grpSpLocks/>
              </p:cNvGrpSpPr>
              <p:nvPr/>
            </p:nvGrpSpPr>
            <p:grpSpPr bwMode="auto">
              <a:xfrm>
                <a:off x="4901" y="3504"/>
                <a:ext cx="129" cy="236"/>
                <a:chOff x="4901" y="3504"/>
                <a:chExt cx="129" cy="236"/>
              </a:xfrm>
            </p:grpSpPr>
            <p:sp>
              <p:nvSpPr>
                <p:cNvPr id="589532" name="Rectangle 175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33" name="Oval 175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34" name="Oval 175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35" name="Oval 175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36" name="Oval 176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37" name="Oval 176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38" name="Group 1762"/>
              <p:cNvGrpSpPr>
                <a:grpSpLocks/>
              </p:cNvGrpSpPr>
              <p:nvPr/>
            </p:nvGrpSpPr>
            <p:grpSpPr bwMode="auto">
              <a:xfrm>
                <a:off x="5030" y="3528"/>
                <a:ext cx="128" cy="236"/>
                <a:chOff x="5030" y="3528"/>
                <a:chExt cx="128" cy="236"/>
              </a:xfrm>
            </p:grpSpPr>
            <p:sp>
              <p:nvSpPr>
                <p:cNvPr id="589539" name="Rectangle 176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40" name="Oval 176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41" name="Oval 176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42" name="Oval 176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43" name="Oval 176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44" name="Oval 176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9545" name="Group 1769"/>
            <p:cNvGrpSpPr>
              <a:grpSpLocks/>
            </p:cNvGrpSpPr>
            <p:nvPr/>
          </p:nvGrpSpPr>
          <p:grpSpPr bwMode="auto">
            <a:xfrm>
              <a:off x="1344" y="3312"/>
              <a:ext cx="1078" cy="308"/>
              <a:chOff x="4080" y="3456"/>
              <a:chExt cx="1078" cy="308"/>
            </a:xfrm>
          </p:grpSpPr>
          <p:grpSp>
            <p:nvGrpSpPr>
              <p:cNvPr id="589546" name="Group 1770"/>
              <p:cNvGrpSpPr>
                <a:grpSpLocks/>
              </p:cNvGrpSpPr>
              <p:nvPr/>
            </p:nvGrpSpPr>
            <p:grpSpPr bwMode="auto">
              <a:xfrm>
                <a:off x="4080" y="3456"/>
                <a:ext cx="128" cy="236"/>
                <a:chOff x="4080" y="3456"/>
                <a:chExt cx="128" cy="236"/>
              </a:xfrm>
            </p:grpSpPr>
            <p:sp>
              <p:nvSpPr>
                <p:cNvPr id="589547" name="Rectangle 177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48" name="Oval 177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49" name="Oval 177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50" name="Oval 177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51" name="Oval 177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52" name="Oval 177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53" name="Group 1777"/>
              <p:cNvGrpSpPr>
                <a:grpSpLocks/>
              </p:cNvGrpSpPr>
              <p:nvPr/>
            </p:nvGrpSpPr>
            <p:grpSpPr bwMode="auto">
              <a:xfrm>
                <a:off x="4208" y="3459"/>
                <a:ext cx="129" cy="236"/>
                <a:chOff x="4208" y="3459"/>
                <a:chExt cx="129" cy="236"/>
              </a:xfrm>
            </p:grpSpPr>
            <p:sp>
              <p:nvSpPr>
                <p:cNvPr id="589554" name="Rectangle 177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55" name="Oval 177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56" name="Oval 178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57" name="Oval 178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58" name="Oval 178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59" name="Oval 178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60" name="Group 1784"/>
              <p:cNvGrpSpPr>
                <a:grpSpLocks/>
              </p:cNvGrpSpPr>
              <p:nvPr/>
            </p:nvGrpSpPr>
            <p:grpSpPr bwMode="auto">
              <a:xfrm>
                <a:off x="4337" y="3456"/>
                <a:ext cx="128" cy="236"/>
                <a:chOff x="4337" y="3456"/>
                <a:chExt cx="128" cy="236"/>
              </a:xfrm>
            </p:grpSpPr>
            <p:sp>
              <p:nvSpPr>
                <p:cNvPr id="589561" name="Rectangle 178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62" name="Oval 178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63" name="Oval 178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64" name="Oval 178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65" name="Oval 178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66" name="Oval 179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67" name="Group 1791"/>
              <p:cNvGrpSpPr>
                <a:grpSpLocks/>
              </p:cNvGrpSpPr>
              <p:nvPr/>
            </p:nvGrpSpPr>
            <p:grpSpPr bwMode="auto">
              <a:xfrm>
                <a:off x="4465" y="3480"/>
                <a:ext cx="128" cy="236"/>
                <a:chOff x="4465" y="3480"/>
                <a:chExt cx="128" cy="236"/>
              </a:xfrm>
            </p:grpSpPr>
            <p:sp>
              <p:nvSpPr>
                <p:cNvPr id="589568" name="Rectangle 179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69" name="Oval 179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70" name="Oval 179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71" name="Oval 179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72" name="Oval 179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73" name="Oval 179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74" name="Group 1798"/>
              <p:cNvGrpSpPr>
                <a:grpSpLocks/>
              </p:cNvGrpSpPr>
              <p:nvPr/>
            </p:nvGrpSpPr>
            <p:grpSpPr bwMode="auto">
              <a:xfrm>
                <a:off x="4593" y="3480"/>
                <a:ext cx="129" cy="236"/>
                <a:chOff x="4593" y="3480"/>
                <a:chExt cx="129" cy="236"/>
              </a:xfrm>
            </p:grpSpPr>
            <p:sp>
              <p:nvSpPr>
                <p:cNvPr id="589575" name="Rectangle 179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76" name="Oval 180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77" name="Oval 180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78" name="Oval 180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79" name="Oval 180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80" name="Oval 180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81" name="Group 1805"/>
              <p:cNvGrpSpPr>
                <a:grpSpLocks/>
              </p:cNvGrpSpPr>
              <p:nvPr/>
            </p:nvGrpSpPr>
            <p:grpSpPr bwMode="auto">
              <a:xfrm>
                <a:off x="4747" y="3504"/>
                <a:ext cx="129" cy="236"/>
                <a:chOff x="4747" y="3504"/>
                <a:chExt cx="129" cy="236"/>
              </a:xfrm>
            </p:grpSpPr>
            <p:sp>
              <p:nvSpPr>
                <p:cNvPr id="589582" name="Rectangle 180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83" name="Oval 180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84" name="Oval 180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85" name="Oval 180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86" name="Oval 181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87" name="Oval 181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88" name="Group 1812"/>
              <p:cNvGrpSpPr>
                <a:grpSpLocks/>
              </p:cNvGrpSpPr>
              <p:nvPr/>
            </p:nvGrpSpPr>
            <p:grpSpPr bwMode="auto">
              <a:xfrm>
                <a:off x="4901" y="3504"/>
                <a:ext cx="129" cy="236"/>
                <a:chOff x="4901" y="3504"/>
                <a:chExt cx="129" cy="236"/>
              </a:xfrm>
            </p:grpSpPr>
            <p:sp>
              <p:nvSpPr>
                <p:cNvPr id="589589" name="Rectangle 181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90" name="Oval 181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91" name="Oval 181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92" name="Oval 181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93" name="Oval 181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94" name="Oval 181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595" name="Group 1819"/>
              <p:cNvGrpSpPr>
                <a:grpSpLocks/>
              </p:cNvGrpSpPr>
              <p:nvPr/>
            </p:nvGrpSpPr>
            <p:grpSpPr bwMode="auto">
              <a:xfrm>
                <a:off x="5030" y="3528"/>
                <a:ext cx="128" cy="236"/>
                <a:chOff x="5030" y="3528"/>
                <a:chExt cx="128" cy="236"/>
              </a:xfrm>
            </p:grpSpPr>
            <p:sp>
              <p:nvSpPr>
                <p:cNvPr id="589596" name="Rectangle 182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597" name="Oval 182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98" name="Oval 182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599" name="Oval 182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00" name="Oval 182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01" name="Oval 182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9602" name="Group 1826"/>
            <p:cNvGrpSpPr>
              <a:grpSpLocks/>
            </p:cNvGrpSpPr>
            <p:nvPr/>
          </p:nvGrpSpPr>
          <p:grpSpPr bwMode="auto">
            <a:xfrm>
              <a:off x="1248" y="3408"/>
              <a:ext cx="1078" cy="308"/>
              <a:chOff x="4080" y="3456"/>
              <a:chExt cx="1078" cy="308"/>
            </a:xfrm>
          </p:grpSpPr>
          <p:grpSp>
            <p:nvGrpSpPr>
              <p:cNvPr id="589603" name="Group 1827"/>
              <p:cNvGrpSpPr>
                <a:grpSpLocks/>
              </p:cNvGrpSpPr>
              <p:nvPr/>
            </p:nvGrpSpPr>
            <p:grpSpPr bwMode="auto">
              <a:xfrm>
                <a:off x="4080" y="3456"/>
                <a:ext cx="128" cy="236"/>
                <a:chOff x="4080" y="3456"/>
                <a:chExt cx="128" cy="236"/>
              </a:xfrm>
            </p:grpSpPr>
            <p:sp>
              <p:nvSpPr>
                <p:cNvPr id="589604" name="Rectangle 182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605" name="Oval 182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06" name="Oval 183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07" name="Oval 183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08" name="Oval 183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09" name="Oval 183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610" name="Group 1834"/>
              <p:cNvGrpSpPr>
                <a:grpSpLocks/>
              </p:cNvGrpSpPr>
              <p:nvPr/>
            </p:nvGrpSpPr>
            <p:grpSpPr bwMode="auto">
              <a:xfrm>
                <a:off x="4208" y="3459"/>
                <a:ext cx="129" cy="236"/>
                <a:chOff x="4208" y="3459"/>
                <a:chExt cx="129" cy="236"/>
              </a:xfrm>
            </p:grpSpPr>
            <p:sp>
              <p:nvSpPr>
                <p:cNvPr id="589611" name="Rectangle 183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612" name="Oval 183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13" name="Oval 183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14" name="Oval 183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15" name="Oval 183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16" name="Oval 184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617" name="Group 1841"/>
              <p:cNvGrpSpPr>
                <a:grpSpLocks/>
              </p:cNvGrpSpPr>
              <p:nvPr/>
            </p:nvGrpSpPr>
            <p:grpSpPr bwMode="auto">
              <a:xfrm>
                <a:off x="4337" y="3456"/>
                <a:ext cx="128" cy="236"/>
                <a:chOff x="4337" y="3456"/>
                <a:chExt cx="128" cy="236"/>
              </a:xfrm>
            </p:grpSpPr>
            <p:sp>
              <p:nvSpPr>
                <p:cNvPr id="589618" name="Rectangle 184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619" name="Oval 184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20" name="Oval 184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21" name="Oval 184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22" name="Oval 184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23" name="Oval 184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624" name="Group 1848"/>
              <p:cNvGrpSpPr>
                <a:grpSpLocks/>
              </p:cNvGrpSpPr>
              <p:nvPr/>
            </p:nvGrpSpPr>
            <p:grpSpPr bwMode="auto">
              <a:xfrm>
                <a:off x="4465" y="3480"/>
                <a:ext cx="128" cy="236"/>
                <a:chOff x="4465" y="3480"/>
                <a:chExt cx="128" cy="236"/>
              </a:xfrm>
            </p:grpSpPr>
            <p:sp>
              <p:nvSpPr>
                <p:cNvPr id="589625" name="Rectangle 184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626" name="Oval 185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27" name="Oval 185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28" name="Oval 185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29" name="Oval 185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30" name="Oval 185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631" name="Group 1855"/>
              <p:cNvGrpSpPr>
                <a:grpSpLocks/>
              </p:cNvGrpSpPr>
              <p:nvPr/>
            </p:nvGrpSpPr>
            <p:grpSpPr bwMode="auto">
              <a:xfrm>
                <a:off x="4593" y="3480"/>
                <a:ext cx="129" cy="236"/>
                <a:chOff x="4593" y="3480"/>
                <a:chExt cx="129" cy="236"/>
              </a:xfrm>
            </p:grpSpPr>
            <p:sp>
              <p:nvSpPr>
                <p:cNvPr id="589632" name="Rectangle 185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633" name="Oval 185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34" name="Oval 185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35" name="Oval 185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36" name="Oval 186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37" name="Oval 186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638" name="Group 1862"/>
              <p:cNvGrpSpPr>
                <a:grpSpLocks/>
              </p:cNvGrpSpPr>
              <p:nvPr/>
            </p:nvGrpSpPr>
            <p:grpSpPr bwMode="auto">
              <a:xfrm>
                <a:off x="4747" y="3504"/>
                <a:ext cx="129" cy="236"/>
                <a:chOff x="4747" y="3504"/>
                <a:chExt cx="129" cy="236"/>
              </a:xfrm>
            </p:grpSpPr>
            <p:sp>
              <p:nvSpPr>
                <p:cNvPr id="589639" name="Rectangle 186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640" name="Oval 186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41" name="Oval 186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42" name="Oval 186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43" name="Oval 186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44" name="Oval 186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645" name="Group 1869"/>
              <p:cNvGrpSpPr>
                <a:grpSpLocks/>
              </p:cNvGrpSpPr>
              <p:nvPr/>
            </p:nvGrpSpPr>
            <p:grpSpPr bwMode="auto">
              <a:xfrm>
                <a:off x="4901" y="3504"/>
                <a:ext cx="129" cy="236"/>
                <a:chOff x="4901" y="3504"/>
                <a:chExt cx="129" cy="236"/>
              </a:xfrm>
            </p:grpSpPr>
            <p:sp>
              <p:nvSpPr>
                <p:cNvPr id="589646" name="Rectangle 187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647" name="Oval 187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48" name="Oval 187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49" name="Oval 187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50" name="Oval 187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51" name="Oval 187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9652" name="Group 1876"/>
              <p:cNvGrpSpPr>
                <a:grpSpLocks/>
              </p:cNvGrpSpPr>
              <p:nvPr/>
            </p:nvGrpSpPr>
            <p:grpSpPr bwMode="auto">
              <a:xfrm>
                <a:off x="5030" y="3528"/>
                <a:ext cx="128" cy="236"/>
                <a:chOff x="5030" y="3528"/>
                <a:chExt cx="128" cy="236"/>
              </a:xfrm>
            </p:grpSpPr>
            <p:sp>
              <p:nvSpPr>
                <p:cNvPr id="589653" name="Rectangle 187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654" name="Oval 187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55" name="Oval 187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56" name="Oval 188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57" name="Oval 188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9658" name="Oval 188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589659" name="Group 1883"/>
          <p:cNvGrpSpPr>
            <a:grpSpLocks/>
          </p:cNvGrpSpPr>
          <p:nvPr/>
        </p:nvGrpSpPr>
        <p:grpSpPr bwMode="auto">
          <a:xfrm>
            <a:off x="609600" y="457200"/>
            <a:ext cx="762000" cy="838200"/>
            <a:chOff x="144" y="2303"/>
            <a:chExt cx="1344" cy="913"/>
          </a:xfrm>
        </p:grpSpPr>
        <p:sp>
          <p:nvSpPr>
            <p:cNvPr id="589660" name="Rectangle 1884"/>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589661" name="Group 1885"/>
            <p:cNvGrpSpPr>
              <a:grpSpLocks/>
            </p:cNvGrpSpPr>
            <p:nvPr/>
          </p:nvGrpSpPr>
          <p:grpSpPr bwMode="auto">
            <a:xfrm>
              <a:off x="1001" y="2352"/>
              <a:ext cx="487" cy="289"/>
              <a:chOff x="240" y="3600"/>
              <a:chExt cx="487" cy="289"/>
            </a:xfrm>
          </p:grpSpPr>
          <p:grpSp>
            <p:nvGrpSpPr>
              <p:cNvPr id="589662" name="Group 1886"/>
              <p:cNvGrpSpPr>
                <a:grpSpLocks/>
              </p:cNvGrpSpPr>
              <p:nvPr/>
            </p:nvGrpSpPr>
            <p:grpSpPr bwMode="auto">
              <a:xfrm>
                <a:off x="240" y="3644"/>
                <a:ext cx="70" cy="201"/>
                <a:chOff x="2064" y="1872"/>
                <a:chExt cx="144" cy="912"/>
              </a:xfrm>
            </p:grpSpPr>
            <p:sp>
              <p:nvSpPr>
                <p:cNvPr id="589663" name="Rectangle 188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664" name="Line 188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665" name="Line 188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666" name="Line 189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667" name="Line 189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668" name="Line 189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669" name="Line 189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670" name="Line 189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671" name="Line 189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672" name="Line 189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673" name="Line 189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674" name="Group 1898"/>
              <p:cNvGrpSpPr>
                <a:grpSpLocks/>
              </p:cNvGrpSpPr>
              <p:nvPr/>
            </p:nvGrpSpPr>
            <p:grpSpPr bwMode="auto">
              <a:xfrm>
                <a:off x="588" y="3667"/>
                <a:ext cx="139" cy="111"/>
                <a:chOff x="2304" y="2256"/>
                <a:chExt cx="432" cy="576"/>
              </a:xfrm>
            </p:grpSpPr>
            <p:sp>
              <p:nvSpPr>
                <p:cNvPr id="589675" name="Rectangle 189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676" name="Line 190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677" name="Line 190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678" name="Line 190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679" name="Line 190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680" name="AutoShape 190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681" name="Group 1905"/>
              <p:cNvGrpSpPr>
                <a:grpSpLocks/>
              </p:cNvGrpSpPr>
              <p:nvPr/>
            </p:nvGrpSpPr>
            <p:grpSpPr bwMode="auto">
              <a:xfrm>
                <a:off x="426" y="3644"/>
                <a:ext cx="139" cy="112"/>
                <a:chOff x="2304" y="2256"/>
                <a:chExt cx="432" cy="576"/>
              </a:xfrm>
            </p:grpSpPr>
            <p:sp>
              <p:nvSpPr>
                <p:cNvPr id="589682" name="Rectangle 190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683" name="Line 190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684" name="Line 190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685" name="Line 190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686" name="Line 191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687" name="AutoShape 191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688" name="Group 1912"/>
              <p:cNvGrpSpPr>
                <a:grpSpLocks/>
              </p:cNvGrpSpPr>
              <p:nvPr/>
            </p:nvGrpSpPr>
            <p:grpSpPr bwMode="auto">
              <a:xfrm>
                <a:off x="402" y="3600"/>
                <a:ext cx="70" cy="200"/>
                <a:chOff x="2064" y="1872"/>
                <a:chExt cx="144" cy="912"/>
              </a:xfrm>
            </p:grpSpPr>
            <p:sp>
              <p:nvSpPr>
                <p:cNvPr id="589689" name="Rectangle 191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690" name="Line 191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691" name="Line 191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692" name="Line 191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693" name="Line 191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694" name="Line 191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695" name="Line 191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696" name="Line 192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697" name="Line 192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698" name="Line 192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699" name="Line 192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700" name="Group 1924"/>
              <p:cNvGrpSpPr>
                <a:grpSpLocks/>
              </p:cNvGrpSpPr>
              <p:nvPr/>
            </p:nvGrpSpPr>
            <p:grpSpPr bwMode="auto">
              <a:xfrm>
                <a:off x="518" y="3689"/>
                <a:ext cx="70" cy="200"/>
                <a:chOff x="2064" y="1872"/>
                <a:chExt cx="144" cy="912"/>
              </a:xfrm>
            </p:grpSpPr>
            <p:sp>
              <p:nvSpPr>
                <p:cNvPr id="589701" name="Rectangle 192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02" name="Line 192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703" name="Line 192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704" name="Line 192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705" name="Line 192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706" name="Line 193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707" name="Line 193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708" name="Line 193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709" name="Line 193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710" name="Line 193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711" name="Line 193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712" name="Group 1936"/>
              <p:cNvGrpSpPr>
                <a:grpSpLocks/>
              </p:cNvGrpSpPr>
              <p:nvPr/>
            </p:nvGrpSpPr>
            <p:grpSpPr bwMode="auto">
              <a:xfrm>
                <a:off x="286" y="3756"/>
                <a:ext cx="140" cy="111"/>
                <a:chOff x="2304" y="2256"/>
                <a:chExt cx="432" cy="576"/>
              </a:xfrm>
            </p:grpSpPr>
            <p:sp>
              <p:nvSpPr>
                <p:cNvPr id="589713" name="Rectangle 193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14" name="Line 193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715" name="Line 193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716" name="Line 194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717" name="Line 194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718" name="AutoShape 194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9719" name="Group 1943"/>
            <p:cNvGrpSpPr>
              <a:grpSpLocks/>
            </p:cNvGrpSpPr>
            <p:nvPr/>
          </p:nvGrpSpPr>
          <p:grpSpPr bwMode="auto">
            <a:xfrm>
              <a:off x="288" y="2447"/>
              <a:ext cx="487" cy="289"/>
              <a:chOff x="240" y="3600"/>
              <a:chExt cx="487" cy="289"/>
            </a:xfrm>
          </p:grpSpPr>
          <p:grpSp>
            <p:nvGrpSpPr>
              <p:cNvPr id="589720" name="Group 1944"/>
              <p:cNvGrpSpPr>
                <a:grpSpLocks/>
              </p:cNvGrpSpPr>
              <p:nvPr/>
            </p:nvGrpSpPr>
            <p:grpSpPr bwMode="auto">
              <a:xfrm>
                <a:off x="240" y="3644"/>
                <a:ext cx="70" cy="201"/>
                <a:chOff x="2064" y="1872"/>
                <a:chExt cx="144" cy="912"/>
              </a:xfrm>
            </p:grpSpPr>
            <p:sp>
              <p:nvSpPr>
                <p:cNvPr id="589721" name="Rectangle 194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22" name="Line 194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723" name="Line 194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724" name="Line 194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725" name="Line 194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726" name="Line 195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727" name="Line 195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728" name="Line 195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729" name="Line 195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730" name="Line 195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731" name="Line 195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732" name="Group 1956"/>
              <p:cNvGrpSpPr>
                <a:grpSpLocks/>
              </p:cNvGrpSpPr>
              <p:nvPr/>
            </p:nvGrpSpPr>
            <p:grpSpPr bwMode="auto">
              <a:xfrm>
                <a:off x="588" y="3667"/>
                <a:ext cx="139" cy="111"/>
                <a:chOff x="2304" y="2256"/>
                <a:chExt cx="432" cy="576"/>
              </a:xfrm>
            </p:grpSpPr>
            <p:sp>
              <p:nvSpPr>
                <p:cNvPr id="589733" name="Rectangle 195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34" name="Line 195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735" name="Line 195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736" name="Line 196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737" name="Line 196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738" name="AutoShape 196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739" name="Group 1963"/>
              <p:cNvGrpSpPr>
                <a:grpSpLocks/>
              </p:cNvGrpSpPr>
              <p:nvPr/>
            </p:nvGrpSpPr>
            <p:grpSpPr bwMode="auto">
              <a:xfrm>
                <a:off x="426" y="3644"/>
                <a:ext cx="139" cy="112"/>
                <a:chOff x="2304" y="2256"/>
                <a:chExt cx="432" cy="576"/>
              </a:xfrm>
            </p:grpSpPr>
            <p:sp>
              <p:nvSpPr>
                <p:cNvPr id="589740" name="Rectangle 196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41" name="Line 196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742" name="Line 196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743" name="Line 196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744" name="Line 196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745" name="AutoShape 196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746" name="Group 1970"/>
              <p:cNvGrpSpPr>
                <a:grpSpLocks/>
              </p:cNvGrpSpPr>
              <p:nvPr/>
            </p:nvGrpSpPr>
            <p:grpSpPr bwMode="auto">
              <a:xfrm>
                <a:off x="402" y="3600"/>
                <a:ext cx="70" cy="200"/>
                <a:chOff x="2064" y="1872"/>
                <a:chExt cx="144" cy="912"/>
              </a:xfrm>
            </p:grpSpPr>
            <p:sp>
              <p:nvSpPr>
                <p:cNvPr id="589747" name="Rectangle 197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48" name="Line 197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749" name="Line 197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750" name="Line 197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751" name="Line 197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752" name="Line 197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753" name="Line 197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754" name="Line 197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755" name="Line 197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756" name="Line 198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757" name="Line 198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758" name="Group 1982"/>
              <p:cNvGrpSpPr>
                <a:grpSpLocks/>
              </p:cNvGrpSpPr>
              <p:nvPr/>
            </p:nvGrpSpPr>
            <p:grpSpPr bwMode="auto">
              <a:xfrm>
                <a:off x="518" y="3689"/>
                <a:ext cx="70" cy="200"/>
                <a:chOff x="2064" y="1872"/>
                <a:chExt cx="144" cy="912"/>
              </a:xfrm>
            </p:grpSpPr>
            <p:sp>
              <p:nvSpPr>
                <p:cNvPr id="589759" name="Rectangle 198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60" name="Line 198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761" name="Line 198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762" name="Line 198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763" name="Line 198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764" name="Line 198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765" name="Line 198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766" name="Line 199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767" name="Line 199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768" name="Line 199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769" name="Line 199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770" name="Group 1994"/>
              <p:cNvGrpSpPr>
                <a:grpSpLocks/>
              </p:cNvGrpSpPr>
              <p:nvPr/>
            </p:nvGrpSpPr>
            <p:grpSpPr bwMode="auto">
              <a:xfrm>
                <a:off x="286" y="3756"/>
                <a:ext cx="140" cy="111"/>
                <a:chOff x="2304" y="2256"/>
                <a:chExt cx="432" cy="576"/>
              </a:xfrm>
            </p:grpSpPr>
            <p:sp>
              <p:nvSpPr>
                <p:cNvPr id="589771" name="Rectangle 199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72" name="Line 199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773" name="Line 199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774" name="Line 199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775" name="Line 199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776" name="AutoShape 200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9777" name="Group 2001"/>
            <p:cNvGrpSpPr>
              <a:grpSpLocks/>
            </p:cNvGrpSpPr>
            <p:nvPr/>
          </p:nvGrpSpPr>
          <p:grpSpPr bwMode="auto">
            <a:xfrm>
              <a:off x="480" y="2303"/>
              <a:ext cx="487" cy="289"/>
              <a:chOff x="240" y="3600"/>
              <a:chExt cx="487" cy="289"/>
            </a:xfrm>
          </p:grpSpPr>
          <p:grpSp>
            <p:nvGrpSpPr>
              <p:cNvPr id="589778" name="Group 2002"/>
              <p:cNvGrpSpPr>
                <a:grpSpLocks/>
              </p:cNvGrpSpPr>
              <p:nvPr/>
            </p:nvGrpSpPr>
            <p:grpSpPr bwMode="auto">
              <a:xfrm>
                <a:off x="240" y="3644"/>
                <a:ext cx="70" cy="201"/>
                <a:chOff x="2064" y="1872"/>
                <a:chExt cx="144" cy="912"/>
              </a:xfrm>
            </p:grpSpPr>
            <p:sp>
              <p:nvSpPr>
                <p:cNvPr id="589779" name="Rectangle 200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80" name="Line 200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781" name="Line 200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782" name="Line 200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783" name="Line 200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784" name="Line 200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785" name="Line 200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786" name="Line 201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787" name="Line 201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788" name="Line 201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789" name="Line 201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790" name="Group 2014"/>
              <p:cNvGrpSpPr>
                <a:grpSpLocks/>
              </p:cNvGrpSpPr>
              <p:nvPr/>
            </p:nvGrpSpPr>
            <p:grpSpPr bwMode="auto">
              <a:xfrm>
                <a:off x="588" y="3667"/>
                <a:ext cx="139" cy="111"/>
                <a:chOff x="2304" y="2256"/>
                <a:chExt cx="432" cy="576"/>
              </a:xfrm>
            </p:grpSpPr>
            <p:sp>
              <p:nvSpPr>
                <p:cNvPr id="589791" name="Rectangle 201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92" name="Line 201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793" name="Line 201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794" name="Line 201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795" name="Line 201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796" name="AutoShape 202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797" name="Group 2021"/>
              <p:cNvGrpSpPr>
                <a:grpSpLocks/>
              </p:cNvGrpSpPr>
              <p:nvPr/>
            </p:nvGrpSpPr>
            <p:grpSpPr bwMode="auto">
              <a:xfrm>
                <a:off x="426" y="3644"/>
                <a:ext cx="139" cy="112"/>
                <a:chOff x="2304" y="2256"/>
                <a:chExt cx="432" cy="576"/>
              </a:xfrm>
            </p:grpSpPr>
            <p:sp>
              <p:nvSpPr>
                <p:cNvPr id="589798" name="Rectangle 202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799" name="Line 202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800" name="Line 202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801" name="Line 202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802" name="Line 202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803" name="AutoShape 202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804" name="Group 2028"/>
              <p:cNvGrpSpPr>
                <a:grpSpLocks/>
              </p:cNvGrpSpPr>
              <p:nvPr/>
            </p:nvGrpSpPr>
            <p:grpSpPr bwMode="auto">
              <a:xfrm>
                <a:off x="402" y="3600"/>
                <a:ext cx="70" cy="200"/>
                <a:chOff x="2064" y="1872"/>
                <a:chExt cx="144" cy="912"/>
              </a:xfrm>
            </p:grpSpPr>
            <p:sp>
              <p:nvSpPr>
                <p:cNvPr id="589805" name="Rectangle 202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806" name="Line 203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807" name="Line 203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808" name="Line 203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809" name="Line 203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810" name="Line 203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811" name="Line 203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812" name="Line 203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813" name="Line 203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814" name="Line 203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815" name="Line 203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816" name="Group 2040"/>
              <p:cNvGrpSpPr>
                <a:grpSpLocks/>
              </p:cNvGrpSpPr>
              <p:nvPr/>
            </p:nvGrpSpPr>
            <p:grpSpPr bwMode="auto">
              <a:xfrm>
                <a:off x="518" y="3689"/>
                <a:ext cx="70" cy="200"/>
                <a:chOff x="2064" y="1872"/>
                <a:chExt cx="144" cy="912"/>
              </a:xfrm>
            </p:grpSpPr>
            <p:sp>
              <p:nvSpPr>
                <p:cNvPr id="589817" name="Rectangle 204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818" name="Line 204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819" name="Line 204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820" name="Line 204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821" name="Line 204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822" name="Line 204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823" name="Line 204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824" name="Line 204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825" name="Line 204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826" name="Line 205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827" name="Line 205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828" name="Group 2052"/>
              <p:cNvGrpSpPr>
                <a:grpSpLocks/>
              </p:cNvGrpSpPr>
              <p:nvPr/>
            </p:nvGrpSpPr>
            <p:grpSpPr bwMode="auto">
              <a:xfrm>
                <a:off x="286" y="3756"/>
                <a:ext cx="140" cy="111"/>
                <a:chOff x="2304" y="2256"/>
                <a:chExt cx="432" cy="576"/>
              </a:xfrm>
            </p:grpSpPr>
            <p:sp>
              <p:nvSpPr>
                <p:cNvPr id="589829" name="Rectangle 205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830" name="Line 205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831" name="Line 205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832" name="Line 205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833" name="Line 205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834" name="AutoShape 205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89835" name="Group 2059"/>
            <p:cNvGrpSpPr>
              <a:grpSpLocks/>
            </p:cNvGrpSpPr>
            <p:nvPr/>
          </p:nvGrpSpPr>
          <p:grpSpPr bwMode="auto">
            <a:xfrm>
              <a:off x="816" y="2496"/>
              <a:ext cx="487" cy="289"/>
              <a:chOff x="240" y="3600"/>
              <a:chExt cx="487" cy="289"/>
            </a:xfrm>
          </p:grpSpPr>
          <p:grpSp>
            <p:nvGrpSpPr>
              <p:cNvPr id="589836" name="Group 2060"/>
              <p:cNvGrpSpPr>
                <a:grpSpLocks/>
              </p:cNvGrpSpPr>
              <p:nvPr/>
            </p:nvGrpSpPr>
            <p:grpSpPr bwMode="auto">
              <a:xfrm>
                <a:off x="240" y="3644"/>
                <a:ext cx="70" cy="201"/>
                <a:chOff x="2064" y="1872"/>
                <a:chExt cx="144" cy="912"/>
              </a:xfrm>
            </p:grpSpPr>
            <p:sp>
              <p:nvSpPr>
                <p:cNvPr id="589837" name="Rectangle 206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838" name="Line 206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839" name="Line 206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840" name="Line 206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841" name="Line 206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842" name="Line 206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843" name="Line 206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844" name="Line 206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845" name="Line 206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846" name="Line 207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847" name="Line 207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848" name="Group 2072"/>
              <p:cNvGrpSpPr>
                <a:grpSpLocks/>
              </p:cNvGrpSpPr>
              <p:nvPr/>
            </p:nvGrpSpPr>
            <p:grpSpPr bwMode="auto">
              <a:xfrm>
                <a:off x="588" y="3667"/>
                <a:ext cx="139" cy="111"/>
                <a:chOff x="2304" y="2256"/>
                <a:chExt cx="432" cy="576"/>
              </a:xfrm>
            </p:grpSpPr>
            <p:sp>
              <p:nvSpPr>
                <p:cNvPr id="589849" name="Rectangle 207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850" name="Line 207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851" name="Line 207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852" name="Line 207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853" name="Line 207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854" name="AutoShape 207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855" name="Group 2079"/>
              <p:cNvGrpSpPr>
                <a:grpSpLocks/>
              </p:cNvGrpSpPr>
              <p:nvPr/>
            </p:nvGrpSpPr>
            <p:grpSpPr bwMode="auto">
              <a:xfrm>
                <a:off x="426" y="3644"/>
                <a:ext cx="139" cy="112"/>
                <a:chOff x="2304" y="2256"/>
                <a:chExt cx="432" cy="576"/>
              </a:xfrm>
            </p:grpSpPr>
            <p:sp>
              <p:nvSpPr>
                <p:cNvPr id="589856" name="Rectangle 208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857" name="Line 208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858" name="Line 208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859" name="Line 208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860" name="Line 208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861" name="AutoShape 208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89862" name="Group 2086"/>
              <p:cNvGrpSpPr>
                <a:grpSpLocks/>
              </p:cNvGrpSpPr>
              <p:nvPr/>
            </p:nvGrpSpPr>
            <p:grpSpPr bwMode="auto">
              <a:xfrm>
                <a:off x="402" y="3600"/>
                <a:ext cx="70" cy="200"/>
                <a:chOff x="2064" y="1872"/>
                <a:chExt cx="144" cy="912"/>
              </a:xfrm>
            </p:grpSpPr>
            <p:sp>
              <p:nvSpPr>
                <p:cNvPr id="589863" name="Rectangle 208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864" name="Line 208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865" name="Line 208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866" name="Line 209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867" name="Line 209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868" name="Line 209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869" name="Line 209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870" name="Line 209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871" name="Line 209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872" name="Line 209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873" name="Line 209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874" name="Group 2098"/>
              <p:cNvGrpSpPr>
                <a:grpSpLocks/>
              </p:cNvGrpSpPr>
              <p:nvPr/>
            </p:nvGrpSpPr>
            <p:grpSpPr bwMode="auto">
              <a:xfrm>
                <a:off x="518" y="3689"/>
                <a:ext cx="70" cy="200"/>
                <a:chOff x="2064" y="1872"/>
                <a:chExt cx="144" cy="912"/>
              </a:xfrm>
            </p:grpSpPr>
            <p:sp>
              <p:nvSpPr>
                <p:cNvPr id="589875" name="Rectangle 209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876" name="Line 210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89877" name="Line 210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89878" name="Line 210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89879" name="Line 210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89880" name="Line 210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89881" name="Line 210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89882" name="Line 210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89883" name="Line 210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89884" name="Line 210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89885" name="Line 210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89886" name="Group 2110"/>
              <p:cNvGrpSpPr>
                <a:grpSpLocks/>
              </p:cNvGrpSpPr>
              <p:nvPr/>
            </p:nvGrpSpPr>
            <p:grpSpPr bwMode="auto">
              <a:xfrm>
                <a:off x="286" y="3756"/>
                <a:ext cx="140" cy="111"/>
                <a:chOff x="2304" y="2256"/>
                <a:chExt cx="432" cy="576"/>
              </a:xfrm>
            </p:grpSpPr>
            <p:sp>
              <p:nvSpPr>
                <p:cNvPr id="589887" name="Rectangle 211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89888" name="Line 211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89889" name="Line 211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89890" name="Line 211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89891" name="Line 211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89892" name="AutoShape 211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589893" name="Group 2117"/>
          <p:cNvGrpSpPr>
            <a:grpSpLocks/>
          </p:cNvGrpSpPr>
          <p:nvPr/>
        </p:nvGrpSpPr>
        <p:grpSpPr bwMode="auto">
          <a:xfrm>
            <a:off x="1371600" y="685800"/>
            <a:ext cx="914400" cy="889000"/>
            <a:chOff x="288" y="1056"/>
            <a:chExt cx="1340" cy="1088"/>
          </a:xfrm>
        </p:grpSpPr>
        <p:sp>
          <p:nvSpPr>
            <p:cNvPr id="589894" name="Rectangle 2118"/>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589895" name="Group 2119"/>
            <p:cNvGrpSpPr>
              <a:grpSpLocks/>
            </p:cNvGrpSpPr>
            <p:nvPr/>
          </p:nvGrpSpPr>
          <p:grpSpPr bwMode="auto">
            <a:xfrm>
              <a:off x="624" y="1056"/>
              <a:ext cx="1004" cy="424"/>
              <a:chOff x="2020" y="1189"/>
              <a:chExt cx="1004" cy="424"/>
            </a:xfrm>
          </p:grpSpPr>
          <p:grpSp>
            <p:nvGrpSpPr>
              <p:cNvPr id="589896" name="Group 2120"/>
              <p:cNvGrpSpPr>
                <a:grpSpLocks/>
              </p:cNvGrpSpPr>
              <p:nvPr/>
            </p:nvGrpSpPr>
            <p:grpSpPr bwMode="auto">
              <a:xfrm>
                <a:off x="2020" y="1197"/>
                <a:ext cx="194" cy="353"/>
                <a:chOff x="2020" y="1197"/>
                <a:chExt cx="194" cy="353"/>
              </a:xfrm>
            </p:grpSpPr>
            <p:sp>
              <p:nvSpPr>
                <p:cNvPr id="589897" name="Rectangle 212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898" name="AutoShape 212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899" name="Group 2123"/>
              <p:cNvGrpSpPr>
                <a:grpSpLocks/>
              </p:cNvGrpSpPr>
              <p:nvPr/>
            </p:nvGrpSpPr>
            <p:grpSpPr bwMode="auto">
              <a:xfrm>
                <a:off x="2250" y="1189"/>
                <a:ext cx="194" cy="353"/>
                <a:chOff x="2250" y="1189"/>
                <a:chExt cx="194" cy="353"/>
              </a:xfrm>
            </p:grpSpPr>
            <p:sp>
              <p:nvSpPr>
                <p:cNvPr id="589900" name="Rectangle 212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01" name="AutoShape 212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02" name="Group 2126"/>
              <p:cNvGrpSpPr>
                <a:grpSpLocks/>
              </p:cNvGrpSpPr>
              <p:nvPr/>
            </p:nvGrpSpPr>
            <p:grpSpPr bwMode="auto">
              <a:xfrm>
                <a:off x="2337" y="1216"/>
                <a:ext cx="194" cy="353"/>
                <a:chOff x="2337" y="1216"/>
                <a:chExt cx="194" cy="353"/>
              </a:xfrm>
            </p:grpSpPr>
            <p:sp>
              <p:nvSpPr>
                <p:cNvPr id="589903" name="Rectangle 212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04" name="AutoShape 212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05" name="Group 2129"/>
              <p:cNvGrpSpPr>
                <a:grpSpLocks/>
              </p:cNvGrpSpPr>
              <p:nvPr/>
            </p:nvGrpSpPr>
            <p:grpSpPr bwMode="auto">
              <a:xfrm>
                <a:off x="2532" y="1206"/>
                <a:ext cx="194" cy="353"/>
                <a:chOff x="2532" y="1206"/>
                <a:chExt cx="194" cy="353"/>
              </a:xfrm>
            </p:grpSpPr>
            <p:sp>
              <p:nvSpPr>
                <p:cNvPr id="589906" name="Rectangle 213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07" name="AutoShape 213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08" name="Group 2132"/>
              <p:cNvGrpSpPr>
                <a:grpSpLocks/>
              </p:cNvGrpSpPr>
              <p:nvPr/>
            </p:nvGrpSpPr>
            <p:grpSpPr bwMode="auto">
              <a:xfrm>
                <a:off x="2830" y="1245"/>
                <a:ext cx="194" cy="353"/>
                <a:chOff x="2830" y="1245"/>
                <a:chExt cx="194" cy="353"/>
              </a:xfrm>
            </p:grpSpPr>
            <p:sp>
              <p:nvSpPr>
                <p:cNvPr id="589909" name="Rectangle 213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10" name="AutoShape 213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11" name="Group 2135"/>
              <p:cNvGrpSpPr>
                <a:grpSpLocks/>
              </p:cNvGrpSpPr>
              <p:nvPr/>
            </p:nvGrpSpPr>
            <p:grpSpPr bwMode="auto">
              <a:xfrm>
                <a:off x="2142" y="1227"/>
                <a:ext cx="194" cy="353"/>
                <a:chOff x="2142" y="1227"/>
                <a:chExt cx="194" cy="353"/>
              </a:xfrm>
            </p:grpSpPr>
            <p:sp>
              <p:nvSpPr>
                <p:cNvPr id="589912" name="Rectangle 213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13" name="AutoShape 213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14" name="Group 2138"/>
              <p:cNvGrpSpPr>
                <a:grpSpLocks/>
              </p:cNvGrpSpPr>
              <p:nvPr/>
            </p:nvGrpSpPr>
            <p:grpSpPr bwMode="auto">
              <a:xfrm>
                <a:off x="2424" y="1243"/>
                <a:ext cx="193" cy="353"/>
                <a:chOff x="2424" y="1243"/>
                <a:chExt cx="193" cy="353"/>
              </a:xfrm>
            </p:grpSpPr>
            <p:sp>
              <p:nvSpPr>
                <p:cNvPr id="589915" name="Rectangle 213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16" name="AutoShape 214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17" name="Group 2141"/>
              <p:cNvGrpSpPr>
                <a:grpSpLocks/>
              </p:cNvGrpSpPr>
              <p:nvPr/>
            </p:nvGrpSpPr>
            <p:grpSpPr bwMode="auto">
              <a:xfrm>
                <a:off x="2618" y="1233"/>
                <a:ext cx="194" cy="353"/>
                <a:chOff x="2618" y="1233"/>
                <a:chExt cx="194" cy="353"/>
              </a:xfrm>
            </p:grpSpPr>
            <p:sp>
              <p:nvSpPr>
                <p:cNvPr id="589918" name="Rectangle 214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19" name="AutoShape 214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20" name="Group 2144"/>
              <p:cNvGrpSpPr>
                <a:grpSpLocks/>
              </p:cNvGrpSpPr>
              <p:nvPr/>
            </p:nvGrpSpPr>
            <p:grpSpPr bwMode="auto">
              <a:xfrm>
                <a:off x="2706" y="1260"/>
                <a:ext cx="194" cy="353"/>
                <a:chOff x="2706" y="1260"/>
                <a:chExt cx="194" cy="353"/>
              </a:xfrm>
            </p:grpSpPr>
            <p:sp>
              <p:nvSpPr>
                <p:cNvPr id="589921" name="Rectangle 214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22" name="AutoShape 214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89923" name="Group 2147"/>
            <p:cNvGrpSpPr>
              <a:grpSpLocks/>
            </p:cNvGrpSpPr>
            <p:nvPr/>
          </p:nvGrpSpPr>
          <p:grpSpPr bwMode="auto">
            <a:xfrm>
              <a:off x="480" y="1152"/>
              <a:ext cx="1004" cy="424"/>
              <a:chOff x="2020" y="1189"/>
              <a:chExt cx="1004" cy="424"/>
            </a:xfrm>
          </p:grpSpPr>
          <p:grpSp>
            <p:nvGrpSpPr>
              <p:cNvPr id="589924" name="Group 2148"/>
              <p:cNvGrpSpPr>
                <a:grpSpLocks/>
              </p:cNvGrpSpPr>
              <p:nvPr/>
            </p:nvGrpSpPr>
            <p:grpSpPr bwMode="auto">
              <a:xfrm>
                <a:off x="2020" y="1197"/>
                <a:ext cx="194" cy="353"/>
                <a:chOff x="2020" y="1197"/>
                <a:chExt cx="194" cy="353"/>
              </a:xfrm>
            </p:grpSpPr>
            <p:sp>
              <p:nvSpPr>
                <p:cNvPr id="589925" name="Rectangle 2149"/>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26" name="AutoShape 2150"/>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27" name="Group 2151"/>
              <p:cNvGrpSpPr>
                <a:grpSpLocks/>
              </p:cNvGrpSpPr>
              <p:nvPr/>
            </p:nvGrpSpPr>
            <p:grpSpPr bwMode="auto">
              <a:xfrm>
                <a:off x="2250" y="1189"/>
                <a:ext cx="194" cy="353"/>
                <a:chOff x="2250" y="1189"/>
                <a:chExt cx="194" cy="353"/>
              </a:xfrm>
            </p:grpSpPr>
            <p:sp>
              <p:nvSpPr>
                <p:cNvPr id="589928" name="Rectangle 2152"/>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29" name="AutoShape 2153"/>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30" name="Group 2154"/>
              <p:cNvGrpSpPr>
                <a:grpSpLocks/>
              </p:cNvGrpSpPr>
              <p:nvPr/>
            </p:nvGrpSpPr>
            <p:grpSpPr bwMode="auto">
              <a:xfrm>
                <a:off x="2337" y="1216"/>
                <a:ext cx="194" cy="353"/>
                <a:chOff x="2337" y="1216"/>
                <a:chExt cx="194" cy="353"/>
              </a:xfrm>
            </p:grpSpPr>
            <p:sp>
              <p:nvSpPr>
                <p:cNvPr id="589931" name="Rectangle 2155"/>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32" name="AutoShape 2156"/>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33" name="Group 2157"/>
              <p:cNvGrpSpPr>
                <a:grpSpLocks/>
              </p:cNvGrpSpPr>
              <p:nvPr/>
            </p:nvGrpSpPr>
            <p:grpSpPr bwMode="auto">
              <a:xfrm>
                <a:off x="2532" y="1206"/>
                <a:ext cx="194" cy="353"/>
                <a:chOff x="2532" y="1206"/>
                <a:chExt cx="194" cy="353"/>
              </a:xfrm>
            </p:grpSpPr>
            <p:sp>
              <p:nvSpPr>
                <p:cNvPr id="589934" name="Rectangle 2158"/>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35" name="AutoShape 2159"/>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36" name="Group 2160"/>
              <p:cNvGrpSpPr>
                <a:grpSpLocks/>
              </p:cNvGrpSpPr>
              <p:nvPr/>
            </p:nvGrpSpPr>
            <p:grpSpPr bwMode="auto">
              <a:xfrm>
                <a:off x="2830" y="1245"/>
                <a:ext cx="194" cy="353"/>
                <a:chOff x="2830" y="1245"/>
                <a:chExt cx="194" cy="353"/>
              </a:xfrm>
            </p:grpSpPr>
            <p:sp>
              <p:nvSpPr>
                <p:cNvPr id="589937" name="Rectangle 2161"/>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38" name="AutoShape 2162"/>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39" name="Group 2163"/>
              <p:cNvGrpSpPr>
                <a:grpSpLocks/>
              </p:cNvGrpSpPr>
              <p:nvPr/>
            </p:nvGrpSpPr>
            <p:grpSpPr bwMode="auto">
              <a:xfrm>
                <a:off x="2142" y="1227"/>
                <a:ext cx="194" cy="353"/>
                <a:chOff x="2142" y="1227"/>
                <a:chExt cx="194" cy="353"/>
              </a:xfrm>
            </p:grpSpPr>
            <p:sp>
              <p:nvSpPr>
                <p:cNvPr id="589940" name="Rectangle 2164"/>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41" name="AutoShape 2165"/>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42" name="Group 2166"/>
              <p:cNvGrpSpPr>
                <a:grpSpLocks/>
              </p:cNvGrpSpPr>
              <p:nvPr/>
            </p:nvGrpSpPr>
            <p:grpSpPr bwMode="auto">
              <a:xfrm>
                <a:off x="2424" y="1243"/>
                <a:ext cx="193" cy="353"/>
                <a:chOff x="2424" y="1243"/>
                <a:chExt cx="193" cy="353"/>
              </a:xfrm>
            </p:grpSpPr>
            <p:sp>
              <p:nvSpPr>
                <p:cNvPr id="589943" name="Rectangle 2167"/>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44" name="AutoShape 2168"/>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45" name="Group 2169"/>
              <p:cNvGrpSpPr>
                <a:grpSpLocks/>
              </p:cNvGrpSpPr>
              <p:nvPr/>
            </p:nvGrpSpPr>
            <p:grpSpPr bwMode="auto">
              <a:xfrm>
                <a:off x="2618" y="1233"/>
                <a:ext cx="194" cy="353"/>
                <a:chOff x="2618" y="1233"/>
                <a:chExt cx="194" cy="353"/>
              </a:xfrm>
            </p:grpSpPr>
            <p:sp>
              <p:nvSpPr>
                <p:cNvPr id="589946" name="Rectangle 2170"/>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47" name="AutoShape 2171"/>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48" name="Group 2172"/>
              <p:cNvGrpSpPr>
                <a:grpSpLocks/>
              </p:cNvGrpSpPr>
              <p:nvPr/>
            </p:nvGrpSpPr>
            <p:grpSpPr bwMode="auto">
              <a:xfrm>
                <a:off x="2706" y="1260"/>
                <a:ext cx="194" cy="353"/>
                <a:chOff x="2706" y="1260"/>
                <a:chExt cx="194" cy="353"/>
              </a:xfrm>
            </p:grpSpPr>
            <p:sp>
              <p:nvSpPr>
                <p:cNvPr id="589949" name="Rectangle 2173"/>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50" name="AutoShape 2174"/>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89951" name="Group 2175"/>
            <p:cNvGrpSpPr>
              <a:grpSpLocks/>
            </p:cNvGrpSpPr>
            <p:nvPr/>
          </p:nvGrpSpPr>
          <p:grpSpPr bwMode="auto">
            <a:xfrm>
              <a:off x="432" y="1248"/>
              <a:ext cx="1004" cy="424"/>
              <a:chOff x="2020" y="1189"/>
              <a:chExt cx="1004" cy="424"/>
            </a:xfrm>
          </p:grpSpPr>
          <p:grpSp>
            <p:nvGrpSpPr>
              <p:cNvPr id="589952" name="Group 2176"/>
              <p:cNvGrpSpPr>
                <a:grpSpLocks/>
              </p:cNvGrpSpPr>
              <p:nvPr/>
            </p:nvGrpSpPr>
            <p:grpSpPr bwMode="auto">
              <a:xfrm>
                <a:off x="2020" y="1197"/>
                <a:ext cx="194" cy="353"/>
                <a:chOff x="2020" y="1197"/>
                <a:chExt cx="194" cy="353"/>
              </a:xfrm>
            </p:grpSpPr>
            <p:sp>
              <p:nvSpPr>
                <p:cNvPr id="589953" name="Rectangle 2177"/>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54" name="AutoShape 2178"/>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55" name="Group 2179"/>
              <p:cNvGrpSpPr>
                <a:grpSpLocks/>
              </p:cNvGrpSpPr>
              <p:nvPr/>
            </p:nvGrpSpPr>
            <p:grpSpPr bwMode="auto">
              <a:xfrm>
                <a:off x="2250" y="1189"/>
                <a:ext cx="194" cy="353"/>
                <a:chOff x="2250" y="1189"/>
                <a:chExt cx="194" cy="353"/>
              </a:xfrm>
            </p:grpSpPr>
            <p:sp>
              <p:nvSpPr>
                <p:cNvPr id="589956" name="Rectangle 2180"/>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57" name="AutoShape 2181"/>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58" name="Group 2182"/>
              <p:cNvGrpSpPr>
                <a:grpSpLocks/>
              </p:cNvGrpSpPr>
              <p:nvPr/>
            </p:nvGrpSpPr>
            <p:grpSpPr bwMode="auto">
              <a:xfrm>
                <a:off x="2337" y="1216"/>
                <a:ext cx="194" cy="353"/>
                <a:chOff x="2337" y="1216"/>
                <a:chExt cx="194" cy="353"/>
              </a:xfrm>
            </p:grpSpPr>
            <p:sp>
              <p:nvSpPr>
                <p:cNvPr id="589959" name="Rectangle 2183"/>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60" name="AutoShape 2184"/>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61" name="Group 2185"/>
              <p:cNvGrpSpPr>
                <a:grpSpLocks/>
              </p:cNvGrpSpPr>
              <p:nvPr/>
            </p:nvGrpSpPr>
            <p:grpSpPr bwMode="auto">
              <a:xfrm>
                <a:off x="2532" y="1206"/>
                <a:ext cx="194" cy="353"/>
                <a:chOff x="2532" y="1206"/>
                <a:chExt cx="194" cy="353"/>
              </a:xfrm>
            </p:grpSpPr>
            <p:sp>
              <p:nvSpPr>
                <p:cNvPr id="589962" name="Rectangle 2186"/>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63" name="AutoShape 2187"/>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64" name="Group 2188"/>
              <p:cNvGrpSpPr>
                <a:grpSpLocks/>
              </p:cNvGrpSpPr>
              <p:nvPr/>
            </p:nvGrpSpPr>
            <p:grpSpPr bwMode="auto">
              <a:xfrm>
                <a:off x="2830" y="1245"/>
                <a:ext cx="194" cy="353"/>
                <a:chOff x="2830" y="1245"/>
                <a:chExt cx="194" cy="353"/>
              </a:xfrm>
            </p:grpSpPr>
            <p:sp>
              <p:nvSpPr>
                <p:cNvPr id="589965" name="Rectangle 2189"/>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66" name="AutoShape 2190"/>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67" name="Group 2191"/>
              <p:cNvGrpSpPr>
                <a:grpSpLocks/>
              </p:cNvGrpSpPr>
              <p:nvPr/>
            </p:nvGrpSpPr>
            <p:grpSpPr bwMode="auto">
              <a:xfrm>
                <a:off x="2142" y="1227"/>
                <a:ext cx="194" cy="353"/>
                <a:chOff x="2142" y="1227"/>
                <a:chExt cx="194" cy="353"/>
              </a:xfrm>
            </p:grpSpPr>
            <p:sp>
              <p:nvSpPr>
                <p:cNvPr id="589968" name="Rectangle 2192"/>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69" name="AutoShape 2193"/>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70" name="Group 2194"/>
              <p:cNvGrpSpPr>
                <a:grpSpLocks/>
              </p:cNvGrpSpPr>
              <p:nvPr/>
            </p:nvGrpSpPr>
            <p:grpSpPr bwMode="auto">
              <a:xfrm>
                <a:off x="2424" y="1243"/>
                <a:ext cx="193" cy="353"/>
                <a:chOff x="2424" y="1243"/>
                <a:chExt cx="193" cy="353"/>
              </a:xfrm>
            </p:grpSpPr>
            <p:sp>
              <p:nvSpPr>
                <p:cNvPr id="589971" name="Rectangle 2195"/>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72" name="AutoShape 2196"/>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73" name="Group 2197"/>
              <p:cNvGrpSpPr>
                <a:grpSpLocks/>
              </p:cNvGrpSpPr>
              <p:nvPr/>
            </p:nvGrpSpPr>
            <p:grpSpPr bwMode="auto">
              <a:xfrm>
                <a:off x="2618" y="1233"/>
                <a:ext cx="194" cy="353"/>
                <a:chOff x="2618" y="1233"/>
                <a:chExt cx="194" cy="353"/>
              </a:xfrm>
            </p:grpSpPr>
            <p:sp>
              <p:nvSpPr>
                <p:cNvPr id="589974" name="Rectangle 2198"/>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75" name="AutoShape 2199"/>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89976" name="Group 2200"/>
              <p:cNvGrpSpPr>
                <a:grpSpLocks/>
              </p:cNvGrpSpPr>
              <p:nvPr/>
            </p:nvGrpSpPr>
            <p:grpSpPr bwMode="auto">
              <a:xfrm>
                <a:off x="2706" y="1260"/>
                <a:ext cx="194" cy="353"/>
                <a:chOff x="2706" y="1260"/>
                <a:chExt cx="194" cy="353"/>
              </a:xfrm>
            </p:grpSpPr>
            <p:sp>
              <p:nvSpPr>
                <p:cNvPr id="589977" name="Rectangle 2201"/>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9978" name="AutoShape 2202"/>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sp>
        <p:nvSpPr>
          <p:cNvPr id="589979" name="AutoShape 2203"/>
          <p:cNvSpPr>
            <a:spLocks noChangeArrowheads="1"/>
          </p:cNvSpPr>
          <p:nvPr/>
        </p:nvSpPr>
        <p:spPr bwMode="auto">
          <a:xfrm>
            <a:off x="5486400" y="38100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5688000" prstMaterial="legacyMatte">
            <a:bevelT w="13500" h="13500" prst="angle"/>
            <a:bevelB w="13500" h="13500" prst="angle"/>
            <a:extrusionClr>
              <a:schemeClr val="accent2"/>
            </a:extrusionClr>
          </a:sp3d>
        </p:spPr>
        <p:txBody>
          <a:bodyPr wrap="none" anchor="ctr">
            <a:flatTx/>
          </a:bodyPr>
          <a:lstStyle/>
          <a:p>
            <a:endParaRPr lang="en-US"/>
          </a:p>
        </p:txBody>
      </p:sp>
      <p:sp>
        <p:nvSpPr>
          <p:cNvPr id="589980" name="AutoShape 2204"/>
          <p:cNvSpPr>
            <a:spLocks noChangeArrowheads="1"/>
          </p:cNvSpPr>
          <p:nvPr/>
        </p:nvSpPr>
        <p:spPr bwMode="auto">
          <a:xfrm>
            <a:off x="5715000" y="19050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5688000" prstMaterial="legacyMatte">
            <a:bevelT w="13500" h="13500" prst="angle"/>
            <a:bevelB w="13500" h="13500" prst="angle"/>
            <a:extrusionClr>
              <a:schemeClr val="accent2"/>
            </a:extrusionClr>
          </a:sp3d>
        </p:spPr>
        <p:txBody>
          <a:bodyPr wrap="none" anchor="ctr">
            <a:flatTx/>
          </a:bodyPr>
          <a:lstStyle/>
          <a:p>
            <a:endParaRPr lang="en-US"/>
          </a:p>
        </p:txBody>
      </p:sp>
      <p:sp>
        <p:nvSpPr>
          <p:cNvPr id="589981" name="Line 2205"/>
          <p:cNvSpPr>
            <a:spLocks noChangeShapeType="1"/>
          </p:cNvSpPr>
          <p:nvPr/>
        </p:nvSpPr>
        <p:spPr bwMode="auto">
          <a:xfrm flipV="1">
            <a:off x="2057400" y="5715000"/>
            <a:ext cx="2971800" cy="76200"/>
          </a:xfrm>
          <a:prstGeom prst="line">
            <a:avLst/>
          </a:prstGeom>
          <a:noFill/>
          <a:ln w="9525">
            <a:solidFill>
              <a:schemeClr val="tx1"/>
            </a:solidFill>
            <a:round/>
            <a:headEnd/>
            <a:tailEnd type="triangle" w="med" len="med"/>
          </a:ln>
          <a:effectLst/>
        </p:spPr>
        <p:txBody>
          <a:bodyPr/>
          <a:lstStyle/>
          <a:p>
            <a:endParaRPr lang="en-US"/>
          </a:p>
        </p:txBody>
      </p:sp>
      <p:sp>
        <p:nvSpPr>
          <p:cNvPr id="589982" name="Line 2206"/>
          <p:cNvSpPr>
            <a:spLocks noChangeShapeType="1"/>
          </p:cNvSpPr>
          <p:nvPr/>
        </p:nvSpPr>
        <p:spPr bwMode="auto">
          <a:xfrm flipV="1">
            <a:off x="1219200" y="6019800"/>
            <a:ext cx="4267200" cy="228600"/>
          </a:xfrm>
          <a:prstGeom prst="line">
            <a:avLst/>
          </a:prstGeom>
          <a:noFill/>
          <a:ln w="9525">
            <a:solidFill>
              <a:schemeClr val="tx1"/>
            </a:solidFill>
            <a:round/>
            <a:headEnd/>
            <a:tailEnd type="triangle" w="med" len="med"/>
          </a:ln>
          <a:effectLst/>
        </p:spPr>
        <p:txBody>
          <a:bodyPr/>
          <a:lstStyle/>
          <a:p>
            <a:endParaRPr lang="en-US"/>
          </a:p>
        </p:txBody>
      </p:sp>
      <p:sp>
        <p:nvSpPr>
          <p:cNvPr id="589983" name="Line 2207"/>
          <p:cNvSpPr>
            <a:spLocks noChangeShapeType="1"/>
          </p:cNvSpPr>
          <p:nvPr/>
        </p:nvSpPr>
        <p:spPr bwMode="auto">
          <a:xfrm>
            <a:off x="1143000" y="5257800"/>
            <a:ext cx="4114800" cy="304800"/>
          </a:xfrm>
          <a:prstGeom prst="line">
            <a:avLst/>
          </a:prstGeom>
          <a:noFill/>
          <a:ln w="9525">
            <a:solidFill>
              <a:schemeClr val="tx1"/>
            </a:solidFill>
            <a:round/>
            <a:headEnd/>
            <a:tailEnd type="triangle" w="med" len="med"/>
          </a:ln>
          <a:effectLst/>
        </p:spPr>
        <p:txBody>
          <a:bodyPr/>
          <a:lstStyle/>
          <a:p>
            <a:endParaRPr lang="en-US"/>
          </a:p>
        </p:txBody>
      </p:sp>
      <p:sp>
        <p:nvSpPr>
          <p:cNvPr id="589984" name="Line 2208"/>
          <p:cNvSpPr>
            <a:spLocks noChangeShapeType="1"/>
          </p:cNvSpPr>
          <p:nvPr/>
        </p:nvSpPr>
        <p:spPr bwMode="auto">
          <a:xfrm flipV="1">
            <a:off x="2057400" y="4267200"/>
            <a:ext cx="3429000" cy="1295400"/>
          </a:xfrm>
          <a:prstGeom prst="line">
            <a:avLst/>
          </a:prstGeom>
          <a:noFill/>
          <a:ln w="9525">
            <a:solidFill>
              <a:schemeClr val="tx1"/>
            </a:solidFill>
            <a:round/>
            <a:headEnd/>
            <a:tailEnd type="triangle" w="med" len="med"/>
          </a:ln>
          <a:effectLst/>
        </p:spPr>
        <p:txBody>
          <a:bodyPr/>
          <a:lstStyle/>
          <a:p>
            <a:endParaRPr lang="en-US"/>
          </a:p>
        </p:txBody>
      </p:sp>
      <p:sp>
        <p:nvSpPr>
          <p:cNvPr id="589985" name="Line 2209"/>
          <p:cNvSpPr>
            <a:spLocks noChangeShapeType="1"/>
          </p:cNvSpPr>
          <p:nvPr/>
        </p:nvSpPr>
        <p:spPr bwMode="auto">
          <a:xfrm flipV="1">
            <a:off x="2286000" y="4038600"/>
            <a:ext cx="2971800" cy="76200"/>
          </a:xfrm>
          <a:prstGeom prst="line">
            <a:avLst/>
          </a:prstGeom>
          <a:noFill/>
          <a:ln w="9525">
            <a:solidFill>
              <a:schemeClr val="tx1"/>
            </a:solidFill>
            <a:round/>
            <a:headEnd/>
            <a:tailEnd type="triangle" w="med" len="med"/>
          </a:ln>
          <a:effectLst/>
        </p:spPr>
        <p:txBody>
          <a:bodyPr/>
          <a:lstStyle/>
          <a:p>
            <a:endParaRPr lang="en-US"/>
          </a:p>
        </p:txBody>
      </p:sp>
      <p:sp>
        <p:nvSpPr>
          <p:cNvPr id="589986" name="Line 2210"/>
          <p:cNvSpPr>
            <a:spLocks noChangeShapeType="1"/>
          </p:cNvSpPr>
          <p:nvPr/>
        </p:nvSpPr>
        <p:spPr bwMode="auto">
          <a:xfrm flipV="1">
            <a:off x="1295400" y="4267200"/>
            <a:ext cx="3657600" cy="457200"/>
          </a:xfrm>
          <a:prstGeom prst="line">
            <a:avLst/>
          </a:prstGeom>
          <a:noFill/>
          <a:ln w="9525">
            <a:solidFill>
              <a:schemeClr val="tx1"/>
            </a:solidFill>
            <a:round/>
            <a:headEnd/>
            <a:tailEnd type="triangle" w="med" len="med"/>
          </a:ln>
          <a:effectLst/>
        </p:spPr>
        <p:txBody>
          <a:bodyPr/>
          <a:lstStyle/>
          <a:p>
            <a:endParaRPr lang="en-US"/>
          </a:p>
        </p:txBody>
      </p:sp>
      <p:sp>
        <p:nvSpPr>
          <p:cNvPr id="589987" name="Line 2211"/>
          <p:cNvSpPr>
            <a:spLocks noChangeShapeType="1"/>
          </p:cNvSpPr>
          <p:nvPr/>
        </p:nvSpPr>
        <p:spPr bwMode="auto">
          <a:xfrm>
            <a:off x="1295400" y="4800600"/>
            <a:ext cx="4038600" cy="609600"/>
          </a:xfrm>
          <a:prstGeom prst="line">
            <a:avLst/>
          </a:prstGeom>
          <a:noFill/>
          <a:ln w="9525">
            <a:solidFill>
              <a:schemeClr val="tx1"/>
            </a:solidFill>
            <a:round/>
            <a:headEnd/>
            <a:tailEnd type="triangle" w="med" len="med"/>
          </a:ln>
          <a:effectLst/>
        </p:spPr>
        <p:txBody>
          <a:bodyPr/>
          <a:lstStyle/>
          <a:p>
            <a:endParaRPr lang="en-US"/>
          </a:p>
        </p:txBody>
      </p:sp>
      <p:sp>
        <p:nvSpPr>
          <p:cNvPr id="589988" name="Line 2212"/>
          <p:cNvSpPr>
            <a:spLocks noChangeShapeType="1"/>
          </p:cNvSpPr>
          <p:nvPr/>
        </p:nvSpPr>
        <p:spPr bwMode="auto">
          <a:xfrm>
            <a:off x="2057400" y="4343400"/>
            <a:ext cx="3352800" cy="990600"/>
          </a:xfrm>
          <a:prstGeom prst="line">
            <a:avLst/>
          </a:prstGeom>
          <a:noFill/>
          <a:ln w="9525">
            <a:solidFill>
              <a:schemeClr val="tx1"/>
            </a:solidFill>
            <a:round/>
            <a:headEnd/>
            <a:tailEnd type="triangle" w="med" len="med"/>
          </a:ln>
          <a:effectLst/>
        </p:spPr>
        <p:txBody>
          <a:bodyPr/>
          <a:lstStyle/>
          <a:p>
            <a:endParaRPr lang="en-US"/>
          </a:p>
        </p:txBody>
      </p:sp>
      <p:sp>
        <p:nvSpPr>
          <p:cNvPr id="589989" name="Line 2213"/>
          <p:cNvSpPr>
            <a:spLocks noChangeShapeType="1"/>
          </p:cNvSpPr>
          <p:nvPr/>
        </p:nvSpPr>
        <p:spPr bwMode="auto">
          <a:xfrm>
            <a:off x="1143000" y="4038600"/>
            <a:ext cx="4419600" cy="1219200"/>
          </a:xfrm>
          <a:prstGeom prst="line">
            <a:avLst/>
          </a:prstGeom>
          <a:noFill/>
          <a:ln w="9525">
            <a:solidFill>
              <a:schemeClr val="tx1"/>
            </a:solidFill>
            <a:round/>
            <a:headEnd/>
            <a:tailEnd type="triangle" w="med" len="med"/>
          </a:ln>
          <a:effectLst/>
        </p:spPr>
        <p:txBody>
          <a:bodyPr/>
          <a:lstStyle/>
          <a:p>
            <a:endParaRPr lang="en-US"/>
          </a:p>
        </p:txBody>
      </p:sp>
      <p:sp>
        <p:nvSpPr>
          <p:cNvPr id="589990" name="Line 2214"/>
          <p:cNvSpPr>
            <a:spLocks noChangeShapeType="1"/>
          </p:cNvSpPr>
          <p:nvPr/>
        </p:nvSpPr>
        <p:spPr bwMode="auto">
          <a:xfrm>
            <a:off x="1219200" y="3810000"/>
            <a:ext cx="4191000" cy="0"/>
          </a:xfrm>
          <a:prstGeom prst="line">
            <a:avLst/>
          </a:prstGeom>
          <a:noFill/>
          <a:ln w="9525">
            <a:solidFill>
              <a:schemeClr val="tx1"/>
            </a:solidFill>
            <a:round/>
            <a:headEnd/>
            <a:tailEnd type="triangle" w="med" len="med"/>
          </a:ln>
          <a:effectLst/>
        </p:spPr>
        <p:txBody>
          <a:bodyPr/>
          <a:lstStyle/>
          <a:p>
            <a:endParaRPr lang="en-US"/>
          </a:p>
        </p:txBody>
      </p:sp>
      <p:sp>
        <p:nvSpPr>
          <p:cNvPr id="589991" name="Line 2215"/>
          <p:cNvSpPr>
            <a:spLocks noChangeShapeType="1"/>
          </p:cNvSpPr>
          <p:nvPr/>
        </p:nvSpPr>
        <p:spPr bwMode="auto">
          <a:xfrm>
            <a:off x="1447800" y="990600"/>
            <a:ext cx="4038600" cy="990600"/>
          </a:xfrm>
          <a:prstGeom prst="line">
            <a:avLst/>
          </a:prstGeom>
          <a:noFill/>
          <a:ln w="9525">
            <a:solidFill>
              <a:schemeClr val="tx1"/>
            </a:solidFill>
            <a:round/>
            <a:headEnd/>
            <a:tailEnd type="triangle" w="med" len="med"/>
          </a:ln>
          <a:effectLst/>
        </p:spPr>
        <p:txBody>
          <a:bodyPr/>
          <a:lstStyle/>
          <a:p>
            <a:endParaRPr lang="en-US"/>
          </a:p>
        </p:txBody>
      </p:sp>
      <p:sp>
        <p:nvSpPr>
          <p:cNvPr id="589992" name="Line 2216"/>
          <p:cNvSpPr>
            <a:spLocks noChangeShapeType="1"/>
          </p:cNvSpPr>
          <p:nvPr/>
        </p:nvSpPr>
        <p:spPr bwMode="auto">
          <a:xfrm>
            <a:off x="2362200" y="1524000"/>
            <a:ext cx="3200400" cy="609600"/>
          </a:xfrm>
          <a:prstGeom prst="line">
            <a:avLst/>
          </a:prstGeom>
          <a:noFill/>
          <a:ln w="9525">
            <a:solidFill>
              <a:schemeClr val="tx1"/>
            </a:solidFill>
            <a:round/>
            <a:headEnd/>
            <a:tailEnd type="triangle" w="med" len="med"/>
          </a:ln>
          <a:effectLst/>
        </p:spPr>
        <p:txBody>
          <a:bodyPr/>
          <a:lstStyle/>
          <a:p>
            <a:endParaRPr lang="en-US"/>
          </a:p>
        </p:txBody>
      </p:sp>
      <p:sp>
        <p:nvSpPr>
          <p:cNvPr id="589993" name="Line 2217"/>
          <p:cNvSpPr>
            <a:spLocks noChangeShapeType="1"/>
          </p:cNvSpPr>
          <p:nvPr/>
        </p:nvSpPr>
        <p:spPr bwMode="auto">
          <a:xfrm>
            <a:off x="1600200" y="1828800"/>
            <a:ext cx="3886200" cy="457200"/>
          </a:xfrm>
          <a:prstGeom prst="line">
            <a:avLst/>
          </a:prstGeom>
          <a:noFill/>
          <a:ln w="9525">
            <a:solidFill>
              <a:schemeClr val="tx1"/>
            </a:solidFill>
            <a:round/>
            <a:headEnd/>
            <a:tailEnd type="triangle" w="med" len="med"/>
          </a:ln>
          <a:effectLst/>
        </p:spPr>
        <p:txBody>
          <a:bodyPr/>
          <a:lstStyle/>
          <a:p>
            <a:endParaRPr lang="en-US"/>
          </a:p>
        </p:txBody>
      </p:sp>
      <p:sp>
        <p:nvSpPr>
          <p:cNvPr id="589994" name="Line 2218"/>
          <p:cNvSpPr>
            <a:spLocks noChangeShapeType="1"/>
          </p:cNvSpPr>
          <p:nvPr/>
        </p:nvSpPr>
        <p:spPr bwMode="auto">
          <a:xfrm flipV="1">
            <a:off x="2209800" y="2438400"/>
            <a:ext cx="3276600" cy="304800"/>
          </a:xfrm>
          <a:prstGeom prst="line">
            <a:avLst/>
          </a:prstGeom>
          <a:noFill/>
          <a:ln w="9525">
            <a:solidFill>
              <a:schemeClr val="tx1"/>
            </a:solidFill>
            <a:round/>
            <a:headEnd/>
            <a:tailEnd type="triangle" w="med" len="med"/>
          </a:ln>
          <a:effectLst/>
        </p:spPr>
        <p:txBody>
          <a:bodyPr/>
          <a:lstStyle/>
          <a:p>
            <a:endParaRPr lang="en-US"/>
          </a:p>
        </p:txBody>
      </p:sp>
      <p:sp>
        <p:nvSpPr>
          <p:cNvPr id="589995" name="Line 2219"/>
          <p:cNvSpPr>
            <a:spLocks noChangeShapeType="1"/>
          </p:cNvSpPr>
          <p:nvPr/>
        </p:nvSpPr>
        <p:spPr bwMode="auto">
          <a:xfrm>
            <a:off x="2286000" y="2895600"/>
            <a:ext cx="2819400" cy="685800"/>
          </a:xfrm>
          <a:prstGeom prst="line">
            <a:avLst/>
          </a:prstGeom>
          <a:noFill/>
          <a:ln w="9525">
            <a:solidFill>
              <a:schemeClr val="tx1"/>
            </a:solidFill>
            <a:round/>
            <a:headEnd/>
            <a:tailEnd type="triangle" w="med" len="med"/>
          </a:ln>
          <a:effectLst/>
        </p:spPr>
        <p:txBody>
          <a:bodyPr/>
          <a:lstStyle/>
          <a:p>
            <a:endParaRPr lang="en-US"/>
          </a:p>
        </p:txBody>
      </p:sp>
      <p:sp>
        <p:nvSpPr>
          <p:cNvPr id="589996" name="Line 2220"/>
          <p:cNvSpPr>
            <a:spLocks noChangeShapeType="1"/>
          </p:cNvSpPr>
          <p:nvPr/>
        </p:nvSpPr>
        <p:spPr bwMode="auto">
          <a:xfrm>
            <a:off x="1371600" y="3429000"/>
            <a:ext cx="3733800" cy="304800"/>
          </a:xfrm>
          <a:prstGeom prst="line">
            <a:avLst/>
          </a:prstGeom>
          <a:noFill/>
          <a:ln w="9525">
            <a:solidFill>
              <a:schemeClr val="tx1"/>
            </a:solidFill>
            <a:round/>
            <a:headEnd/>
            <a:tailEnd type="triangle" w="med" len="med"/>
          </a:ln>
          <a:effectLst/>
        </p:spPr>
        <p:txBody>
          <a:bodyPr/>
          <a:lstStyle/>
          <a:p>
            <a:endParaRPr lang="en-US"/>
          </a:p>
        </p:txBody>
      </p:sp>
      <p:sp>
        <p:nvSpPr>
          <p:cNvPr id="589997" name="Line 2221"/>
          <p:cNvSpPr>
            <a:spLocks noChangeShapeType="1"/>
          </p:cNvSpPr>
          <p:nvPr/>
        </p:nvSpPr>
        <p:spPr bwMode="auto">
          <a:xfrm flipV="1">
            <a:off x="1524000" y="2514600"/>
            <a:ext cx="4191000" cy="762000"/>
          </a:xfrm>
          <a:prstGeom prst="line">
            <a:avLst/>
          </a:prstGeom>
          <a:noFill/>
          <a:ln w="9525">
            <a:solidFill>
              <a:schemeClr val="tx1"/>
            </a:solidFill>
            <a:round/>
            <a:headEnd/>
            <a:tailEnd type="triangle" w="med" len="med"/>
          </a:ln>
          <a:effectLst/>
        </p:spPr>
        <p:txBody>
          <a:bodyPr/>
          <a:lstStyle/>
          <a:p>
            <a:endParaRPr lang="en-US"/>
          </a:p>
        </p:txBody>
      </p:sp>
      <p:sp>
        <p:nvSpPr>
          <p:cNvPr id="589998" name="Line 2222"/>
          <p:cNvSpPr>
            <a:spLocks noChangeShapeType="1"/>
          </p:cNvSpPr>
          <p:nvPr/>
        </p:nvSpPr>
        <p:spPr bwMode="auto">
          <a:xfrm>
            <a:off x="1371600" y="2514600"/>
            <a:ext cx="3124200" cy="990600"/>
          </a:xfrm>
          <a:prstGeom prst="line">
            <a:avLst/>
          </a:prstGeom>
          <a:noFill/>
          <a:ln w="9525">
            <a:solidFill>
              <a:schemeClr val="tx1"/>
            </a:solidFill>
            <a:round/>
            <a:headEnd/>
            <a:tailEnd type="triangle" w="med" len="med"/>
          </a:ln>
          <a:effectLst/>
        </p:spPr>
        <p:txBody>
          <a:bodyPr/>
          <a:lstStyle/>
          <a:p>
            <a:endParaRPr lang="en-US"/>
          </a:p>
        </p:txBody>
      </p:sp>
      <p:sp>
        <p:nvSpPr>
          <p:cNvPr id="589999" name="Text Box 2223"/>
          <p:cNvSpPr txBox="1">
            <a:spLocks noChangeArrowheads="1"/>
          </p:cNvSpPr>
          <p:nvPr/>
        </p:nvSpPr>
        <p:spPr bwMode="auto">
          <a:xfrm>
            <a:off x="2286000" y="0"/>
            <a:ext cx="6035675" cy="915988"/>
          </a:xfrm>
          <a:prstGeom prst="rect">
            <a:avLst/>
          </a:prstGeom>
          <a:noFill/>
          <a:ln w="9525">
            <a:noFill/>
            <a:miter lim="800000"/>
            <a:headEnd/>
            <a:tailEnd/>
          </a:ln>
          <a:effectLst/>
        </p:spPr>
        <p:txBody>
          <a:bodyPr>
            <a:spAutoFit/>
          </a:bodyPr>
          <a:lstStyle/>
          <a:p>
            <a:r>
              <a:rPr lang="en-US"/>
              <a:t>The connections quickly get complicated with multiple land segments feeding each river segment and land segments each feeding multiple river segments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7C0385A-CE15-48D1-9A1E-EECF9DA3B25B}" type="slidenum">
              <a:rPr lang="en-US"/>
              <a:pPr/>
              <a:t>26</a:t>
            </a:fld>
            <a:endParaRPr lang="en-US"/>
          </a:p>
        </p:txBody>
      </p:sp>
      <p:sp>
        <p:nvSpPr>
          <p:cNvPr id="615426" name="Rectangle 2"/>
          <p:cNvSpPr>
            <a:spLocks noGrp="1" noChangeArrowheads="1"/>
          </p:cNvSpPr>
          <p:nvPr>
            <p:ph type="title"/>
          </p:nvPr>
        </p:nvSpPr>
        <p:spPr/>
        <p:txBody>
          <a:bodyPr/>
          <a:lstStyle/>
          <a:p>
            <a:r>
              <a:rPr lang="en-US"/>
              <a:t>HSPF</a:t>
            </a:r>
          </a:p>
        </p:txBody>
      </p:sp>
      <p:sp>
        <p:nvSpPr>
          <p:cNvPr id="615427" name="Rectangle 3"/>
          <p:cNvSpPr>
            <a:spLocks noGrp="1" noChangeArrowheads="1"/>
          </p:cNvSpPr>
          <p:nvPr>
            <p:ph type="body" idx="1"/>
          </p:nvPr>
        </p:nvSpPr>
        <p:spPr/>
        <p:txBody>
          <a:bodyPr/>
          <a:lstStyle/>
          <a:p>
            <a:r>
              <a:rPr lang="en-US"/>
              <a:t>Typically store land and river inputs in the same file</a:t>
            </a:r>
          </a:p>
          <a:p>
            <a:pPr lvl="1"/>
            <a:r>
              <a:rPr lang="en-US"/>
              <a:t>With overlapping segmentation, there is no ‘break point’ where files could be independent</a:t>
            </a:r>
          </a:p>
          <a:p>
            <a:r>
              <a:rPr lang="en-US"/>
              <a:t>Option 1 – store entire study area in one file</a:t>
            </a:r>
          </a:p>
          <a:p>
            <a:r>
              <a:rPr lang="en-US"/>
              <a:t>Option 2 – store land and river separately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C6B8633-3045-4C42-B859-275EED2EDA03}" type="slidenum">
              <a:rPr lang="en-US"/>
              <a:pPr/>
              <a:t>27</a:t>
            </a:fld>
            <a:endParaRPr lang="en-US"/>
          </a:p>
        </p:txBody>
      </p:sp>
      <p:sp>
        <p:nvSpPr>
          <p:cNvPr id="581634" name="Rectangle 2"/>
          <p:cNvSpPr>
            <a:spLocks noGrp="1" noChangeArrowheads="1"/>
          </p:cNvSpPr>
          <p:nvPr>
            <p:ph type="title"/>
          </p:nvPr>
        </p:nvSpPr>
        <p:spPr/>
        <p:txBody>
          <a:bodyPr/>
          <a:lstStyle/>
          <a:p>
            <a:r>
              <a:rPr lang="en-US"/>
              <a:t>Logistics problem</a:t>
            </a:r>
          </a:p>
        </p:txBody>
      </p:sp>
      <p:sp>
        <p:nvSpPr>
          <p:cNvPr id="581635" name="Rectangle 3"/>
          <p:cNvSpPr>
            <a:spLocks noGrp="1" noChangeArrowheads="1"/>
          </p:cNvSpPr>
          <p:nvPr>
            <p:ph type="body" idx="1"/>
          </p:nvPr>
        </p:nvSpPr>
        <p:spPr/>
        <p:txBody>
          <a:bodyPr/>
          <a:lstStyle/>
          <a:p>
            <a:pPr>
              <a:lnSpc>
                <a:spcPct val="90000"/>
              </a:lnSpc>
            </a:pPr>
            <a:r>
              <a:rPr lang="en-US" sz="2800"/>
              <a:t>308 land segments and 24 land use types = 7392 independent land simulations requiring 7392 input files that must be modified during calibration and scenarios</a:t>
            </a:r>
          </a:p>
          <a:p>
            <a:pPr>
              <a:lnSpc>
                <a:spcPct val="90000"/>
              </a:lnSpc>
            </a:pPr>
            <a:endParaRPr lang="en-US" sz="2800"/>
          </a:p>
          <a:p>
            <a:pPr>
              <a:lnSpc>
                <a:spcPct val="90000"/>
              </a:lnSpc>
            </a:pPr>
            <a:r>
              <a:rPr lang="en-US" sz="2800"/>
              <a:t>739 rivers requiring input files</a:t>
            </a:r>
          </a:p>
          <a:p>
            <a:pPr>
              <a:lnSpc>
                <a:spcPct val="90000"/>
              </a:lnSpc>
            </a:pPr>
            <a:endParaRPr lang="en-US" sz="2800"/>
          </a:p>
          <a:p>
            <a:pPr>
              <a:lnSpc>
                <a:spcPct val="90000"/>
              </a:lnSpc>
            </a:pPr>
            <a:r>
              <a:rPr lang="en-US" sz="2800"/>
              <a:t>45,348 land use / river connections</a:t>
            </a:r>
          </a:p>
          <a:p>
            <a:pPr>
              <a:lnSpc>
                <a:spcPct val="90000"/>
              </a:lnSpc>
            </a:pPr>
            <a:endParaRPr lang="en-US" sz="2800"/>
          </a:p>
          <a:p>
            <a:pPr>
              <a:lnSpc>
                <a:spcPct val="90000"/>
              </a:lnSpc>
            </a:pPr>
            <a:r>
              <a:rPr lang="en-US" sz="2800"/>
              <a:t>52,896 land use or river / bay model connections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lide Number Placeholder 4"/>
          <p:cNvSpPr>
            <a:spLocks noGrp="1"/>
          </p:cNvSpPr>
          <p:nvPr>
            <p:ph type="sldNum" sz="quarter" idx="12"/>
          </p:nvPr>
        </p:nvSpPr>
        <p:spPr/>
        <p:txBody>
          <a:bodyPr/>
          <a:lstStyle/>
          <a:p>
            <a:fld id="{DEA356B8-28B3-47F4-BE6B-7A4109F221A3}" type="slidenum">
              <a:rPr lang="en-US"/>
              <a:pPr/>
              <a:t>28</a:t>
            </a:fld>
            <a:endParaRPr lang="en-US"/>
          </a:p>
        </p:txBody>
      </p:sp>
      <p:sp>
        <p:nvSpPr>
          <p:cNvPr id="583682" name="Rectangle 2"/>
          <p:cNvSpPr>
            <a:spLocks noGrp="1" noChangeArrowheads="1"/>
          </p:cNvSpPr>
          <p:nvPr>
            <p:ph type="title"/>
          </p:nvPr>
        </p:nvSpPr>
        <p:spPr>
          <a:xfrm>
            <a:off x="0" y="0"/>
            <a:ext cx="7086600" cy="1143000"/>
          </a:xfrm>
          <a:solidFill>
            <a:srgbClr val="FF9966"/>
          </a:solidFill>
          <a:ln/>
        </p:spPr>
        <p:txBody>
          <a:bodyPr/>
          <a:lstStyle/>
          <a:p>
            <a:r>
              <a:rPr lang="en-US"/>
              <a:t>Flexible Functionality</a:t>
            </a:r>
          </a:p>
        </p:txBody>
      </p:sp>
      <p:sp>
        <p:nvSpPr>
          <p:cNvPr id="583683" name="Text Box 3"/>
          <p:cNvSpPr txBox="1">
            <a:spLocks noChangeArrowheads="1"/>
          </p:cNvSpPr>
          <p:nvPr/>
        </p:nvSpPr>
        <p:spPr bwMode="auto">
          <a:xfrm rot="-5400000">
            <a:off x="3375025" y="587375"/>
            <a:ext cx="1587500" cy="5137150"/>
          </a:xfrm>
          <a:prstGeom prst="rect">
            <a:avLst/>
          </a:prstGeom>
          <a:noFill/>
          <a:ln w="9525">
            <a:noFill/>
            <a:miter lim="800000"/>
            <a:headEnd/>
            <a:tailEnd/>
          </a:ln>
          <a:effectLst/>
        </p:spPr>
        <p:txBody>
          <a:bodyPr wrap="none" anchor="ctr">
            <a:spAutoFit/>
          </a:bodyPr>
          <a:lstStyle/>
          <a:p>
            <a:pPr algn="ctr" eaLnBrk="0" hangingPunct="0"/>
            <a:r>
              <a:rPr lang="en-US" sz="33100"/>
              <a:t>{</a:t>
            </a:r>
          </a:p>
        </p:txBody>
      </p:sp>
      <p:sp>
        <p:nvSpPr>
          <p:cNvPr id="583684" name="Rectangle 4"/>
          <p:cNvSpPr>
            <a:spLocks noChangeArrowheads="1"/>
          </p:cNvSpPr>
          <p:nvPr/>
        </p:nvSpPr>
        <p:spPr bwMode="auto">
          <a:xfrm>
            <a:off x="3581400" y="914400"/>
            <a:ext cx="2286000" cy="1524000"/>
          </a:xfrm>
          <a:prstGeom prst="rect">
            <a:avLst/>
          </a:prstGeom>
          <a:solidFill>
            <a:srgbClr val="FFFF99"/>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Module</a:t>
            </a:r>
          </a:p>
          <a:p>
            <a:pPr algn="ctr" eaLnBrk="0" hangingPunct="0"/>
            <a:r>
              <a:rPr lang="en-US" sz="2400">
                <a:latin typeface="Times New Roman" pitchFamily="18" charset="0"/>
              </a:rPr>
              <a:t>Specification</a:t>
            </a:r>
          </a:p>
          <a:p>
            <a:pPr algn="ctr" eaLnBrk="0" hangingPunct="0"/>
            <a:r>
              <a:rPr lang="en-US" sz="2400">
                <a:latin typeface="Times New Roman" pitchFamily="18" charset="0"/>
              </a:rPr>
              <a:t>Database</a:t>
            </a:r>
          </a:p>
        </p:txBody>
      </p:sp>
      <p:sp>
        <p:nvSpPr>
          <p:cNvPr id="583685" name="Rectangle 5"/>
          <p:cNvSpPr>
            <a:spLocks noChangeArrowheads="1"/>
          </p:cNvSpPr>
          <p:nvPr/>
        </p:nvSpPr>
        <p:spPr bwMode="auto">
          <a:xfrm>
            <a:off x="914400" y="914400"/>
            <a:ext cx="2286000" cy="1524000"/>
          </a:xfrm>
          <a:prstGeom prst="rect">
            <a:avLst/>
          </a:prstGeom>
          <a:solidFill>
            <a:srgbClr val="FFFF99"/>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Nutrient</a:t>
            </a:r>
          </a:p>
          <a:p>
            <a:pPr algn="ctr" eaLnBrk="0" hangingPunct="0"/>
            <a:r>
              <a:rPr lang="en-US" sz="2400">
                <a:latin typeface="Times New Roman" pitchFamily="18" charset="0"/>
              </a:rPr>
              <a:t>Application</a:t>
            </a:r>
          </a:p>
          <a:p>
            <a:pPr algn="ctr" eaLnBrk="0" hangingPunct="0"/>
            <a:r>
              <a:rPr lang="en-US" sz="2400">
                <a:latin typeface="Times New Roman" pitchFamily="18" charset="0"/>
              </a:rPr>
              <a:t>Database</a:t>
            </a:r>
          </a:p>
        </p:txBody>
      </p:sp>
      <p:sp>
        <p:nvSpPr>
          <p:cNvPr id="583686" name="Rectangle 6"/>
          <p:cNvSpPr>
            <a:spLocks noChangeArrowheads="1"/>
          </p:cNvSpPr>
          <p:nvPr/>
        </p:nvSpPr>
        <p:spPr bwMode="auto">
          <a:xfrm>
            <a:off x="6248400" y="914400"/>
            <a:ext cx="2286000" cy="1524000"/>
          </a:xfrm>
          <a:prstGeom prst="rect">
            <a:avLst/>
          </a:prstGeom>
          <a:solidFill>
            <a:srgbClr val="FFFF99"/>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Process</a:t>
            </a:r>
          </a:p>
          <a:p>
            <a:pPr algn="ctr" eaLnBrk="0" hangingPunct="0"/>
            <a:r>
              <a:rPr lang="en-US" sz="2400">
                <a:latin typeface="Times New Roman" pitchFamily="18" charset="0"/>
              </a:rPr>
              <a:t>Parameter</a:t>
            </a:r>
          </a:p>
          <a:p>
            <a:pPr algn="ctr" eaLnBrk="0" hangingPunct="0"/>
            <a:r>
              <a:rPr lang="en-US" sz="2400">
                <a:latin typeface="Times New Roman" pitchFamily="18" charset="0"/>
              </a:rPr>
              <a:t>Database</a:t>
            </a:r>
          </a:p>
        </p:txBody>
      </p:sp>
      <p:sp>
        <p:nvSpPr>
          <p:cNvPr id="583687" name="Text Box 7"/>
          <p:cNvSpPr txBox="1">
            <a:spLocks noChangeArrowheads="1"/>
          </p:cNvSpPr>
          <p:nvPr/>
        </p:nvSpPr>
        <p:spPr bwMode="auto">
          <a:xfrm>
            <a:off x="2262188" y="3805238"/>
            <a:ext cx="5438775" cy="650875"/>
          </a:xfrm>
          <a:prstGeom prst="rect">
            <a:avLst/>
          </a:prstGeom>
          <a:solidFill>
            <a:schemeClr val="folHlink"/>
          </a:solidFill>
          <a:ln w="9525">
            <a:solidFill>
              <a:schemeClr val="tx1"/>
            </a:solidFill>
            <a:miter lim="800000"/>
            <a:headEnd/>
            <a:tailEnd/>
          </a:ln>
          <a:effectLst/>
        </p:spPr>
        <p:txBody>
          <a:bodyPr wrap="none" anchor="ctr">
            <a:spAutoFit/>
          </a:bodyPr>
          <a:lstStyle/>
          <a:p>
            <a:pPr algn="ctr" eaLnBrk="0" hangingPunct="0"/>
            <a:r>
              <a:rPr lang="en-US" sz="3600" b="1">
                <a:latin typeface="Times New Roman" pitchFamily="18" charset="0"/>
              </a:rPr>
              <a:t>Land Input File Generator</a:t>
            </a:r>
          </a:p>
        </p:txBody>
      </p:sp>
      <p:sp>
        <p:nvSpPr>
          <p:cNvPr id="583688" name="Line 8"/>
          <p:cNvSpPr>
            <a:spLocks noChangeShapeType="1"/>
          </p:cNvSpPr>
          <p:nvPr/>
        </p:nvSpPr>
        <p:spPr bwMode="auto">
          <a:xfrm>
            <a:off x="5943600" y="4495800"/>
            <a:ext cx="533400" cy="609600"/>
          </a:xfrm>
          <a:prstGeom prst="line">
            <a:avLst/>
          </a:prstGeom>
          <a:noFill/>
          <a:ln w="57150">
            <a:solidFill>
              <a:schemeClr val="tx1"/>
            </a:solidFill>
            <a:round/>
            <a:headEnd/>
            <a:tailEnd type="triangle" w="med" len="med"/>
          </a:ln>
          <a:effectLst/>
        </p:spPr>
        <p:txBody>
          <a:bodyPr wrap="none" anchor="ctr"/>
          <a:lstStyle/>
          <a:p>
            <a:endParaRPr lang="en-US"/>
          </a:p>
        </p:txBody>
      </p:sp>
      <p:sp>
        <p:nvSpPr>
          <p:cNvPr id="583689" name="Text Box 9"/>
          <p:cNvSpPr txBox="1">
            <a:spLocks noChangeArrowheads="1"/>
          </p:cNvSpPr>
          <p:nvPr/>
        </p:nvSpPr>
        <p:spPr bwMode="auto">
          <a:xfrm>
            <a:off x="304800" y="5257800"/>
            <a:ext cx="5867400" cy="915988"/>
          </a:xfrm>
          <a:prstGeom prst="rect">
            <a:avLst/>
          </a:prstGeom>
          <a:solidFill>
            <a:srgbClr val="FFC7AB"/>
          </a:solidFill>
          <a:ln w="9525">
            <a:noFill/>
            <a:miter lim="800000"/>
            <a:headEnd/>
            <a:tailEnd/>
          </a:ln>
          <a:effectLst/>
        </p:spPr>
        <p:txBody>
          <a:bodyPr>
            <a:spAutoFit/>
          </a:bodyPr>
          <a:lstStyle/>
          <a:p>
            <a:r>
              <a:rPr lang="en-US"/>
              <a:t>Each land use type simulation within each land segment requires a unique input file.  Software was developed to automatically generate these.</a:t>
            </a:r>
          </a:p>
        </p:txBody>
      </p:sp>
      <p:sp>
        <p:nvSpPr>
          <p:cNvPr id="583690" name="Rectangle 10"/>
          <p:cNvSpPr>
            <a:spLocks noChangeArrowheads="1"/>
          </p:cNvSpPr>
          <p:nvPr/>
        </p:nvSpPr>
        <p:spPr bwMode="auto">
          <a:xfrm>
            <a:off x="228600" y="3048000"/>
            <a:ext cx="1676400" cy="685800"/>
          </a:xfrm>
          <a:prstGeom prst="rect">
            <a:avLst/>
          </a:prstGeom>
          <a:solidFill>
            <a:srgbClr val="FFFF99"/>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Control file</a:t>
            </a:r>
          </a:p>
        </p:txBody>
      </p:sp>
      <p:sp>
        <p:nvSpPr>
          <p:cNvPr id="583691" name="Line 11"/>
          <p:cNvSpPr>
            <a:spLocks noChangeShapeType="1"/>
          </p:cNvSpPr>
          <p:nvPr/>
        </p:nvSpPr>
        <p:spPr bwMode="auto">
          <a:xfrm>
            <a:off x="1981200" y="3429000"/>
            <a:ext cx="381000" cy="304800"/>
          </a:xfrm>
          <a:prstGeom prst="line">
            <a:avLst/>
          </a:prstGeom>
          <a:noFill/>
          <a:ln w="38100">
            <a:solidFill>
              <a:schemeClr val="tx1"/>
            </a:solidFill>
            <a:round/>
            <a:headEnd/>
            <a:tailEnd type="triangle" w="med" len="med"/>
          </a:ln>
          <a:effectLst/>
        </p:spPr>
        <p:txBody>
          <a:bodyPr/>
          <a:lstStyle/>
          <a:p>
            <a:endParaRPr lang="en-US"/>
          </a:p>
        </p:txBody>
      </p:sp>
      <p:grpSp>
        <p:nvGrpSpPr>
          <p:cNvPr id="583692" name="Group 12"/>
          <p:cNvGrpSpPr>
            <a:grpSpLocks/>
          </p:cNvGrpSpPr>
          <p:nvPr/>
        </p:nvGrpSpPr>
        <p:grpSpPr bwMode="auto">
          <a:xfrm>
            <a:off x="6477000" y="4648200"/>
            <a:ext cx="2362200" cy="1628775"/>
            <a:chOff x="1104" y="3168"/>
            <a:chExt cx="1488" cy="1026"/>
          </a:xfrm>
        </p:grpSpPr>
        <p:sp>
          <p:nvSpPr>
            <p:cNvPr id="583693" name="Rectangle 13"/>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583694" name="Group 14"/>
            <p:cNvGrpSpPr>
              <a:grpSpLocks/>
            </p:cNvGrpSpPr>
            <p:nvPr/>
          </p:nvGrpSpPr>
          <p:grpSpPr bwMode="auto">
            <a:xfrm>
              <a:off x="1514" y="3168"/>
              <a:ext cx="1078" cy="308"/>
              <a:chOff x="4080" y="3456"/>
              <a:chExt cx="1078" cy="308"/>
            </a:xfrm>
          </p:grpSpPr>
          <p:grpSp>
            <p:nvGrpSpPr>
              <p:cNvPr id="583695" name="Group 15"/>
              <p:cNvGrpSpPr>
                <a:grpSpLocks/>
              </p:cNvGrpSpPr>
              <p:nvPr/>
            </p:nvGrpSpPr>
            <p:grpSpPr bwMode="auto">
              <a:xfrm>
                <a:off x="4080" y="3456"/>
                <a:ext cx="128" cy="236"/>
                <a:chOff x="4080" y="3456"/>
                <a:chExt cx="128" cy="236"/>
              </a:xfrm>
            </p:grpSpPr>
            <p:sp>
              <p:nvSpPr>
                <p:cNvPr id="583696" name="Rectangle 1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697" name="Oval 1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698" name="Oval 1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699" name="Oval 1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00" name="Oval 2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01" name="Oval 2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02" name="Group 22"/>
              <p:cNvGrpSpPr>
                <a:grpSpLocks/>
              </p:cNvGrpSpPr>
              <p:nvPr/>
            </p:nvGrpSpPr>
            <p:grpSpPr bwMode="auto">
              <a:xfrm>
                <a:off x="4208" y="3459"/>
                <a:ext cx="129" cy="236"/>
                <a:chOff x="4208" y="3459"/>
                <a:chExt cx="129" cy="236"/>
              </a:xfrm>
            </p:grpSpPr>
            <p:sp>
              <p:nvSpPr>
                <p:cNvPr id="583703" name="Rectangle 2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04" name="Oval 2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05" name="Oval 2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06" name="Oval 2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07" name="Oval 2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08" name="Oval 2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09" name="Group 29"/>
              <p:cNvGrpSpPr>
                <a:grpSpLocks/>
              </p:cNvGrpSpPr>
              <p:nvPr/>
            </p:nvGrpSpPr>
            <p:grpSpPr bwMode="auto">
              <a:xfrm>
                <a:off x="4337" y="3456"/>
                <a:ext cx="128" cy="236"/>
                <a:chOff x="4337" y="3456"/>
                <a:chExt cx="128" cy="236"/>
              </a:xfrm>
            </p:grpSpPr>
            <p:sp>
              <p:nvSpPr>
                <p:cNvPr id="583710" name="Rectangle 3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11" name="Oval 3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12" name="Oval 3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13" name="Oval 3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14" name="Oval 3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15" name="Oval 3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16" name="Group 36"/>
              <p:cNvGrpSpPr>
                <a:grpSpLocks/>
              </p:cNvGrpSpPr>
              <p:nvPr/>
            </p:nvGrpSpPr>
            <p:grpSpPr bwMode="auto">
              <a:xfrm>
                <a:off x="4465" y="3480"/>
                <a:ext cx="128" cy="236"/>
                <a:chOff x="4465" y="3480"/>
                <a:chExt cx="128" cy="236"/>
              </a:xfrm>
            </p:grpSpPr>
            <p:sp>
              <p:nvSpPr>
                <p:cNvPr id="583717" name="Rectangle 3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18" name="Oval 3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19" name="Oval 3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20" name="Oval 4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21" name="Oval 4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22" name="Oval 4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23" name="Group 43"/>
              <p:cNvGrpSpPr>
                <a:grpSpLocks/>
              </p:cNvGrpSpPr>
              <p:nvPr/>
            </p:nvGrpSpPr>
            <p:grpSpPr bwMode="auto">
              <a:xfrm>
                <a:off x="4593" y="3480"/>
                <a:ext cx="129" cy="236"/>
                <a:chOff x="4593" y="3480"/>
                <a:chExt cx="129" cy="236"/>
              </a:xfrm>
            </p:grpSpPr>
            <p:sp>
              <p:nvSpPr>
                <p:cNvPr id="583724" name="Rectangle 4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25" name="Oval 4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26" name="Oval 4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27" name="Oval 4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28" name="Oval 4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29" name="Oval 4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30" name="Group 50"/>
              <p:cNvGrpSpPr>
                <a:grpSpLocks/>
              </p:cNvGrpSpPr>
              <p:nvPr/>
            </p:nvGrpSpPr>
            <p:grpSpPr bwMode="auto">
              <a:xfrm>
                <a:off x="4747" y="3504"/>
                <a:ext cx="129" cy="236"/>
                <a:chOff x="4747" y="3504"/>
                <a:chExt cx="129" cy="236"/>
              </a:xfrm>
            </p:grpSpPr>
            <p:sp>
              <p:nvSpPr>
                <p:cNvPr id="583731" name="Rectangle 5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32" name="Oval 5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33" name="Oval 5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34" name="Oval 5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35" name="Oval 5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36" name="Oval 5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37" name="Group 57"/>
              <p:cNvGrpSpPr>
                <a:grpSpLocks/>
              </p:cNvGrpSpPr>
              <p:nvPr/>
            </p:nvGrpSpPr>
            <p:grpSpPr bwMode="auto">
              <a:xfrm>
                <a:off x="4901" y="3504"/>
                <a:ext cx="129" cy="236"/>
                <a:chOff x="4901" y="3504"/>
                <a:chExt cx="129" cy="236"/>
              </a:xfrm>
            </p:grpSpPr>
            <p:sp>
              <p:nvSpPr>
                <p:cNvPr id="583738" name="Rectangle 5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39" name="Oval 5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40" name="Oval 6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41" name="Oval 6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42" name="Oval 6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43" name="Oval 6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44" name="Group 64"/>
              <p:cNvGrpSpPr>
                <a:grpSpLocks/>
              </p:cNvGrpSpPr>
              <p:nvPr/>
            </p:nvGrpSpPr>
            <p:grpSpPr bwMode="auto">
              <a:xfrm>
                <a:off x="5030" y="3528"/>
                <a:ext cx="128" cy="236"/>
                <a:chOff x="5030" y="3528"/>
                <a:chExt cx="128" cy="236"/>
              </a:xfrm>
            </p:grpSpPr>
            <p:sp>
              <p:nvSpPr>
                <p:cNvPr id="583745" name="Rectangle 6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46" name="Oval 6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47" name="Oval 6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48" name="Oval 6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49" name="Oval 6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50" name="Oval 7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3751" name="Group 71"/>
            <p:cNvGrpSpPr>
              <a:grpSpLocks/>
            </p:cNvGrpSpPr>
            <p:nvPr/>
          </p:nvGrpSpPr>
          <p:grpSpPr bwMode="auto">
            <a:xfrm>
              <a:off x="1440" y="3264"/>
              <a:ext cx="1078" cy="308"/>
              <a:chOff x="4080" y="3456"/>
              <a:chExt cx="1078" cy="308"/>
            </a:xfrm>
          </p:grpSpPr>
          <p:grpSp>
            <p:nvGrpSpPr>
              <p:cNvPr id="583752" name="Group 72"/>
              <p:cNvGrpSpPr>
                <a:grpSpLocks/>
              </p:cNvGrpSpPr>
              <p:nvPr/>
            </p:nvGrpSpPr>
            <p:grpSpPr bwMode="auto">
              <a:xfrm>
                <a:off x="4080" y="3456"/>
                <a:ext cx="128" cy="236"/>
                <a:chOff x="4080" y="3456"/>
                <a:chExt cx="128" cy="236"/>
              </a:xfrm>
            </p:grpSpPr>
            <p:sp>
              <p:nvSpPr>
                <p:cNvPr id="583753" name="Rectangle 7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54" name="Oval 7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55" name="Oval 7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56" name="Oval 7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57" name="Oval 7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58" name="Oval 7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59" name="Group 79"/>
              <p:cNvGrpSpPr>
                <a:grpSpLocks/>
              </p:cNvGrpSpPr>
              <p:nvPr/>
            </p:nvGrpSpPr>
            <p:grpSpPr bwMode="auto">
              <a:xfrm>
                <a:off x="4208" y="3459"/>
                <a:ext cx="129" cy="236"/>
                <a:chOff x="4208" y="3459"/>
                <a:chExt cx="129" cy="236"/>
              </a:xfrm>
            </p:grpSpPr>
            <p:sp>
              <p:nvSpPr>
                <p:cNvPr id="583760" name="Rectangle 8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61" name="Oval 8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62" name="Oval 8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63" name="Oval 8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64" name="Oval 8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65" name="Oval 8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66" name="Group 86"/>
              <p:cNvGrpSpPr>
                <a:grpSpLocks/>
              </p:cNvGrpSpPr>
              <p:nvPr/>
            </p:nvGrpSpPr>
            <p:grpSpPr bwMode="auto">
              <a:xfrm>
                <a:off x="4337" y="3456"/>
                <a:ext cx="128" cy="236"/>
                <a:chOff x="4337" y="3456"/>
                <a:chExt cx="128" cy="236"/>
              </a:xfrm>
            </p:grpSpPr>
            <p:sp>
              <p:nvSpPr>
                <p:cNvPr id="583767" name="Rectangle 8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68" name="Oval 8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69" name="Oval 8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70" name="Oval 9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71" name="Oval 9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72" name="Oval 9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73" name="Group 93"/>
              <p:cNvGrpSpPr>
                <a:grpSpLocks/>
              </p:cNvGrpSpPr>
              <p:nvPr/>
            </p:nvGrpSpPr>
            <p:grpSpPr bwMode="auto">
              <a:xfrm>
                <a:off x="4465" y="3480"/>
                <a:ext cx="128" cy="236"/>
                <a:chOff x="4465" y="3480"/>
                <a:chExt cx="128" cy="236"/>
              </a:xfrm>
            </p:grpSpPr>
            <p:sp>
              <p:nvSpPr>
                <p:cNvPr id="583774" name="Rectangle 9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75" name="Oval 9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76" name="Oval 9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77" name="Oval 9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78" name="Oval 9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79" name="Oval 9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80" name="Group 100"/>
              <p:cNvGrpSpPr>
                <a:grpSpLocks/>
              </p:cNvGrpSpPr>
              <p:nvPr/>
            </p:nvGrpSpPr>
            <p:grpSpPr bwMode="auto">
              <a:xfrm>
                <a:off x="4593" y="3480"/>
                <a:ext cx="129" cy="236"/>
                <a:chOff x="4593" y="3480"/>
                <a:chExt cx="129" cy="236"/>
              </a:xfrm>
            </p:grpSpPr>
            <p:sp>
              <p:nvSpPr>
                <p:cNvPr id="583781" name="Rectangle 10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82" name="Oval 10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83" name="Oval 10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84" name="Oval 10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85" name="Oval 10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86" name="Oval 10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87" name="Group 107"/>
              <p:cNvGrpSpPr>
                <a:grpSpLocks/>
              </p:cNvGrpSpPr>
              <p:nvPr/>
            </p:nvGrpSpPr>
            <p:grpSpPr bwMode="auto">
              <a:xfrm>
                <a:off x="4747" y="3504"/>
                <a:ext cx="129" cy="236"/>
                <a:chOff x="4747" y="3504"/>
                <a:chExt cx="129" cy="236"/>
              </a:xfrm>
            </p:grpSpPr>
            <p:sp>
              <p:nvSpPr>
                <p:cNvPr id="583788" name="Rectangle 10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89" name="Oval 10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90" name="Oval 11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91" name="Oval 11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92" name="Oval 11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93" name="Oval 11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794" name="Group 114"/>
              <p:cNvGrpSpPr>
                <a:grpSpLocks/>
              </p:cNvGrpSpPr>
              <p:nvPr/>
            </p:nvGrpSpPr>
            <p:grpSpPr bwMode="auto">
              <a:xfrm>
                <a:off x="4901" y="3504"/>
                <a:ext cx="129" cy="236"/>
                <a:chOff x="4901" y="3504"/>
                <a:chExt cx="129" cy="236"/>
              </a:xfrm>
            </p:grpSpPr>
            <p:sp>
              <p:nvSpPr>
                <p:cNvPr id="583795" name="Rectangle 11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796" name="Oval 11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97" name="Oval 11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98" name="Oval 11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799" name="Oval 11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00" name="Oval 12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01" name="Group 121"/>
              <p:cNvGrpSpPr>
                <a:grpSpLocks/>
              </p:cNvGrpSpPr>
              <p:nvPr/>
            </p:nvGrpSpPr>
            <p:grpSpPr bwMode="auto">
              <a:xfrm>
                <a:off x="5030" y="3528"/>
                <a:ext cx="128" cy="236"/>
                <a:chOff x="5030" y="3528"/>
                <a:chExt cx="128" cy="236"/>
              </a:xfrm>
            </p:grpSpPr>
            <p:sp>
              <p:nvSpPr>
                <p:cNvPr id="583802" name="Rectangle 12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03" name="Oval 12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04" name="Oval 12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05" name="Oval 12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06" name="Oval 12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07" name="Oval 12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3808" name="Group 128"/>
            <p:cNvGrpSpPr>
              <a:grpSpLocks/>
            </p:cNvGrpSpPr>
            <p:nvPr/>
          </p:nvGrpSpPr>
          <p:grpSpPr bwMode="auto">
            <a:xfrm>
              <a:off x="1344" y="3312"/>
              <a:ext cx="1078" cy="308"/>
              <a:chOff x="4080" y="3456"/>
              <a:chExt cx="1078" cy="308"/>
            </a:xfrm>
          </p:grpSpPr>
          <p:grpSp>
            <p:nvGrpSpPr>
              <p:cNvPr id="583809" name="Group 129"/>
              <p:cNvGrpSpPr>
                <a:grpSpLocks/>
              </p:cNvGrpSpPr>
              <p:nvPr/>
            </p:nvGrpSpPr>
            <p:grpSpPr bwMode="auto">
              <a:xfrm>
                <a:off x="4080" y="3456"/>
                <a:ext cx="128" cy="236"/>
                <a:chOff x="4080" y="3456"/>
                <a:chExt cx="128" cy="236"/>
              </a:xfrm>
            </p:grpSpPr>
            <p:sp>
              <p:nvSpPr>
                <p:cNvPr id="583810" name="Rectangle 130"/>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11" name="Oval 131"/>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12" name="Oval 132"/>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13" name="Oval 133"/>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14" name="Oval 134"/>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15" name="Oval 135"/>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16" name="Group 136"/>
              <p:cNvGrpSpPr>
                <a:grpSpLocks/>
              </p:cNvGrpSpPr>
              <p:nvPr/>
            </p:nvGrpSpPr>
            <p:grpSpPr bwMode="auto">
              <a:xfrm>
                <a:off x="4208" y="3459"/>
                <a:ext cx="129" cy="236"/>
                <a:chOff x="4208" y="3459"/>
                <a:chExt cx="129" cy="236"/>
              </a:xfrm>
            </p:grpSpPr>
            <p:sp>
              <p:nvSpPr>
                <p:cNvPr id="583817" name="Rectangle 137"/>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18" name="Oval 138"/>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19" name="Oval 139"/>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20" name="Oval 140"/>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21" name="Oval 141"/>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22" name="Oval 142"/>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23" name="Group 143"/>
              <p:cNvGrpSpPr>
                <a:grpSpLocks/>
              </p:cNvGrpSpPr>
              <p:nvPr/>
            </p:nvGrpSpPr>
            <p:grpSpPr bwMode="auto">
              <a:xfrm>
                <a:off x="4337" y="3456"/>
                <a:ext cx="128" cy="236"/>
                <a:chOff x="4337" y="3456"/>
                <a:chExt cx="128" cy="236"/>
              </a:xfrm>
            </p:grpSpPr>
            <p:sp>
              <p:nvSpPr>
                <p:cNvPr id="583824" name="Rectangle 144"/>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25" name="Oval 145"/>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26" name="Oval 146"/>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27" name="Oval 147"/>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28" name="Oval 148"/>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29" name="Oval 149"/>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30" name="Group 150"/>
              <p:cNvGrpSpPr>
                <a:grpSpLocks/>
              </p:cNvGrpSpPr>
              <p:nvPr/>
            </p:nvGrpSpPr>
            <p:grpSpPr bwMode="auto">
              <a:xfrm>
                <a:off x="4465" y="3480"/>
                <a:ext cx="128" cy="236"/>
                <a:chOff x="4465" y="3480"/>
                <a:chExt cx="128" cy="236"/>
              </a:xfrm>
            </p:grpSpPr>
            <p:sp>
              <p:nvSpPr>
                <p:cNvPr id="583831" name="Rectangle 151"/>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32" name="Oval 152"/>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33" name="Oval 153"/>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34" name="Oval 154"/>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35" name="Oval 155"/>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36" name="Oval 156"/>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37" name="Group 157"/>
              <p:cNvGrpSpPr>
                <a:grpSpLocks/>
              </p:cNvGrpSpPr>
              <p:nvPr/>
            </p:nvGrpSpPr>
            <p:grpSpPr bwMode="auto">
              <a:xfrm>
                <a:off x="4593" y="3480"/>
                <a:ext cx="129" cy="236"/>
                <a:chOff x="4593" y="3480"/>
                <a:chExt cx="129" cy="236"/>
              </a:xfrm>
            </p:grpSpPr>
            <p:sp>
              <p:nvSpPr>
                <p:cNvPr id="583838" name="Rectangle 158"/>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39" name="Oval 159"/>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40" name="Oval 160"/>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41" name="Oval 161"/>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42" name="Oval 162"/>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43" name="Oval 163"/>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44" name="Group 164"/>
              <p:cNvGrpSpPr>
                <a:grpSpLocks/>
              </p:cNvGrpSpPr>
              <p:nvPr/>
            </p:nvGrpSpPr>
            <p:grpSpPr bwMode="auto">
              <a:xfrm>
                <a:off x="4747" y="3504"/>
                <a:ext cx="129" cy="236"/>
                <a:chOff x="4747" y="3504"/>
                <a:chExt cx="129" cy="236"/>
              </a:xfrm>
            </p:grpSpPr>
            <p:sp>
              <p:nvSpPr>
                <p:cNvPr id="583845" name="Rectangle 165"/>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46" name="Oval 166"/>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47" name="Oval 167"/>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48" name="Oval 168"/>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49" name="Oval 169"/>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50" name="Oval 170"/>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51" name="Group 171"/>
              <p:cNvGrpSpPr>
                <a:grpSpLocks/>
              </p:cNvGrpSpPr>
              <p:nvPr/>
            </p:nvGrpSpPr>
            <p:grpSpPr bwMode="auto">
              <a:xfrm>
                <a:off x="4901" y="3504"/>
                <a:ext cx="129" cy="236"/>
                <a:chOff x="4901" y="3504"/>
                <a:chExt cx="129" cy="236"/>
              </a:xfrm>
            </p:grpSpPr>
            <p:sp>
              <p:nvSpPr>
                <p:cNvPr id="583852" name="Rectangle 172"/>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53" name="Oval 173"/>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54" name="Oval 174"/>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55" name="Oval 175"/>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56" name="Oval 176"/>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57" name="Oval 177"/>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58" name="Group 178"/>
              <p:cNvGrpSpPr>
                <a:grpSpLocks/>
              </p:cNvGrpSpPr>
              <p:nvPr/>
            </p:nvGrpSpPr>
            <p:grpSpPr bwMode="auto">
              <a:xfrm>
                <a:off x="5030" y="3528"/>
                <a:ext cx="128" cy="236"/>
                <a:chOff x="5030" y="3528"/>
                <a:chExt cx="128" cy="236"/>
              </a:xfrm>
            </p:grpSpPr>
            <p:sp>
              <p:nvSpPr>
                <p:cNvPr id="583859" name="Rectangle 179"/>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60" name="Oval 180"/>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61" name="Oval 181"/>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62" name="Oval 182"/>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63" name="Oval 183"/>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64" name="Oval 184"/>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83865" name="Group 185"/>
            <p:cNvGrpSpPr>
              <a:grpSpLocks/>
            </p:cNvGrpSpPr>
            <p:nvPr/>
          </p:nvGrpSpPr>
          <p:grpSpPr bwMode="auto">
            <a:xfrm>
              <a:off x="1248" y="3408"/>
              <a:ext cx="1078" cy="308"/>
              <a:chOff x="4080" y="3456"/>
              <a:chExt cx="1078" cy="308"/>
            </a:xfrm>
          </p:grpSpPr>
          <p:grpSp>
            <p:nvGrpSpPr>
              <p:cNvPr id="583866" name="Group 186"/>
              <p:cNvGrpSpPr>
                <a:grpSpLocks/>
              </p:cNvGrpSpPr>
              <p:nvPr/>
            </p:nvGrpSpPr>
            <p:grpSpPr bwMode="auto">
              <a:xfrm>
                <a:off x="4080" y="3456"/>
                <a:ext cx="128" cy="236"/>
                <a:chOff x="4080" y="3456"/>
                <a:chExt cx="128" cy="236"/>
              </a:xfrm>
            </p:grpSpPr>
            <p:sp>
              <p:nvSpPr>
                <p:cNvPr id="583867" name="Rectangle 18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68" name="Oval 18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69" name="Oval 18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70" name="Oval 19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71" name="Oval 19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72" name="Oval 19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73" name="Group 193"/>
              <p:cNvGrpSpPr>
                <a:grpSpLocks/>
              </p:cNvGrpSpPr>
              <p:nvPr/>
            </p:nvGrpSpPr>
            <p:grpSpPr bwMode="auto">
              <a:xfrm>
                <a:off x="4208" y="3459"/>
                <a:ext cx="129" cy="236"/>
                <a:chOff x="4208" y="3459"/>
                <a:chExt cx="129" cy="236"/>
              </a:xfrm>
            </p:grpSpPr>
            <p:sp>
              <p:nvSpPr>
                <p:cNvPr id="583874" name="Rectangle 19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75" name="Oval 19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76" name="Oval 19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77" name="Oval 19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78" name="Oval 19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79" name="Oval 19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80" name="Group 200"/>
              <p:cNvGrpSpPr>
                <a:grpSpLocks/>
              </p:cNvGrpSpPr>
              <p:nvPr/>
            </p:nvGrpSpPr>
            <p:grpSpPr bwMode="auto">
              <a:xfrm>
                <a:off x="4337" y="3456"/>
                <a:ext cx="128" cy="236"/>
                <a:chOff x="4337" y="3456"/>
                <a:chExt cx="128" cy="236"/>
              </a:xfrm>
            </p:grpSpPr>
            <p:sp>
              <p:nvSpPr>
                <p:cNvPr id="583881" name="Rectangle 20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82" name="Oval 20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83" name="Oval 20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84" name="Oval 20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85" name="Oval 20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86" name="Oval 20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87" name="Group 207"/>
              <p:cNvGrpSpPr>
                <a:grpSpLocks/>
              </p:cNvGrpSpPr>
              <p:nvPr/>
            </p:nvGrpSpPr>
            <p:grpSpPr bwMode="auto">
              <a:xfrm>
                <a:off x="4465" y="3480"/>
                <a:ext cx="128" cy="236"/>
                <a:chOff x="4465" y="3480"/>
                <a:chExt cx="128" cy="236"/>
              </a:xfrm>
            </p:grpSpPr>
            <p:sp>
              <p:nvSpPr>
                <p:cNvPr id="583888" name="Rectangle 20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89" name="Oval 20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90" name="Oval 21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91" name="Oval 21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92" name="Oval 21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93" name="Oval 21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894" name="Group 214"/>
              <p:cNvGrpSpPr>
                <a:grpSpLocks/>
              </p:cNvGrpSpPr>
              <p:nvPr/>
            </p:nvGrpSpPr>
            <p:grpSpPr bwMode="auto">
              <a:xfrm>
                <a:off x="4593" y="3480"/>
                <a:ext cx="129" cy="236"/>
                <a:chOff x="4593" y="3480"/>
                <a:chExt cx="129" cy="236"/>
              </a:xfrm>
            </p:grpSpPr>
            <p:sp>
              <p:nvSpPr>
                <p:cNvPr id="583895" name="Rectangle 21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896" name="Oval 21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97" name="Oval 21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98" name="Oval 21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899" name="Oval 21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00" name="Oval 22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901" name="Group 221"/>
              <p:cNvGrpSpPr>
                <a:grpSpLocks/>
              </p:cNvGrpSpPr>
              <p:nvPr/>
            </p:nvGrpSpPr>
            <p:grpSpPr bwMode="auto">
              <a:xfrm>
                <a:off x="4747" y="3504"/>
                <a:ext cx="129" cy="236"/>
                <a:chOff x="4747" y="3504"/>
                <a:chExt cx="129" cy="236"/>
              </a:xfrm>
            </p:grpSpPr>
            <p:sp>
              <p:nvSpPr>
                <p:cNvPr id="583902" name="Rectangle 22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903" name="Oval 22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04" name="Oval 22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05" name="Oval 22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06" name="Oval 22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07" name="Oval 22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908" name="Group 228"/>
              <p:cNvGrpSpPr>
                <a:grpSpLocks/>
              </p:cNvGrpSpPr>
              <p:nvPr/>
            </p:nvGrpSpPr>
            <p:grpSpPr bwMode="auto">
              <a:xfrm>
                <a:off x="4901" y="3504"/>
                <a:ext cx="129" cy="236"/>
                <a:chOff x="4901" y="3504"/>
                <a:chExt cx="129" cy="236"/>
              </a:xfrm>
            </p:grpSpPr>
            <p:sp>
              <p:nvSpPr>
                <p:cNvPr id="583909" name="Rectangle 22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910" name="Oval 23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11" name="Oval 23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12" name="Oval 23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13" name="Oval 23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14" name="Oval 23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83915" name="Group 235"/>
              <p:cNvGrpSpPr>
                <a:grpSpLocks/>
              </p:cNvGrpSpPr>
              <p:nvPr/>
            </p:nvGrpSpPr>
            <p:grpSpPr bwMode="auto">
              <a:xfrm>
                <a:off x="5030" y="3528"/>
                <a:ext cx="128" cy="236"/>
                <a:chOff x="5030" y="3528"/>
                <a:chExt cx="128" cy="236"/>
              </a:xfrm>
            </p:grpSpPr>
            <p:sp>
              <p:nvSpPr>
                <p:cNvPr id="583916" name="Rectangle 23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83917" name="Oval 23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18" name="Oval 23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19" name="Oval 23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20" name="Oval 24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83921" name="Oval 24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1C4F8066-E50A-4144-8FAD-9794636A3906}" type="slidenum">
              <a:rPr lang="en-US"/>
              <a:pPr/>
              <a:t>29</a:t>
            </a:fld>
            <a:endParaRPr lang="en-US"/>
          </a:p>
        </p:txBody>
      </p:sp>
      <p:sp>
        <p:nvSpPr>
          <p:cNvPr id="585730" name="Text Box 2"/>
          <p:cNvSpPr txBox="1">
            <a:spLocks noChangeArrowheads="1"/>
          </p:cNvSpPr>
          <p:nvPr/>
        </p:nvSpPr>
        <p:spPr bwMode="auto">
          <a:xfrm rot="-5400000">
            <a:off x="3220244" y="-172244"/>
            <a:ext cx="1881188" cy="6188075"/>
          </a:xfrm>
          <a:prstGeom prst="rect">
            <a:avLst/>
          </a:prstGeom>
          <a:noFill/>
          <a:ln w="9525">
            <a:noFill/>
            <a:miter lim="800000"/>
            <a:headEnd/>
            <a:tailEnd/>
          </a:ln>
          <a:effectLst/>
        </p:spPr>
        <p:txBody>
          <a:bodyPr wrap="none" anchor="ctr">
            <a:spAutoFit/>
          </a:bodyPr>
          <a:lstStyle/>
          <a:p>
            <a:pPr algn="ctr" eaLnBrk="0" hangingPunct="0"/>
            <a:r>
              <a:rPr lang="en-US" sz="40000"/>
              <a:t>{</a:t>
            </a:r>
          </a:p>
        </p:txBody>
      </p:sp>
      <p:sp>
        <p:nvSpPr>
          <p:cNvPr id="585731" name="Rectangle 3"/>
          <p:cNvSpPr>
            <a:spLocks noChangeArrowheads="1"/>
          </p:cNvSpPr>
          <p:nvPr/>
        </p:nvSpPr>
        <p:spPr bwMode="auto">
          <a:xfrm>
            <a:off x="2209800" y="457200"/>
            <a:ext cx="2286000" cy="1524000"/>
          </a:xfrm>
          <a:prstGeom prst="rect">
            <a:avLst/>
          </a:prstGeom>
          <a:solidFill>
            <a:srgbClr val="FFFF99"/>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Module</a:t>
            </a:r>
          </a:p>
          <a:p>
            <a:pPr algn="ctr" eaLnBrk="0" hangingPunct="0"/>
            <a:r>
              <a:rPr lang="en-US" sz="2400">
                <a:latin typeface="Times New Roman" pitchFamily="18" charset="0"/>
              </a:rPr>
              <a:t>Specification</a:t>
            </a:r>
          </a:p>
          <a:p>
            <a:pPr algn="ctr" eaLnBrk="0" hangingPunct="0"/>
            <a:r>
              <a:rPr lang="en-US" sz="2400">
                <a:latin typeface="Times New Roman" pitchFamily="18" charset="0"/>
              </a:rPr>
              <a:t>Database</a:t>
            </a:r>
          </a:p>
        </p:txBody>
      </p:sp>
      <p:sp>
        <p:nvSpPr>
          <p:cNvPr id="585732" name="Rectangle 4"/>
          <p:cNvSpPr>
            <a:spLocks noChangeArrowheads="1"/>
          </p:cNvSpPr>
          <p:nvPr/>
        </p:nvSpPr>
        <p:spPr bwMode="auto">
          <a:xfrm>
            <a:off x="4876800" y="457200"/>
            <a:ext cx="2286000" cy="1524000"/>
          </a:xfrm>
          <a:prstGeom prst="rect">
            <a:avLst/>
          </a:prstGeom>
          <a:solidFill>
            <a:srgbClr val="FFFF99"/>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Process</a:t>
            </a:r>
          </a:p>
          <a:p>
            <a:pPr algn="ctr" eaLnBrk="0" hangingPunct="0"/>
            <a:r>
              <a:rPr lang="en-US" sz="2400">
                <a:latin typeface="Times New Roman" pitchFamily="18" charset="0"/>
              </a:rPr>
              <a:t>Parameter</a:t>
            </a:r>
          </a:p>
          <a:p>
            <a:pPr algn="ctr" eaLnBrk="0" hangingPunct="0"/>
            <a:r>
              <a:rPr lang="en-US" sz="2400">
                <a:latin typeface="Times New Roman" pitchFamily="18" charset="0"/>
              </a:rPr>
              <a:t>Database</a:t>
            </a:r>
          </a:p>
        </p:txBody>
      </p:sp>
      <p:sp>
        <p:nvSpPr>
          <p:cNvPr id="585733" name="Text Box 5"/>
          <p:cNvSpPr txBox="1">
            <a:spLocks noChangeArrowheads="1"/>
          </p:cNvSpPr>
          <p:nvPr/>
        </p:nvSpPr>
        <p:spPr bwMode="auto">
          <a:xfrm>
            <a:off x="2236788" y="3805238"/>
            <a:ext cx="5489575" cy="650875"/>
          </a:xfrm>
          <a:prstGeom prst="rect">
            <a:avLst/>
          </a:prstGeom>
          <a:solidFill>
            <a:schemeClr val="folHlink"/>
          </a:solidFill>
          <a:ln w="9525">
            <a:solidFill>
              <a:schemeClr val="tx1"/>
            </a:solidFill>
            <a:miter lim="800000"/>
            <a:headEnd/>
            <a:tailEnd/>
          </a:ln>
          <a:effectLst/>
        </p:spPr>
        <p:txBody>
          <a:bodyPr wrap="none" anchor="ctr">
            <a:spAutoFit/>
          </a:bodyPr>
          <a:lstStyle/>
          <a:p>
            <a:pPr algn="ctr" eaLnBrk="0" hangingPunct="0"/>
            <a:r>
              <a:rPr lang="en-US" sz="3600" b="1">
                <a:latin typeface="Times New Roman" pitchFamily="18" charset="0"/>
              </a:rPr>
              <a:t>River Input File Generator</a:t>
            </a:r>
          </a:p>
        </p:txBody>
      </p:sp>
      <p:sp>
        <p:nvSpPr>
          <p:cNvPr id="585734" name="Line 6"/>
          <p:cNvSpPr>
            <a:spLocks noChangeShapeType="1"/>
          </p:cNvSpPr>
          <p:nvPr/>
        </p:nvSpPr>
        <p:spPr bwMode="auto">
          <a:xfrm>
            <a:off x="5943600" y="4495800"/>
            <a:ext cx="533400" cy="609600"/>
          </a:xfrm>
          <a:prstGeom prst="line">
            <a:avLst/>
          </a:prstGeom>
          <a:noFill/>
          <a:ln w="57150">
            <a:solidFill>
              <a:schemeClr val="tx1"/>
            </a:solidFill>
            <a:round/>
            <a:headEnd/>
            <a:tailEnd type="triangle" w="med" len="med"/>
          </a:ln>
          <a:effectLst/>
        </p:spPr>
        <p:txBody>
          <a:bodyPr wrap="none" anchor="ctr"/>
          <a:lstStyle/>
          <a:p>
            <a:endParaRPr lang="en-US"/>
          </a:p>
        </p:txBody>
      </p:sp>
      <p:sp>
        <p:nvSpPr>
          <p:cNvPr id="585735" name="Text Box 7"/>
          <p:cNvSpPr txBox="1">
            <a:spLocks noChangeArrowheads="1"/>
          </p:cNvSpPr>
          <p:nvPr/>
        </p:nvSpPr>
        <p:spPr bwMode="auto">
          <a:xfrm>
            <a:off x="304800" y="5257800"/>
            <a:ext cx="5867400" cy="915988"/>
          </a:xfrm>
          <a:prstGeom prst="rect">
            <a:avLst/>
          </a:prstGeom>
          <a:solidFill>
            <a:srgbClr val="FFC7AB"/>
          </a:solidFill>
          <a:ln w="9525">
            <a:noFill/>
            <a:miter lim="800000"/>
            <a:headEnd/>
            <a:tailEnd/>
          </a:ln>
          <a:effectLst/>
        </p:spPr>
        <p:txBody>
          <a:bodyPr>
            <a:spAutoFit/>
          </a:bodyPr>
          <a:lstStyle/>
          <a:p>
            <a:r>
              <a:rPr lang="en-US"/>
              <a:t>Each river simulation also requires a unique input file.  Software was developed to automatically generate these.</a:t>
            </a:r>
          </a:p>
        </p:txBody>
      </p:sp>
      <p:sp>
        <p:nvSpPr>
          <p:cNvPr id="585736" name="Rectangle 8"/>
          <p:cNvSpPr>
            <a:spLocks noChangeArrowheads="1"/>
          </p:cNvSpPr>
          <p:nvPr/>
        </p:nvSpPr>
        <p:spPr bwMode="auto">
          <a:xfrm>
            <a:off x="228600" y="2743200"/>
            <a:ext cx="1676400" cy="685800"/>
          </a:xfrm>
          <a:prstGeom prst="rect">
            <a:avLst/>
          </a:prstGeom>
          <a:solidFill>
            <a:srgbClr val="FFFF99"/>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Control file</a:t>
            </a:r>
          </a:p>
        </p:txBody>
      </p:sp>
      <p:sp>
        <p:nvSpPr>
          <p:cNvPr id="585737" name="Line 9"/>
          <p:cNvSpPr>
            <a:spLocks noChangeShapeType="1"/>
          </p:cNvSpPr>
          <p:nvPr/>
        </p:nvSpPr>
        <p:spPr bwMode="auto">
          <a:xfrm>
            <a:off x="2057400" y="3429000"/>
            <a:ext cx="381000" cy="304800"/>
          </a:xfrm>
          <a:prstGeom prst="line">
            <a:avLst/>
          </a:prstGeom>
          <a:noFill/>
          <a:ln w="38100">
            <a:solidFill>
              <a:schemeClr val="tx1"/>
            </a:solidFill>
            <a:round/>
            <a:headEnd/>
            <a:tailEnd type="triangle" w="med" len="med"/>
          </a:ln>
          <a:effectLst/>
        </p:spPr>
        <p:txBody>
          <a:bodyPr/>
          <a:lstStyle/>
          <a:p>
            <a:endParaRPr lang="en-US"/>
          </a:p>
        </p:txBody>
      </p:sp>
      <p:sp>
        <p:nvSpPr>
          <p:cNvPr id="585738" name="AutoShape 10"/>
          <p:cNvSpPr>
            <a:spLocks noChangeArrowheads="1"/>
          </p:cNvSpPr>
          <p:nvPr/>
        </p:nvSpPr>
        <p:spPr bwMode="auto">
          <a:xfrm>
            <a:off x="6553200" y="56388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4"/>
          <p:cNvSpPr>
            <a:spLocks noGrp="1"/>
          </p:cNvSpPr>
          <p:nvPr>
            <p:ph type="sldNum" sz="quarter" idx="12"/>
          </p:nvPr>
        </p:nvSpPr>
        <p:spPr/>
        <p:txBody>
          <a:bodyPr/>
          <a:lstStyle/>
          <a:p>
            <a:fld id="{C053C262-3C32-4D2E-9D29-7886465FDE73}" type="slidenum">
              <a:rPr lang="en-US"/>
              <a:pPr/>
              <a:t>3</a:t>
            </a:fld>
            <a:endParaRPr lang="en-US"/>
          </a:p>
        </p:txBody>
      </p:sp>
      <p:pic>
        <p:nvPicPr>
          <p:cNvPr id="126978" name="Picture 2"/>
          <p:cNvPicPr>
            <a:picLocks noChangeAspect="1" noChangeArrowheads="1"/>
          </p:cNvPicPr>
          <p:nvPr/>
        </p:nvPicPr>
        <p:blipFill>
          <a:blip r:embed="rId3" cstate="print"/>
          <a:srcRect/>
          <a:stretch>
            <a:fillRect/>
          </a:stretch>
        </p:blipFill>
        <p:spPr bwMode="auto">
          <a:xfrm>
            <a:off x="3429000" y="2514600"/>
            <a:ext cx="2286000" cy="2279650"/>
          </a:xfrm>
          <a:prstGeom prst="rect">
            <a:avLst/>
          </a:prstGeom>
          <a:noFill/>
          <a:ln w="9525">
            <a:noFill/>
            <a:miter lim="800000"/>
            <a:headEnd/>
            <a:tailEnd/>
          </a:ln>
          <a:effectLst/>
        </p:spPr>
      </p:pic>
      <p:pic>
        <p:nvPicPr>
          <p:cNvPr id="126979" name="Picture 3" descr="v2"/>
          <p:cNvPicPr>
            <a:picLocks noChangeAspect="1" noChangeArrowheads="1"/>
          </p:cNvPicPr>
          <p:nvPr/>
        </p:nvPicPr>
        <p:blipFill>
          <a:blip r:embed="rId4" cstate="print"/>
          <a:srcRect/>
          <a:stretch>
            <a:fillRect/>
          </a:stretch>
        </p:blipFill>
        <p:spPr bwMode="auto">
          <a:xfrm>
            <a:off x="3352800" y="3124200"/>
            <a:ext cx="1104900" cy="1076325"/>
          </a:xfrm>
          <a:prstGeom prst="rect">
            <a:avLst/>
          </a:prstGeom>
          <a:noFill/>
        </p:spPr>
      </p:pic>
      <p:pic>
        <p:nvPicPr>
          <p:cNvPr id="126980" name="Picture 4"/>
          <p:cNvPicPr>
            <a:picLocks noChangeAspect="1" noChangeArrowheads="1"/>
          </p:cNvPicPr>
          <p:nvPr/>
        </p:nvPicPr>
        <p:blipFill>
          <a:blip r:embed="rId5" cstate="print"/>
          <a:srcRect/>
          <a:stretch>
            <a:fillRect/>
          </a:stretch>
        </p:blipFill>
        <p:spPr bwMode="auto">
          <a:xfrm>
            <a:off x="1905000" y="1752600"/>
            <a:ext cx="1236663" cy="1600200"/>
          </a:xfrm>
          <a:prstGeom prst="rect">
            <a:avLst/>
          </a:prstGeom>
          <a:noFill/>
          <a:ln w="9525">
            <a:noFill/>
            <a:miter lim="800000"/>
            <a:headEnd/>
            <a:tailEnd/>
          </a:ln>
          <a:effectLst/>
        </p:spPr>
      </p:pic>
      <p:sp>
        <p:nvSpPr>
          <p:cNvPr id="126981" name="Rectangle 5"/>
          <p:cNvSpPr>
            <a:spLocks noGrp="1" noChangeArrowheads="1"/>
          </p:cNvSpPr>
          <p:nvPr>
            <p:ph type="title"/>
          </p:nvPr>
        </p:nvSpPr>
        <p:spPr>
          <a:xfrm>
            <a:off x="457200" y="0"/>
            <a:ext cx="8229600" cy="1219200"/>
          </a:xfrm>
        </p:spPr>
        <p:txBody>
          <a:bodyPr/>
          <a:lstStyle/>
          <a:p>
            <a:r>
              <a:rPr lang="en-US" sz="4000"/>
              <a:t>Chesapeake Bay Program</a:t>
            </a:r>
            <a:br>
              <a:rPr lang="en-US" sz="4000"/>
            </a:br>
            <a:r>
              <a:rPr lang="en-US" sz="4000"/>
              <a:t>Decision Support System</a:t>
            </a:r>
          </a:p>
        </p:txBody>
      </p:sp>
      <p:pic>
        <p:nvPicPr>
          <p:cNvPr id="126982" name="Picture 6" descr="chesp_seg"/>
          <p:cNvPicPr>
            <a:picLocks noChangeAspect="1" noChangeArrowheads="1"/>
          </p:cNvPicPr>
          <p:nvPr/>
        </p:nvPicPr>
        <p:blipFill>
          <a:blip r:embed="rId6" cstate="print"/>
          <a:srcRect/>
          <a:stretch>
            <a:fillRect/>
          </a:stretch>
        </p:blipFill>
        <p:spPr bwMode="auto">
          <a:xfrm>
            <a:off x="1981200" y="4114800"/>
            <a:ext cx="1160463" cy="1371600"/>
          </a:xfrm>
          <a:prstGeom prst="rect">
            <a:avLst/>
          </a:prstGeom>
          <a:noFill/>
        </p:spPr>
      </p:pic>
      <p:pic>
        <p:nvPicPr>
          <p:cNvPr id="126983" name="Picture 7"/>
          <p:cNvPicPr>
            <a:picLocks noChangeAspect="1" noChangeArrowheads="1"/>
          </p:cNvPicPr>
          <p:nvPr/>
        </p:nvPicPr>
        <p:blipFill>
          <a:blip r:embed="rId7" cstate="print"/>
          <a:srcRect/>
          <a:stretch>
            <a:fillRect/>
          </a:stretch>
        </p:blipFill>
        <p:spPr bwMode="auto">
          <a:xfrm>
            <a:off x="5715000" y="2209800"/>
            <a:ext cx="1341438" cy="2514600"/>
          </a:xfrm>
          <a:prstGeom prst="rect">
            <a:avLst/>
          </a:prstGeom>
          <a:noFill/>
          <a:ln w="9525">
            <a:noFill/>
            <a:miter lim="800000"/>
            <a:headEnd/>
            <a:tailEnd/>
          </a:ln>
          <a:effectLst/>
        </p:spPr>
      </p:pic>
      <p:pic>
        <p:nvPicPr>
          <p:cNvPr id="126984" name="Picture 8"/>
          <p:cNvPicPr>
            <a:picLocks noChangeAspect="1" noChangeArrowheads="1"/>
          </p:cNvPicPr>
          <p:nvPr/>
        </p:nvPicPr>
        <p:blipFill>
          <a:blip r:embed="rId8" cstate="print"/>
          <a:srcRect/>
          <a:stretch>
            <a:fillRect/>
          </a:stretch>
        </p:blipFill>
        <p:spPr bwMode="auto">
          <a:xfrm>
            <a:off x="7391400" y="2786063"/>
            <a:ext cx="1752600" cy="1663700"/>
          </a:xfrm>
          <a:prstGeom prst="rect">
            <a:avLst/>
          </a:prstGeom>
          <a:noFill/>
          <a:ln w="9525">
            <a:noFill/>
            <a:miter lim="800000"/>
            <a:headEnd/>
            <a:tailEnd/>
          </a:ln>
          <a:effectLst/>
        </p:spPr>
      </p:pic>
      <p:sp>
        <p:nvSpPr>
          <p:cNvPr id="126985" name="Oval 9"/>
          <p:cNvSpPr>
            <a:spLocks noChangeArrowheads="1"/>
          </p:cNvSpPr>
          <p:nvPr/>
        </p:nvSpPr>
        <p:spPr bwMode="auto">
          <a:xfrm>
            <a:off x="152400" y="3276600"/>
            <a:ext cx="1219200" cy="304800"/>
          </a:xfrm>
          <a:prstGeom prst="ellipse">
            <a:avLst/>
          </a:prstGeom>
          <a:solidFill>
            <a:srgbClr val="FEEC02"/>
          </a:solidFill>
          <a:ln w="9525">
            <a:round/>
            <a:headEnd/>
            <a:tailEnd/>
          </a:ln>
          <a:effectLst/>
          <a:scene3d>
            <a:camera prst="legacyObliqueBottom">
              <a:rot lat="20999999" lon="0" rev="0"/>
            </a:camera>
            <a:lightRig rig="legacyFlat3" dir="t"/>
          </a:scene3d>
          <a:sp3d extrusionH="430200" prstMaterial="legacyMatte">
            <a:bevelT w="13500" h="13500" prst="angle"/>
            <a:bevelB w="13500" h="13500" prst="angle"/>
            <a:extrusionClr>
              <a:srgbClr val="FEEC02"/>
            </a:extrusionClr>
          </a:sp3d>
        </p:spPr>
        <p:txBody>
          <a:bodyPr wrap="none" anchor="ctr">
            <a:flatTx/>
          </a:bodyPr>
          <a:lstStyle/>
          <a:p>
            <a:endParaRPr lang="en-US"/>
          </a:p>
        </p:txBody>
      </p:sp>
      <p:sp>
        <p:nvSpPr>
          <p:cNvPr id="126986" name="Text Box 10"/>
          <p:cNvSpPr txBox="1">
            <a:spLocks noChangeArrowheads="1"/>
          </p:cNvSpPr>
          <p:nvPr/>
        </p:nvSpPr>
        <p:spPr bwMode="auto">
          <a:xfrm>
            <a:off x="381000" y="3505200"/>
            <a:ext cx="762000" cy="366713"/>
          </a:xfrm>
          <a:prstGeom prst="rect">
            <a:avLst/>
          </a:prstGeom>
          <a:noFill/>
          <a:ln w="9525">
            <a:noFill/>
            <a:miter lim="800000"/>
            <a:headEnd/>
            <a:tailEnd/>
          </a:ln>
          <a:effectLst/>
        </p:spPr>
        <p:txBody>
          <a:bodyPr>
            <a:spAutoFit/>
          </a:bodyPr>
          <a:lstStyle/>
          <a:p>
            <a:r>
              <a:rPr lang="en-US"/>
              <a:t>Data</a:t>
            </a:r>
          </a:p>
        </p:txBody>
      </p:sp>
      <p:sp>
        <p:nvSpPr>
          <p:cNvPr id="126987" name="Text Box 11"/>
          <p:cNvSpPr txBox="1">
            <a:spLocks noChangeArrowheads="1"/>
          </p:cNvSpPr>
          <p:nvPr/>
        </p:nvSpPr>
        <p:spPr bwMode="auto">
          <a:xfrm>
            <a:off x="4572000" y="1600200"/>
            <a:ext cx="1352550" cy="641350"/>
          </a:xfrm>
          <a:prstGeom prst="rect">
            <a:avLst/>
          </a:prstGeom>
          <a:noFill/>
          <a:ln w="9525">
            <a:noFill/>
            <a:miter lim="800000"/>
            <a:headEnd/>
            <a:tailEnd/>
          </a:ln>
          <a:effectLst/>
        </p:spPr>
        <p:txBody>
          <a:bodyPr wrap="none">
            <a:spAutoFit/>
          </a:bodyPr>
          <a:lstStyle/>
          <a:p>
            <a:r>
              <a:rPr lang="en-US"/>
              <a:t>Watershed </a:t>
            </a:r>
          </a:p>
          <a:p>
            <a:r>
              <a:rPr lang="en-US"/>
              <a:t>Model</a:t>
            </a:r>
          </a:p>
        </p:txBody>
      </p:sp>
      <p:sp>
        <p:nvSpPr>
          <p:cNvPr id="126988" name="Text Box 12"/>
          <p:cNvSpPr txBox="1">
            <a:spLocks noChangeArrowheads="1"/>
          </p:cNvSpPr>
          <p:nvPr/>
        </p:nvSpPr>
        <p:spPr bwMode="auto">
          <a:xfrm>
            <a:off x="6248400" y="1447800"/>
            <a:ext cx="806450" cy="641350"/>
          </a:xfrm>
          <a:prstGeom prst="rect">
            <a:avLst/>
          </a:prstGeom>
          <a:noFill/>
          <a:ln w="9525">
            <a:noFill/>
            <a:miter lim="800000"/>
            <a:headEnd/>
            <a:tailEnd/>
          </a:ln>
          <a:effectLst/>
        </p:spPr>
        <p:txBody>
          <a:bodyPr wrap="none">
            <a:spAutoFit/>
          </a:bodyPr>
          <a:lstStyle/>
          <a:p>
            <a:r>
              <a:rPr lang="en-US"/>
              <a:t>Bay </a:t>
            </a:r>
          </a:p>
          <a:p>
            <a:r>
              <a:rPr lang="en-US"/>
              <a:t>Model</a:t>
            </a:r>
          </a:p>
        </p:txBody>
      </p:sp>
      <p:sp>
        <p:nvSpPr>
          <p:cNvPr id="126989" name="Text Box 13"/>
          <p:cNvSpPr txBox="1">
            <a:spLocks noChangeArrowheads="1"/>
          </p:cNvSpPr>
          <p:nvPr/>
        </p:nvSpPr>
        <p:spPr bwMode="auto">
          <a:xfrm>
            <a:off x="7543800" y="1371600"/>
            <a:ext cx="1428750" cy="915988"/>
          </a:xfrm>
          <a:prstGeom prst="rect">
            <a:avLst/>
          </a:prstGeom>
          <a:noFill/>
          <a:ln w="9525">
            <a:noFill/>
            <a:miter lim="800000"/>
            <a:headEnd/>
            <a:tailEnd/>
          </a:ln>
          <a:effectLst/>
        </p:spPr>
        <p:txBody>
          <a:bodyPr wrap="none">
            <a:spAutoFit/>
          </a:bodyPr>
          <a:lstStyle/>
          <a:p>
            <a:r>
              <a:rPr lang="en-US"/>
              <a:t>Criteria</a:t>
            </a:r>
          </a:p>
          <a:p>
            <a:r>
              <a:rPr lang="en-US"/>
              <a:t>Assessment</a:t>
            </a:r>
          </a:p>
          <a:p>
            <a:r>
              <a:rPr lang="en-US"/>
              <a:t>Procedures</a:t>
            </a:r>
          </a:p>
        </p:txBody>
      </p:sp>
      <p:sp>
        <p:nvSpPr>
          <p:cNvPr id="126990" name="AutoShape 14"/>
          <p:cNvSpPr>
            <a:spLocks noChangeArrowheads="1"/>
          </p:cNvSpPr>
          <p:nvPr/>
        </p:nvSpPr>
        <p:spPr bwMode="auto">
          <a:xfrm rot="-1863910">
            <a:off x="2819400" y="3733800"/>
            <a:ext cx="609600" cy="304800"/>
          </a:xfrm>
          <a:prstGeom prst="right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26991" name="AutoShape 15"/>
          <p:cNvSpPr>
            <a:spLocks noChangeArrowheads="1"/>
          </p:cNvSpPr>
          <p:nvPr/>
        </p:nvSpPr>
        <p:spPr bwMode="auto">
          <a:xfrm>
            <a:off x="5562600" y="3505200"/>
            <a:ext cx="609600" cy="304800"/>
          </a:xfrm>
          <a:prstGeom prst="right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26992" name="AutoShape 16"/>
          <p:cNvSpPr>
            <a:spLocks noChangeArrowheads="1"/>
          </p:cNvSpPr>
          <p:nvPr/>
        </p:nvSpPr>
        <p:spPr bwMode="auto">
          <a:xfrm>
            <a:off x="6858000" y="4038600"/>
            <a:ext cx="609600" cy="304800"/>
          </a:xfrm>
          <a:prstGeom prst="right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26993" name="AutoShape 17"/>
          <p:cNvSpPr>
            <a:spLocks noChangeArrowheads="1"/>
          </p:cNvSpPr>
          <p:nvPr/>
        </p:nvSpPr>
        <p:spPr bwMode="auto">
          <a:xfrm>
            <a:off x="1219200" y="5486400"/>
            <a:ext cx="6629400" cy="685800"/>
          </a:xfrm>
          <a:prstGeom prst="rightArrow">
            <a:avLst>
              <a:gd name="adj1" fmla="val 50000"/>
              <a:gd name="adj2" fmla="val 108571"/>
            </a:avLst>
          </a:prstGeom>
          <a:solidFill>
            <a:srgbClr val="CCFFCC"/>
          </a:solidFill>
          <a:ln w="9525">
            <a:solidFill>
              <a:schemeClr val="tx1"/>
            </a:solidFill>
            <a:miter lim="800000"/>
            <a:headEnd/>
            <a:tailEnd/>
          </a:ln>
          <a:effectLst/>
        </p:spPr>
        <p:txBody>
          <a:bodyPr wrap="none" anchor="ctr"/>
          <a:lstStyle/>
          <a:p>
            <a:pPr algn="ctr"/>
            <a:r>
              <a:rPr lang="en-US"/>
              <a:t>Effects</a:t>
            </a:r>
          </a:p>
        </p:txBody>
      </p:sp>
      <p:sp>
        <p:nvSpPr>
          <p:cNvPr id="126994" name="AutoShape 18"/>
          <p:cNvSpPr>
            <a:spLocks noChangeArrowheads="1"/>
          </p:cNvSpPr>
          <p:nvPr/>
        </p:nvSpPr>
        <p:spPr bwMode="auto">
          <a:xfrm flipH="1">
            <a:off x="457200" y="6019800"/>
            <a:ext cx="6629400" cy="685800"/>
          </a:xfrm>
          <a:prstGeom prst="rightArrow">
            <a:avLst>
              <a:gd name="adj1" fmla="val 50000"/>
              <a:gd name="adj2" fmla="val 108571"/>
            </a:avLst>
          </a:prstGeom>
          <a:solidFill>
            <a:srgbClr val="CCFFCC"/>
          </a:solidFill>
          <a:ln w="9525">
            <a:solidFill>
              <a:schemeClr val="tx1"/>
            </a:solidFill>
            <a:miter lim="800000"/>
            <a:headEnd/>
            <a:tailEnd/>
          </a:ln>
          <a:effectLst/>
        </p:spPr>
        <p:txBody>
          <a:bodyPr wrap="none" anchor="ctr"/>
          <a:lstStyle/>
          <a:p>
            <a:pPr algn="ctr"/>
            <a:r>
              <a:rPr lang="en-US"/>
              <a:t>Allocations</a:t>
            </a:r>
          </a:p>
        </p:txBody>
      </p:sp>
      <p:sp>
        <p:nvSpPr>
          <p:cNvPr id="126995" name="AutoShape 19"/>
          <p:cNvSpPr>
            <a:spLocks noChangeArrowheads="1"/>
          </p:cNvSpPr>
          <p:nvPr/>
        </p:nvSpPr>
        <p:spPr bwMode="auto">
          <a:xfrm rot="2560976">
            <a:off x="3124200" y="2667000"/>
            <a:ext cx="609600" cy="304800"/>
          </a:xfrm>
          <a:prstGeom prst="rightArrow">
            <a:avLst>
              <a:gd name="adj1" fmla="val 49306"/>
              <a:gd name="adj2" fmla="val 31157"/>
            </a:avLst>
          </a:prstGeom>
          <a:solidFill>
            <a:schemeClr val="accent1"/>
          </a:solidFill>
          <a:ln w="9525">
            <a:solidFill>
              <a:schemeClr val="tx1"/>
            </a:solidFill>
            <a:miter lim="800000"/>
            <a:headEnd/>
            <a:tailEnd/>
          </a:ln>
          <a:effectLst/>
        </p:spPr>
        <p:txBody>
          <a:bodyPr wrap="none" anchor="ctr"/>
          <a:lstStyle/>
          <a:p>
            <a:endParaRPr lang="en-US"/>
          </a:p>
        </p:txBody>
      </p:sp>
      <p:sp>
        <p:nvSpPr>
          <p:cNvPr id="126996" name="AutoShape 20"/>
          <p:cNvSpPr>
            <a:spLocks noChangeArrowheads="1"/>
          </p:cNvSpPr>
          <p:nvPr/>
        </p:nvSpPr>
        <p:spPr bwMode="auto">
          <a:xfrm rot="-1756620">
            <a:off x="1055688" y="2781300"/>
            <a:ext cx="762000" cy="304800"/>
          </a:xfrm>
          <a:prstGeom prst="rightArrow">
            <a:avLst>
              <a:gd name="adj1" fmla="val 50000"/>
              <a:gd name="adj2" fmla="val 62500"/>
            </a:avLst>
          </a:prstGeom>
          <a:solidFill>
            <a:schemeClr val="accent1"/>
          </a:solidFill>
          <a:ln w="9525">
            <a:solidFill>
              <a:schemeClr val="tx1"/>
            </a:solidFill>
            <a:miter lim="800000"/>
            <a:headEnd/>
            <a:tailEnd/>
          </a:ln>
          <a:effectLst/>
        </p:spPr>
        <p:txBody>
          <a:bodyPr wrap="none" anchor="ctr"/>
          <a:lstStyle/>
          <a:p>
            <a:endParaRPr lang="en-US"/>
          </a:p>
        </p:txBody>
      </p:sp>
      <p:sp>
        <p:nvSpPr>
          <p:cNvPr id="126997" name="AutoShape 21"/>
          <p:cNvSpPr>
            <a:spLocks noChangeArrowheads="1"/>
          </p:cNvSpPr>
          <p:nvPr/>
        </p:nvSpPr>
        <p:spPr bwMode="auto">
          <a:xfrm>
            <a:off x="1447800" y="3429000"/>
            <a:ext cx="1676400" cy="304800"/>
          </a:xfrm>
          <a:prstGeom prst="rightArrow">
            <a:avLst>
              <a:gd name="adj1" fmla="val 44787"/>
              <a:gd name="adj2" fmla="val 74632"/>
            </a:avLst>
          </a:prstGeom>
          <a:solidFill>
            <a:schemeClr val="accent1"/>
          </a:solidFill>
          <a:ln w="9525">
            <a:solidFill>
              <a:schemeClr val="tx1"/>
            </a:solidFill>
            <a:miter lim="800000"/>
            <a:headEnd/>
            <a:tailEnd/>
          </a:ln>
          <a:effectLst/>
        </p:spPr>
        <p:txBody>
          <a:bodyPr wrap="none" anchor="ctr"/>
          <a:lstStyle/>
          <a:p>
            <a:endParaRPr lang="en-US"/>
          </a:p>
        </p:txBody>
      </p:sp>
      <p:sp>
        <p:nvSpPr>
          <p:cNvPr id="126998" name="AutoShape 22"/>
          <p:cNvSpPr>
            <a:spLocks noChangeArrowheads="1"/>
          </p:cNvSpPr>
          <p:nvPr/>
        </p:nvSpPr>
        <p:spPr bwMode="auto">
          <a:xfrm rot="2053017">
            <a:off x="1192213" y="4046538"/>
            <a:ext cx="685800" cy="304800"/>
          </a:xfrm>
          <a:prstGeom prst="rightArrow">
            <a:avLst>
              <a:gd name="adj1" fmla="val 50000"/>
              <a:gd name="adj2" fmla="val 56250"/>
            </a:avLst>
          </a:prstGeom>
          <a:solidFill>
            <a:schemeClr val="accent1"/>
          </a:solidFill>
          <a:ln w="9525">
            <a:solidFill>
              <a:schemeClr val="tx1"/>
            </a:solidFill>
            <a:miter lim="800000"/>
            <a:headEnd/>
            <a:tailEnd/>
          </a:ln>
          <a:effectLst/>
        </p:spPr>
        <p:txBody>
          <a:bodyPr wrap="none" anchor="ctr"/>
          <a:lstStyle/>
          <a:p>
            <a:endParaRPr lang="en-US"/>
          </a:p>
        </p:txBody>
      </p:sp>
      <p:sp>
        <p:nvSpPr>
          <p:cNvPr id="126999" name="Text Box 23"/>
          <p:cNvSpPr txBox="1">
            <a:spLocks noChangeArrowheads="1"/>
          </p:cNvSpPr>
          <p:nvPr/>
        </p:nvSpPr>
        <p:spPr bwMode="auto">
          <a:xfrm>
            <a:off x="533400" y="4724400"/>
            <a:ext cx="990600" cy="641350"/>
          </a:xfrm>
          <a:prstGeom prst="rect">
            <a:avLst/>
          </a:prstGeom>
          <a:noFill/>
          <a:ln w="9525">
            <a:noFill/>
            <a:miter lim="800000"/>
            <a:headEnd/>
            <a:tailEnd/>
          </a:ln>
          <a:effectLst/>
        </p:spPr>
        <p:txBody>
          <a:bodyPr>
            <a:spAutoFit/>
          </a:bodyPr>
          <a:lstStyle/>
          <a:p>
            <a:r>
              <a:rPr lang="en-US"/>
              <a:t>Airshed</a:t>
            </a:r>
          </a:p>
          <a:p>
            <a:r>
              <a:rPr lang="en-US"/>
              <a:t> Model</a:t>
            </a:r>
          </a:p>
        </p:txBody>
      </p:sp>
      <p:sp>
        <p:nvSpPr>
          <p:cNvPr id="127000" name="Text Box 24"/>
          <p:cNvSpPr txBox="1">
            <a:spLocks noChangeArrowheads="1"/>
          </p:cNvSpPr>
          <p:nvPr/>
        </p:nvSpPr>
        <p:spPr bwMode="auto">
          <a:xfrm>
            <a:off x="1828800" y="1143000"/>
            <a:ext cx="1752600" cy="641350"/>
          </a:xfrm>
          <a:prstGeom prst="rect">
            <a:avLst/>
          </a:prstGeom>
          <a:noFill/>
          <a:ln w="9525">
            <a:noFill/>
            <a:miter lim="800000"/>
            <a:headEnd/>
            <a:tailEnd/>
          </a:ln>
          <a:effectLst/>
        </p:spPr>
        <p:txBody>
          <a:bodyPr>
            <a:spAutoFit/>
          </a:bodyPr>
          <a:lstStyle/>
          <a:p>
            <a:r>
              <a:rPr lang="en-US"/>
              <a:t>Land Use</a:t>
            </a:r>
          </a:p>
          <a:p>
            <a:r>
              <a:rPr lang="en-US"/>
              <a:t>Change Model</a:t>
            </a:r>
          </a:p>
        </p:txBody>
      </p:sp>
      <p:grpSp>
        <p:nvGrpSpPr>
          <p:cNvPr id="127001" name="Group 25"/>
          <p:cNvGrpSpPr>
            <a:grpSpLocks/>
          </p:cNvGrpSpPr>
          <p:nvPr/>
        </p:nvGrpSpPr>
        <p:grpSpPr bwMode="auto">
          <a:xfrm>
            <a:off x="3352800" y="4648200"/>
            <a:ext cx="3352800" cy="762000"/>
            <a:chOff x="2112" y="2928"/>
            <a:chExt cx="2112" cy="480"/>
          </a:xfrm>
        </p:grpSpPr>
        <p:sp>
          <p:nvSpPr>
            <p:cNvPr id="127002" name="Rectangle 26"/>
            <p:cNvSpPr>
              <a:spLocks noChangeArrowheads="1"/>
            </p:cNvSpPr>
            <p:nvPr/>
          </p:nvSpPr>
          <p:spPr bwMode="auto">
            <a:xfrm>
              <a:off x="2112" y="3312"/>
              <a:ext cx="2016"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27003" name="AutoShape 27"/>
            <p:cNvSpPr>
              <a:spLocks noChangeArrowheads="1"/>
            </p:cNvSpPr>
            <p:nvPr/>
          </p:nvSpPr>
          <p:spPr bwMode="auto">
            <a:xfrm rot="16200000">
              <a:off x="3888" y="3072"/>
              <a:ext cx="480" cy="192"/>
            </a:xfrm>
            <a:prstGeom prst="rightArrow">
              <a:avLst>
                <a:gd name="adj1" fmla="val 50000"/>
                <a:gd name="adj2" fmla="val 62500"/>
              </a:avLst>
            </a:prstGeom>
            <a:solidFill>
              <a:schemeClr val="accent1"/>
            </a:solidFill>
            <a:ln w="9525">
              <a:solidFill>
                <a:schemeClr val="tx1"/>
              </a:solidFill>
              <a:miter lim="800000"/>
              <a:headEnd/>
              <a:tailEnd/>
            </a:ln>
            <a:effectLst/>
          </p:spPr>
          <p:txBody>
            <a:bodyPr wrap="none" anchor="ctr"/>
            <a:lstStyle/>
            <a:p>
              <a:endParaRPr lang="en-US"/>
            </a:p>
          </p:txBody>
        </p:sp>
        <p:sp>
          <p:nvSpPr>
            <p:cNvPr id="127004" name="Rectangle 28"/>
            <p:cNvSpPr>
              <a:spLocks noChangeArrowheads="1"/>
            </p:cNvSpPr>
            <p:nvPr/>
          </p:nvSpPr>
          <p:spPr bwMode="auto">
            <a:xfrm>
              <a:off x="4032" y="3316"/>
              <a:ext cx="84" cy="86"/>
            </a:xfrm>
            <a:prstGeom prst="rect">
              <a:avLst/>
            </a:prstGeom>
            <a:solidFill>
              <a:schemeClr val="accent1"/>
            </a:solidFill>
            <a:ln w="9525">
              <a:noFill/>
              <a:miter lim="800000"/>
              <a:headEnd/>
              <a:tailEnd/>
            </a:ln>
            <a:effectLst/>
          </p:spPr>
          <p:txBody>
            <a:bodyPr wrap="none" anchor="ctr"/>
            <a:lstStyle/>
            <a:p>
              <a:endParaRPr lang="en-US"/>
            </a:p>
          </p:txBody>
        </p:sp>
      </p:grpSp>
      <p:sp>
        <p:nvSpPr>
          <p:cNvPr id="127005" name="Text Box 29"/>
          <p:cNvSpPr txBox="1">
            <a:spLocks noChangeArrowheads="1"/>
          </p:cNvSpPr>
          <p:nvPr/>
        </p:nvSpPr>
        <p:spPr bwMode="auto">
          <a:xfrm>
            <a:off x="3429000" y="3276600"/>
            <a:ext cx="971550" cy="366713"/>
          </a:xfrm>
          <a:prstGeom prst="rect">
            <a:avLst/>
          </a:prstGeom>
          <a:noFill/>
          <a:ln w="9525">
            <a:noFill/>
            <a:miter lim="800000"/>
            <a:headEnd/>
            <a:tailEnd/>
          </a:ln>
          <a:effectLst/>
        </p:spPr>
        <p:txBody>
          <a:bodyPr wrap="none">
            <a:spAutoFit/>
          </a:bodyPr>
          <a:lstStyle/>
          <a:p>
            <a:r>
              <a:rPr lang="en-US"/>
              <a:t>COAST</a:t>
            </a:r>
          </a:p>
        </p:txBody>
      </p:sp>
      <p:grpSp>
        <p:nvGrpSpPr>
          <p:cNvPr id="127006" name="Group 30"/>
          <p:cNvGrpSpPr>
            <a:grpSpLocks/>
          </p:cNvGrpSpPr>
          <p:nvPr/>
        </p:nvGrpSpPr>
        <p:grpSpPr bwMode="auto">
          <a:xfrm>
            <a:off x="3581400" y="3810000"/>
            <a:ext cx="2209800" cy="1143000"/>
            <a:chOff x="2256" y="2400"/>
            <a:chExt cx="1392" cy="720"/>
          </a:xfrm>
        </p:grpSpPr>
        <p:sp>
          <p:nvSpPr>
            <p:cNvPr id="127007" name="Rectangle 31"/>
            <p:cNvSpPr>
              <a:spLocks noChangeArrowheads="1"/>
            </p:cNvSpPr>
            <p:nvPr/>
          </p:nvSpPr>
          <p:spPr bwMode="auto">
            <a:xfrm flipH="1">
              <a:off x="2352" y="3024"/>
              <a:ext cx="1248" cy="9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27008" name="AutoShape 32"/>
            <p:cNvSpPr>
              <a:spLocks noChangeArrowheads="1"/>
            </p:cNvSpPr>
            <p:nvPr/>
          </p:nvSpPr>
          <p:spPr bwMode="auto">
            <a:xfrm rot="5400000" flipH="1">
              <a:off x="2112" y="2784"/>
              <a:ext cx="480" cy="192"/>
            </a:xfrm>
            <a:prstGeom prst="rightArrow">
              <a:avLst>
                <a:gd name="adj1" fmla="val 50000"/>
                <a:gd name="adj2" fmla="val 62500"/>
              </a:avLst>
            </a:prstGeom>
            <a:solidFill>
              <a:schemeClr val="accent1"/>
            </a:solidFill>
            <a:ln w="9525">
              <a:solidFill>
                <a:schemeClr val="tx1"/>
              </a:solidFill>
              <a:miter lim="800000"/>
              <a:headEnd/>
              <a:tailEnd/>
            </a:ln>
            <a:effectLst/>
          </p:spPr>
          <p:txBody>
            <a:bodyPr wrap="none" anchor="ctr"/>
            <a:lstStyle/>
            <a:p>
              <a:endParaRPr lang="en-US"/>
            </a:p>
          </p:txBody>
        </p:sp>
        <p:sp>
          <p:nvSpPr>
            <p:cNvPr id="127009" name="Rectangle 33"/>
            <p:cNvSpPr>
              <a:spLocks noChangeArrowheads="1"/>
            </p:cNvSpPr>
            <p:nvPr/>
          </p:nvSpPr>
          <p:spPr bwMode="auto">
            <a:xfrm flipH="1">
              <a:off x="2364" y="3028"/>
              <a:ext cx="84" cy="86"/>
            </a:xfrm>
            <a:prstGeom prst="rect">
              <a:avLst/>
            </a:prstGeom>
            <a:solidFill>
              <a:schemeClr val="accent1"/>
            </a:solidFill>
            <a:ln w="9525">
              <a:noFill/>
              <a:miter lim="800000"/>
              <a:headEnd/>
              <a:tailEnd/>
            </a:ln>
            <a:effectLst/>
          </p:spPr>
          <p:txBody>
            <a:bodyPr wrap="none" anchor="ctr"/>
            <a:lstStyle/>
            <a:p>
              <a:endParaRPr lang="en-US"/>
            </a:p>
          </p:txBody>
        </p:sp>
        <p:sp>
          <p:nvSpPr>
            <p:cNvPr id="127010" name="Rectangle 34"/>
            <p:cNvSpPr>
              <a:spLocks noChangeArrowheads="1"/>
            </p:cNvSpPr>
            <p:nvPr/>
          </p:nvSpPr>
          <p:spPr bwMode="auto">
            <a:xfrm rot="16200000" flipH="1">
              <a:off x="3239" y="2706"/>
              <a:ext cx="716" cy="103"/>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27011" name="Rectangle 35"/>
            <p:cNvSpPr>
              <a:spLocks noChangeArrowheads="1"/>
            </p:cNvSpPr>
            <p:nvPr/>
          </p:nvSpPr>
          <p:spPr bwMode="auto">
            <a:xfrm flipH="1">
              <a:off x="3502" y="3023"/>
              <a:ext cx="84" cy="86"/>
            </a:xfrm>
            <a:prstGeom prst="rect">
              <a:avLst/>
            </a:prstGeom>
            <a:solidFill>
              <a:schemeClr val="accent1"/>
            </a:solidFill>
            <a:ln w="9525">
              <a:noFill/>
              <a:miter lim="800000"/>
              <a:headEnd/>
              <a:tailEnd/>
            </a:ln>
            <a:effec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5" name="Slide Number Placeholder 5"/>
          <p:cNvSpPr>
            <a:spLocks noGrp="1"/>
          </p:cNvSpPr>
          <p:nvPr>
            <p:ph type="sldNum" sz="quarter" idx="12"/>
          </p:nvPr>
        </p:nvSpPr>
        <p:spPr/>
        <p:txBody>
          <a:bodyPr/>
          <a:lstStyle/>
          <a:p>
            <a:fld id="{86C60329-F457-4E87-9900-A820DF5451AB}" type="slidenum">
              <a:rPr lang="en-US"/>
              <a:pPr/>
              <a:t>30</a:t>
            </a:fld>
            <a:endParaRPr lang="en-US"/>
          </a:p>
        </p:txBody>
      </p:sp>
      <p:sp>
        <p:nvSpPr>
          <p:cNvPr id="591874" name="AutoShape 2"/>
          <p:cNvSpPr>
            <a:spLocks noChangeArrowheads="1"/>
          </p:cNvSpPr>
          <p:nvPr/>
        </p:nvSpPr>
        <p:spPr bwMode="auto">
          <a:xfrm>
            <a:off x="5562600" y="54864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5688000" prstMaterial="legacyMatte">
            <a:bevelT w="13500" h="13500" prst="angle"/>
            <a:bevelB w="13500" h="13500" prst="angle"/>
            <a:extrusionClr>
              <a:schemeClr val="accent2"/>
            </a:extrusionClr>
          </a:sp3d>
        </p:spPr>
        <p:txBody>
          <a:bodyPr wrap="none" anchor="ctr">
            <a:flatTx/>
          </a:bodyPr>
          <a:lstStyle/>
          <a:p>
            <a:endParaRPr lang="en-US"/>
          </a:p>
        </p:txBody>
      </p:sp>
      <p:grpSp>
        <p:nvGrpSpPr>
          <p:cNvPr id="591875" name="Group 3"/>
          <p:cNvGrpSpPr>
            <a:grpSpLocks/>
          </p:cNvGrpSpPr>
          <p:nvPr/>
        </p:nvGrpSpPr>
        <p:grpSpPr bwMode="auto">
          <a:xfrm>
            <a:off x="228600" y="5867400"/>
            <a:ext cx="762000" cy="638175"/>
            <a:chOff x="1104" y="3168"/>
            <a:chExt cx="1488" cy="1026"/>
          </a:xfrm>
        </p:grpSpPr>
        <p:sp>
          <p:nvSpPr>
            <p:cNvPr id="591876" name="Rectangle 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591877" name="Group 5"/>
            <p:cNvGrpSpPr>
              <a:grpSpLocks/>
            </p:cNvGrpSpPr>
            <p:nvPr/>
          </p:nvGrpSpPr>
          <p:grpSpPr bwMode="auto">
            <a:xfrm>
              <a:off x="1514" y="3168"/>
              <a:ext cx="1078" cy="308"/>
              <a:chOff x="4080" y="3456"/>
              <a:chExt cx="1078" cy="308"/>
            </a:xfrm>
          </p:grpSpPr>
          <p:grpSp>
            <p:nvGrpSpPr>
              <p:cNvPr id="591878" name="Group 6"/>
              <p:cNvGrpSpPr>
                <a:grpSpLocks/>
              </p:cNvGrpSpPr>
              <p:nvPr/>
            </p:nvGrpSpPr>
            <p:grpSpPr bwMode="auto">
              <a:xfrm>
                <a:off x="4080" y="3456"/>
                <a:ext cx="128" cy="236"/>
                <a:chOff x="4080" y="3456"/>
                <a:chExt cx="128" cy="236"/>
              </a:xfrm>
            </p:grpSpPr>
            <p:sp>
              <p:nvSpPr>
                <p:cNvPr id="591879" name="Rectangle 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880" name="Oval 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81" name="Oval 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82" name="Oval 1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83" name="Oval 1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84" name="Oval 1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885" name="Group 13"/>
              <p:cNvGrpSpPr>
                <a:grpSpLocks/>
              </p:cNvGrpSpPr>
              <p:nvPr/>
            </p:nvGrpSpPr>
            <p:grpSpPr bwMode="auto">
              <a:xfrm>
                <a:off x="4208" y="3459"/>
                <a:ext cx="129" cy="236"/>
                <a:chOff x="4208" y="3459"/>
                <a:chExt cx="129" cy="236"/>
              </a:xfrm>
            </p:grpSpPr>
            <p:sp>
              <p:nvSpPr>
                <p:cNvPr id="591886" name="Rectangle 1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887" name="Oval 1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88" name="Oval 1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89" name="Oval 1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90" name="Oval 1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91" name="Oval 1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892" name="Group 20"/>
              <p:cNvGrpSpPr>
                <a:grpSpLocks/>
              </p:cNvGrpSpPr>
              <p:nvPr/>
            </p:nvGrpSpPr>
            <p:grpSpPr bwMode="auto">
              <a:xfrm>
                <a:off x="4337" y="3456"/>
                <a:ext cx="128" cy="236"/>
                <a:chOff x="4337" y="3456"/>
                <a:chExt cx="128" cy="236"/>
              </a:xfrm>
            </p:grpSpPr>
            <p:sp>
              <p:nvSpPr>
                <p:cNvPr id="591893" name="Rectangle 2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894" name="Oval 2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95" name="Oval 2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96" name="Oval 2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97" name="Oval 2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898" name="Oval 2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899" name="Group 27"/>
              <p:cNvGrpSpPr>
                <a:grpSpLocks/>
              </p:cNvGrpSpPr>
              <p:nvPr/>
            </p:nvGrpSpPr>
            <p:grpSpPr bwMode="auto">
              <a:xfrm>
                <a:off x="4465" y="3480"/>
                <a:ext cx="128" cy="236"/>
                <a:chOff x="4465" y="3480"/>
                <a:chExt cx="128" cy="236"/>
              </a:xfrm>
            </p:grpSpPr>
            <p:sp>
              <p:nvSpPr>
                <p:cNvPr id="591900" name="Rectangle 2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01" name="Oval 2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02" name="Oval 3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03" name="Oval 3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04" name="Oval 3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05" name="Oval 3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06" name="Group 34"/>
              <p:cNvGrpSpPr>
                <a:grpSpLocks/>
              </p:cNvGrpSpPr>
              <p:nvPr/>
            </p:nvGrpSpPr>
            <p:grpSpPr bwMode="auto">
              <a:xfrm>
                <a:off x="4593" y="3480"/>
                <a:ext cx="129" cy="236"/>
                <a:chOff x="4593" y="3480"/>
                <a:chExt cx="129" cy="236"/>
              </a:xfrm>
            </p:grpSpPr>
            <p:sp>
              <p:nvSpPr>
                <p:cNvPr id="591907" name="Rectangle 3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08" name="Oval 3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09" name="Oval 3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10" name="Oval 3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11" name="Oval 3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12" name="Oval 4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13" name="Group 41"/>
              <p:cNvGrpSpPr>
                <a:grpSpLocks/>
              </p:cNvGrpSpPr>
              <p:nvPr/>
            </p:nvGrpSpPr>
            <p:grpSpPr bwMode="auto">
              <a:xfrm>
                <a:off x="4747" y="3504"/>
                <a:ext cx="129" cy="236"/>
                <a:chOff x="4747" y="3504"/>
                <a:chExt cx="129" cy="236"/>
              </a:xfrm>
            </p:grpSpPr>
            <p:sp>
              <p:nvSpPr>
                <p:cNvPr id="591914" name="Rectangle 4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15" name="Oval 4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16" name="Oval 4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17" name="Oval 4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18" name="Oval 4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19" name="Oval 4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20" name="Group 48"/>
              <p:cNvGrpSpPr>
                <a:grpSpLocks/>
              </p:cNvGrpSpPr>
              <p:nvPr/>
            </p:nvGrpSpPr>
            <p:grpSpPr bwMode="auto">
              <a:xfrm>
                <a:off x="4901" y="3504"/>
                <a:ext cx="129" cy="236"/>
                <a:chOff x="4901" y="3504"/>
                <a:chExt cx="129" cy="236"/>
              </a:xfrm>
            </p:grpSpPr>
            <p:sp>
              <p:nvSpPr>
                <p:cNvPr id="591921" name="Rectangle 4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22" name="Oval 5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23" name="Oval 5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24" name="Oval 5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25" name="Oval 5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26" name="Oval 5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27" name="Group 55"/>
              <p:cNvGrpSpPr>
                <a:grpSpLocks/>
              </p:cNvGrpSpPr>
              <p:nvPr/>
            </p:nvGrpSpPr>
            <p:grpSpPr bwMode="auto">
              <a:xfrm>
                <a:off x="5030" y="3528"/>
                <a:ext cx="128" cy="236"/>
                <a:chOff x="5030" y="3528"/>
                <a:chExt cx="128" cy="236"/>
              </a:xfrm>
            </p:grpSpPr>
            <p:sp>
              <p:nvSpPr>
                <p:cNvPr id="591928" name="Rectangle 5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29" name="Oval 5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30" name="Oval 5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31" name="Oval 5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32" name="Oval 6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33" name="Oval 6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1934" name="Group 62"/>
            <p:cNvGrpSpPr>
              <a:grpSpLocks/>
            </p:cNvGrpSpPr>
            <p:nvPr/>
          </p:nvGrpSpPr>
          <p:grpSpPr bwMode="auto">
            <a:xfrm>
              <a:off x="1440" y="3264"/>
              <a:ext cx="1078" cy="308"/>
              <a:chOff x="4080" y="3456"/>
              <a:chExt cx="1078" cy="308"/>
            </a:xfrm>
          </p:grpSpPr>
          <p:grpSp>
            <p:nvGrpSpPr>
              <p:cNvPr id="591935" name="Group 63"/>
              <p:cNvGrpSpPr>
                <a:grpSpLocks/>
              </p:cNvGrpSpPr>
              <p:nvPr/>
            </p:nvGrpSpPr>
            <p:grpSpPr bwMode="auto">
              <a:xfrm>
                <a:off x="4080" y="3456"/>
                <a:ext cx="128" cy="236"/>
                <a:chOff x="4080" y="3456"/>
                <a:chExt cx="128" cy="236"/>
              </a:xfrm>
            </p:grpSpPr>
            <p:sp>
              <p:nvSpPr>
                <p:cNvPr id="591936" name="Rectangle 6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37" name="Oval 6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38" name="Oval 6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39" name="Oval 6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40" name="Oval 6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41" name="Oval 6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42" name="Group 70"/>
              <p:cNvGrpSpPr>
                <a:grpSpLocks/>
              </p:cNvGrpSpPr>
              <p:nvPr/>
            </p:nvGrpSpPr>
            <p:grpSpPr bwMode="auto">
              <a:xfrm>
                <a:off x="4208" y="3459"/>
                <a:ext cx="129" cy="236"/>
                <a:chOff x="4208" y="3459"/>
                <a:chExt cx="129" cy="236"/>
              </a:xfrm>
            </p:grpSpPr>
            <p:sp>
              <p:nvSpPr>
                <p:cNvPr id="591943" name="Rectangle 7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44" name="Oval 7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45" name="Oval 7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46" name="Oval 7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47" name="Oval 7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48" name="Oval 7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49" name="Group 77"/>
              <p:cNvGrpSpPr>
                <a:grpSpLocks/>
              </p:cNvGrpSpPr>
              <p:nvPr/>
            </p:nvGrpSpPr>
            <p:grpSpPr bwMode="auto">
              <a:xfrm>
                <a:off x="4337" y="3456"/>
                <a:ext cx="128" cy="236"/>
                <a:chOff x="4337" y="3456"/>
                <a:chExt cx="128" cy="236"/>
              </a:xfrm>
            </p:grpSpPr>
            <p:sp>
              <p:nvSpPr>
                <p:cNvPr id="591950" name="Rectangle 7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51" name="Oval 7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52" name="Oval 8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53" name="Oval 8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54" name="Oval 8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55" name="Oval 8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56" name="Group 84"/>
              <p:cNvGrpSpPr>
                <a:grpSpLocks/>
              </p:cNvGrpSpPr>
              <p:nvPr/>
            </p:nvGrpSpPr>
            <p:grpSpPr bwMode="auto">
              <a:xfrm>
                <a:off x="4465" y="3480"/>
                <a:ext cx="128" cy="236"/>
                <a:chOff x="4465" y="3480"/>
                <a:chExt cx="128" cy="236"/>
              </a:xfrm>
            </p:grpSpPr>
            <p:sp>
              <p:nvSpPr>
                <p:cNvPr id="591957" name="Rectangle 8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58" name="Oval 8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59" name="Oval 8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60" name="Oval 8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61" name="Oval 8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62" name="Oval 9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63" name="Group 91"/>
              <p:cNvGrpSpPr>
                <a:grpSpLocks/>
              </p:cNvGrpSpPr>
              <p:nvPr/>
            </p:nvGrpSpPr>
            <p:grpSpPr bwMode="auto">
              <a:xfrm>
                <a:off x="4593" y="3480"/>
                <a:ext cx="129" cy="236"/>
                <a:chOff x="4593" y="3480"/>
                <a:chExt cx="129" cy="236"/>
              </a:xfrm>
            </p:grpSpPr>
            <p:sp>
              <p:nvSpPr>
                <p:cNvPr id="591964" name="Rectangle 9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65" name="Oval 9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66" name="Oval 9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67" name="Oval 9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68" name="Oval 9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69" name="Oval 9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70" name="Group 98"/>
              <p:cNvGrpSpPr>
                <a:grpSpLocks/>
              </p:cNvGrpSpPr>
              <p:nvPr/>
            </p:nvGrpSpPr>
            <p:grpSpPr bwMode="auto">
              <a:xfrm>
                <a:off x="4747" y="3504"/>
                <a:ext cx="129" cy="236"/>
                <a:chOff x="4747" y="3504"/>
                <a:chExt cx="129" cy="236"/>
              </a:xfrm>
            </p:grpSpPr>
            <p:sp>
              <p:nvSpPr>
                <p:cNvPr id="591971" name="Rectangle 9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72" name="Oval 10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73" name="Oval 10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74" name="Oval 10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75" name="Oval 10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76" name="Oval 10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77" name="Group 105"/>
              <p:cNvGrpSpPr>
                <a:grpSpLocks/>
              </p:cNvGrpSpPr>
              <p:nvPr/>
            </p:nvGrpSpPr>
            <p:grpSpPr bwMode="auto">
              <a:xfrm>
                <a:off x="4901" y="3504"/>
                <a:ext cx="129" cy="236"/>
                <a:chOff x="4901" y="3504"/>
                <a:chExt cx="129" cy="236"/>
              </a:xfrm>
            </p:grpSpPr>
            <p:sp>
              <p:nvSpPr>
                <p:cNvPr id="591978" name="Rectangle 10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79" name="Oval 10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80" name="Oval 10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81" name="Oval 10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82" name="Oval 11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83" name="Oval 11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84" name="Group 112"/>
              <p:cNvGrpSpPr>
                <a:grpSpLocks/>
              </p:cNvGrpSpPr>
              <p:nvPr/>
            </p:nvGrpSpPr>
            <p:grpSpPr bwMode="auto">
              <a:xfrm>
                <a:off x="5030" y="3528"/>
                <a:ext cx="128" cy="236"/>
                <a:chOff x="5030" y="3528"/>
                <a:chExt cx="128" cy="236"/>
              </a:xfrm>
            </p:grpSpPr>
            <p:sp>
              <p:nvSpPr>
                <p:cNvPr id="591985" name="Rectangle 11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86" name="Oval 11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87" name="Oval 11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88" name="Oval 11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89" name="Oval 11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90" name="Oval 11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1991" name="Group 119"/>
            <p:cNvGrpSpPr>
              <a:grpSpLocks/>
            </p:cNvGrpSpPr>
            <p:nvPr/>
          </p:nvGrpSpPr>
          <p:grpSpPr bwMode="auto">
            <a:xfrm>
              <a:off x="1344" y="3312"/>
              <a:ext cx="1078" cy="308"/>
              <a:chOff x="4080" y="3456"/>
              <a:chExt cx="1078" cy="308"/>
            </a:xfrm>
          </p:grpSpPr>
          <p:grpSp>
            <p:nvGrpSpPr>
              <p:cNvPr id="591992" name="Group 120"/>
              <p:cNvGrpSpPr>
                <a:grpSpLocks/>
              </p:cNvGrpSpPr>
              <p:nvPr/>
            </p:nvGrpSpPr>
            <p:grpSpPr bwMode="auto">
              <a:xfrm>
                <a:off x="4080" y="3456"/>
                <a:ext cx="128" cy="236"/>
                <a:chOff x="4080" y="3456"/>
                <a:chExt cx="128" cy="236"/>
              </a:xfrm>
            </p:grpSpPr>
            <p:sp>
              <p:nvSpPr>
                <p:cNvPr id="591993" name="Rectangle 12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1994" name="Oval 12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95" name="Oval 12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96" name="Oval 12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97" name="Oval 12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1998" name="Oval 12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1999" name="Group 127"/>
              <p:cNvGrpSpPr>
                <a:grpSpLocks/>
              </p:cNvGrpSpPr>
              <p:nvPr/>
            </p:nvGrpSpPr>
            <p:grpSpPr bwMode="auto">
              <a:xfrm>
                <a:off x="4208" y="3459"/>
                <a:ext cx="129" cy="236"/>
                <a:chOff x="4208" y="3459"/>
                <a:chExt cx="129" cy="236"/>
              </a:xfrm>
            </p:grpSpPr>
            <p:sp>
              <p:nvSpPr>
                <p:cNvPr id="592000" name="Rectangle 12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01" name="Oval 12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02" name="Oval 13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03" name="Oval 13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04" name="Oval 13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05" name="Oval 13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06" name="Group 134"/>
              <p:cNvGrpSpPr>
                <a:grpSpLocks/>
              </p:cNvGrpSpPr>
              <p:nvPr/>
            </p:nvGrpSpPr>
            <p:grpSpPr bwMode="auto">
              <a:xfrm>
                <a:off x="4337" y="3456"/>
                <a:ext cx="128" cy="236"/>
                <a:chOff x="4337" y="3456"/>
                <a:chExt cx="128" cy="236"/>
              </a:xfrm>
            </p:grpSpPr>
            <p:sp>
              <p:nvSpPr>
                <p:cNvPr id="592007" name="Rectangle 13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08" name="Oval 13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09" name="Oval 13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10" name="Oval 13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11" name="Oval 13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12" name="Oval 14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13" name="Group 141"/>
              <p:cNvGrpSpPr>
                <a:grpSpLocks/>
              </p:cNvGrpSpPr>
              <p:nvPr/>
            </p:nvGrpSpPr>
            <p:grpSpPr bwMode="auto">
              <a:xfrm>
                <a:off x="4465" y="3480"/>
                <a:ext cx="128" cy="236"/>
                <a:chOff x="4465" y="3480"/>
                <a:chExt cx="128" cy="236"/>
              </a:xfrm>
            </p:grpSpPr>
            <p:sp>
              <p:nvSpPr>
                <p:cNvPr id="592014" name="Rectangle 14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15" name="Oval 14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16" name="Oval 14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17" name="Oval 14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18" name="Oval 14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19" name="Oval 14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20" name="Group 148"/>
              <p:cNvGrpSpPr>
                <a:grpSpLocks/>
              </p:cNvGrpSpPr>
              <p:nvPr/>
            </p:nvGrpSpPr>
            <p:grpSpPr bwMode="auto">
              <a:xfrm>
                <a:off x="4593" y="3480"/>
                <a:ext cx="129" cy="236"/>
                <a:chOff x="4593" y="3480"/>
                <a:chExt cx="129" cy="236"/>
              </a:xfrm>
            </p:grpSpPr>
            <p:sp>
              <p:nvSpPr>
                <p:cNvPr id="592021" name="Rectangle 14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22" name="Oval 15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23" name="Oval 15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24" name="Oval 15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25" name="Oval 15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26" name="Oval 15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27" name="Group 155"/>
              <p:cNvGrpSpPr>
                <a:grpSpLocks/>
              </p:cNvGrpSpPr>
              <p:nvPr/>
            </p:nvGrpSpPr>
            <p:grpSpPr bwMode="auto">
              <a:xfrm>
                <a:off x="4747" y="3504"/>
                <a:ext cx="129" cy="236"/>
                <a:chOff x="4747" y="3504"/>
                <a:chExt cx="129" cy="236"/>
              </a:xfrm>
            </p:grpSpPr>
            <p:sp>
              <p:nvSpPr>
                <p:cNvPr id="592028" name="Rectangle 15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29" name="Oval 15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30" name="Oval 15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31" name="Oval 15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32" name="Oval 16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33" name="Oval 16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34" name="Group 162"/>
              <p:cNvGrpSpPr>
                <a:grpSpLocks/>
              </p:cNvGrpSpPr>
              <p:nvPr/>
            </p:nvGrpSpPr>
            <p:grpSpPr bwMode="auto">
              <a:xfrm>
                <a:off x="4901" y="3504"/>
                <a:ext cx="129" cy="236"/>
                <a:chOff x="4901" y="3504"/>
                <a:chExt cx="129" cy="236"/>
              </a:xfrm>
            </p:grpSpPr>
            <p:sp>
              <p:nvSpPr>
                <p:cNvPr id="592035" name="Rectangle 16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36" name="Oval 16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37" name="Oval 16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38" name="Oval 16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39" name="Oval 16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40" name="Oval 16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41" name="Group 169"/>
              <p:cNvGrpSpPr>
                <a:grpSpLocks/>
              </p:cNvGrpSpPr>
              <p:nvPr/>
            </p:nvGrpSpPr>
            <p:grpSpPr bwMode="auto">
              <a:xfrm>
                <a:off x="5030" y="3528"/>
                <a:ext cx="128" cy="236"/>
                <a:chOff x="5030" y="3528"/>
                <a:chExt cx="128" cy="236"/>
              </a:xfrm>
            </p:grpSpPr>
            <p:sp>
              <p:nvSpPr>
                <p:cNvPr id="592042" name="Rectangle 17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43" name="Oval 17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44" name="Oval 17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45" name="Oval 17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46" name="Oval 17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47" name="Oval 17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2048" name="Group 176"/>
            <p:cNvGrpSpPr>
              <a:grpSpLocks/>
            </p:cNvGrpSpPr>
            <p:nvPr/>
          </p:nvGrpSpPr>
          <p:grpSpPr bwMode="auto">
            <a:xfrm>
              <a:off x="1248" y="3408"/>
              <a:ext cx="1078" cy="308"/>
              <a:chOff x="4080" y="3456"/>
              <a:chExt cx="1078" cy="308"/>
            </a:xfrm>
          </p:grpSpPr>
          <p:grpSp>
            <p:nvGrpSpPr>
              <p:cNvPr id="592049" name="Group 177"/>
              <p:cNvGrpSpPr>
                <a:grpSpLocks/>
              </p:cNvGrpSpPr>
              <p:nvPr/>
            </p:nvGrpSpPr>
            <p:grpSpPr bwMode="auto">
              <a:xfrm>
                <a:off x="4080" y="3456"/>
                <a:ext cx="128" cy="236"/>
                <a:chOff x="4080" y="3456"/>
                <a:chExt cx="128" cy="236"/>
              </a:xfrm>
            </p:grpSpPr>
            <p:sp>
              <p:nvSpPr>
                <p:cNvPr id="592050" name="Rectangle 17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51" name="Oval 17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52" name="Oval 18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53" name="Oval 18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54" name="Oval 18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55" name="Oval 18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56" name="Group 184"/>
              <p:cNvGrpSpPr>
                <a:grpSpLocks/>
              </p:cNvGrpSpPr>
              <p:nvPr/>
            </p:nvGrpSpPr>
            <p:grpSpPr bwMode="auto">
              <a:xfrm>
                <a:off x="4208" y="3459"/>
                <a:ext cx="129" cy="236"/>
                <a:chOff x="4208" y="3459"/>
                <a:chExt cx="129" cy="236"/>
              </a:xfrm>
            </p:grpSpPr>
            <p:sp>
              <p:nvSpPr>
                <p:cNvPr id="592057" name="Rectangle 18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58" name="Oval 18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59" name="Oval 18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60" name="Oval 18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61" name="Oval 18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62" name="Oval 19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63" name="Group 191"/>
              <p:cNvGrpSpPr>
                <a:grpSpLocks/>
              </p:cNvGrpSpPr>
              <p:nvPr/>
            </p:nvGrpSpPr>
            <p:grpSpPr bwMode="auto">
              <a:xfrm>
                <a:off x="4337" y="3456"/>
                <a:ext cx="128" cy="236"/>
                <a:chOff x="4337" y="3456"/>
                <a:chExt cx="128" cy="236"/>
              </a:xfrm>
            </p:grpSpPr>
            <p:sp>
              <p:nvSpPr>
                <p:cNvPr id="592064" name="Rectangle 19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65" name="Oval 19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66" name="Oval 19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67" name="Oval 19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68" name="Oval 19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69" name="Oval 19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70" name="Group 198"/>
              <p:cNvGrpSpPr>
                <a:grpSpLocks/>
              </p:cNvGrpSpPr>
              <p:nvPr/>
            </p:nvGrpSpPr>
            <p:grpSpPr bwMode="auto">
              <a:xfrm>
                <a:off x="4465" y="3480"/>
                <a:ext cx="128" cy="236"/>
                <a:chOff x="4465" y="3480"/>
                <a:chExt cx="128" cy="236"/>
              </a:xfrm>
            </p:grpSpPr>
            <p:sp>
              <p:nvSpPr>
                <p:cNvPr id="592071" name="Rectangle 19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72" name="Oval 20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73" name="Oval 20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74" name="Oval 20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75" name="Oval 20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76" name="Oval 20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77" name="Group 205"/>
              <p:cNvGrpSpPr>
                <a:grpSpLocks/>
              </p:cNvGrpSpPr>
              <p:nvPr/>
            </p:nvGrpSpPr>
            <p:grpSpPr bwMode="auto">
              <a:xfrm>
                <a:off x="4593" y="3480"/>
                <a:ext cx="129" cy="236"/>
                <a:chOff x="4593" y="3480"/>
                <a:chExt cx="129" cy="236"/>
              </a:xfrm>
            </p:grpSpPr>
            <p:sp>
              <p:nvSpPr>
                <p:cNvPr id="592078" name="Rectangle 20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79" name="Oval 20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80" name="Oval 20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81" name="Oval 20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82" name="Oval 21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83" name="Oval 21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84" name="Group 212"/>
              <p:cNvGrpSpPr>
                <a:grpSpLocks/>
              </p:cNvGrpSpPr>
              <p:nvPr/>
            </p:nvGrpSpPr>
            <p:grpSpPr bwMode="auto">
              <a:xfrm>
                <a:off x="4747" y="3504"/>
                <a:ext cx="129" cy="236"/>
                <a:chOff x="4747" y="3504"/>
                <a:chExt cx="129" cy="236"/>
              </a:xfrm>
            </p:grpSpPr>
            <p:sp>
              <p:nvSpPr>
                <p:cNvPr id="592085" name="Rectangle 21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86" name="Oval 21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87" name="Oval 21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88" name="Oval 21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89" name="Oval 21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90" name="Oval 21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91" name="Group 219"/>
              <p:cNvGrpSpPr>
                <a:grpSpLocks/>
              </p:cNvGrpSpPr>
              <p:nvPr/>
            </p:nvGrpSpPr>
            <p:grpSpPr bwMode="auto">
              <a:xfrm>
                <a:off x="4901" y="3504"/>
                <a:ext cx="129" cy="236"/>
                <a:chOff x="4901" y="3504"/>
                <a:chExt cx="129" cy="236"/>
              </a:xfrm>
            </p:grpSpPr>
            <p:sp>
              <p:nvSpPr>
                <p:cNvPr id="592092" name="Rectangle 22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093" name="Oval 22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94" name="Oval 22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95" name="Oval 22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96" name="Oval 22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097" name="Oval 22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098" name="Group 226"/>
              <p:cNvGrpSpPr>
                <a:grpSpLocks/>
              </p:cNvGrpSpPr>
              <p:nvPr/>
            </p:nvGrpSpPr>
            <p:grpSpPr bwMode="auto">
              <a:xfrm>
                <a:off x="5030" y="3528"/>
                <a:ext cx="128" cy="236"/>
                <a:chOff x="5030" y="3528"/>
                <a:chExt cx="128" cy="236"/>
              </a:xfrm>
            </p:grpSpPr>
            <p:sp>
              <p:nvSpPr>
                <p:cNvPr id="592099" name="Rectangle 22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100" name="Oval 22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101" name="Oval 22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102" name="Oval 23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103" name="Oval 23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104" name="Oval 23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592105" name="Group 233"/>
          <p:cNvGrpSpPr>
            <a:grpSpLocks/>
          </p:cNvGrpSpPr>
          <p:nvPr/>
        </p:nvGrpSpPr>
        <p:grpSpPr bwMode="auto">
          <a:xfrm>
            <a:off x="304800" y="4953000"/>
            <a:ext cx="762000" cy="838200"/>
            <a:chOff x="144" y="2303"/>
            <a:chExt cx="1344" cy="913"/>
          </a:xfrm>
        </p:grpSpPr>
        <p:sp>
          <p:nvSpPr>
            <p:cNvPr id="592106" name="Rectangle 234"/>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592107" name="Group 235"/>
            <p:cNvGrpSpPr>
              <a:grpSpLocks/>
            </p:cNvGrpSpPr>
            <p:nvPr/>
          </p:nvGrpSpPr>
          <p:grpSpPr bwMode="auto">
            <a:xfrm>
              <a:off x="1001" y="2352"/>
              <a:ext cx="487" cy="289"/>
              <a:chOff x="240" y="3600"/>
              <a:chExt cx="487" cy="289"/>
            </a:xfrm>
          </p:grpSpPr>
          <p:grpSp>
            <p:nvGrpSpPr>
              <p:cNvPr id="592108" name="Group 236"/>
              <p:cNvGrpSpPr>
                <a:grpSpLocks/>
              </p:cNvGrpSpPr>
              <p:nvPr/>
            </p:nvGrpSpPr>
            <p:grpSpPr bwMode="auto">
              <a:xfrm>
                <a:off x="240" y="3644"/>
                <a:ext cx="70" cy="201"/>
                <a:chOff x="2064" y="1872"/>
                <a:chExt cx="144" cy="912"/>
              </a:xfrm>
            </p:grpSpPr>
            <p:sp>
              <p:nvSpPr>
                <p:cNvPr id="592109" name="Rectangle 2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10" name="Line 2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111" name="Line 2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112" name="Line 2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113" name="Line 2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114" name="Line 2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115" name="Line 2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116" name="Line 2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117" name="Line 2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118" name="Line 2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119" name="Line 2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120" name="Group 248"/>
              <p:cNvGrpSpPr>
                <a:grpSpLocks/>
              </p:cNvGrpSpPr>
              <p:nvPr/>
            </p:nvGrpSpPr>
            <p:grpSpPr bwMode="auto">
              <a:xfrm>
                <a:off x="588" y="3667"/>
                <a:ext cx="139" cy="111"/>
                <a:chOff x="2304" y="2256"/>
                <a:chExt cx="432" cy="576"/>
              </a:xfrm>
            </p:grpSpPr>
            <p:sp>
              <p:nvSpPr>
                <p:cNvPr id="592121" name="Rectangle 24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22" name="Line 25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123" name="Line 25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124" name="Line 25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125" name="Line 25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126" name="AutoShape 25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127" name="Group 255"/>
              <p:cNvGrpSpPr>
                <a:grpSpLocks/>
              </p:cNvGrpSpPr>
              <p:nvPr/>
            </p:nvGrpSpPr>
            <p:grpSpPr bwMode="auto">
              <a:xfrm>
                <a:off x="426" y="3644"/>
                <a:ext cx="139" cy="112"/>
                <a:chOff x="2304" y="2256"/>
                <a:chExt cx="432" cy="576"/>
              </a:xfrm>
            </p:grpSpPr>
            <p:sp>
              <p:nvSpPr>
                <p:cNvPr id="592128" name="Rectangle 25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29" name="Line 25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130" name="Line 25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131" name="Line 25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132" name="Line 26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133" name="AutoShape 26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134" name="Group 262"/>
              <p:cNvGrpSpPr>
                <a:grpSpLocks/>
              </p:cNvGrpSpPr>
              <p:nvPr/>
            </p:nvGrpSpPr>
            <p:grpSpPr bwMode="auto">
              <a:xfrm>
                <a:off x="402" y="3600"/>
                <a:ext cx="70" cy="200"/>
                <a:chOff x="2064" y="1872"/>
                <a:chExt cx="144" cy="912"/>
              </a:xfrm>
            </p:grpSpPr>
            <p:sp>
              <p:nvSpPr>
                <p:cNvPr id="592135" name="Rectangle 26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36" name="Line 26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137" name="Line 26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138" name="Line 26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139" name="Line 26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140" name="Line 26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141" name="Line 26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142" name="Line 27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143" name="Line 27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144" name="Line 27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145" name="Line 27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146" name="Group 274"/>
              <p:cNvGrpSpPr>
                <a:grpSpLocks/>
              </p:cNvGrpSpPr>
              <p:nvPr/>
            </p:nvGrpSpPr>
            <p:grpSpPr bwMode="auto">
              <a:xfrm>
                <a:off x="518" y="3689"/>
                <a:ext cx="70" cy="200"/>
                <a:chOff x="2064" y="1872"/>
                <a:chExt cx="144" cy="912"/>
              </a:xfrm>
            </p:grpSpPr>
            <p:sp>
              <p:nvSpPr>
                <p:cNvPr id="592147" name="Rectangle 27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48" name="Line 27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149" name="Line 27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150" name="Line 27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151" name="Line 27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152" name="Line 28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153" name="Line 28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154" name="Line 28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155" name="Line 28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156" name="Line 28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157" name="Line 28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158" name="Group 286"/>
              <p:cNvGrpSpPr>
                <a:grpSpLocks/>
              </p:cNvGrpSpPr>
              <p:nvPr/>
            </p:nvGrpSpPr>
            <p:grpSpPr bwMode="auto">
              <a:xfrm>
                <a:off x="286" y="3756"/>
                <a:ext cx="140" cy="111"/>
                <a:chOff x="2304" y="2256"/>
                <a:chExt cx="432" cy="576"/>
              </a:xfrm>
            </p:grpSpPr>
            <p:sp>
              <p:nvSpPr>
                <p:cNvPr id="592159" name="Rectangle 28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60" name="Line 28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161" name="Line 28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162" name="Line 29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163" name="Line 29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164" name="AutoShape 29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2165" name="Group 293"/>
            <p:cNvGrpSpPr>
              <a:grpSpLocks/>
            </p:cNvGrpSpPr>
            <p:nvPr/>
          </p:nvGrpSpPr>
          <p:grpSpPr bwMode="auto">
            <a:xfrm>
              <a:off x="288" y="2447"/>
              <a:ext cx="487" cy="289"/>
              <a:chOff x="240" y="3600"/>
              <a:chExt cx="487" cy="289"/>
            </a:xfrm>
          </p:grpSpPr>
          <p:grpSp>
            <p:nvGrpSpPr>
              <p:cNvPr id="592166" name="Group 294"/>
              <p:cNvGrpSpPr>
                <a:grpSpLocks/>
              </p:cNvGrpSpPr>
              <p:nvPr/>
            </p:nvGrpSpPr>
            <p:grpSpPr bwMode="auto">
              <a:xfrm>
                <a:off x="240" y="3644"/>
                <a:ext cx="70" cy="201"/>
                <a:chOff x="2064" y="1872"/>
                <a:chExt cx="144" cy="912"/>
              </a:xfrm>
            </p:grpSpPr>
            <p:sp>
              <p:nvSpPr>
                <p:cNvPr id="592167" name="Rectangle 29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68" name="Line 29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169" name="Line 29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170" name="Line 29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171" name="Line 29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172" name="Line 30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173" name="Line 30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174" name="Line 30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175" name="Line 30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176" name="Line 30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177" name="Line 30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178" name="Group 306"/>
              <p:cNvGrpSpPr>
                <a:grpSpLocks/>
              </p:cNvGrpSpPr>
              <p:nvPr/>
            </p:nvGrpSpPr>
            <p:grpSpPr bwMode="auto">
              <a:xfrm>
                <a:off x="588" y="3667"/>
                <a:ext cx="139" cy="111"/>
                <a:chOff x="2304" y="2256"/>
                <a:chExt cx="432" cy="576"/>
              </a:xfrm>
            </p:grpSpPr>
            <p:sp>
              <p:nvSpPr>
                <p:cNvPr id="592179" name="Rectangle 30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80" name="Line 30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181" name="Line 30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182" name="Line 31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183" name="Line 31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184" name="AutoShape 31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185" name="Group 313"/>
              <p:cNvGrpSpPr>
                <a:grpSpLocks/>
              </p:cNvGrpSpPr>
              <p:nvPr/>
            </p:nvGrpSpPr>
            <p:grpSpPr bwMode="auto">
              <a:xfrm>
                <a:off x="426" y="3644"/>
                <a:ext cx="139" cy="112"/>
                <a:chOff x="2304" y="2256"/>
                <a:chExt cx="432" cy="576"/>
              </a:xfrm>
            </p:grpSpPr>
            <p:sp>
              <p:nvSpPr>
                <p:cNvPr id="592186" name="Rectangle 31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87" name="Line 31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188" name="Line 31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189" name="Line 31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190" name="Line 31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191" name="AutoShape 31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192" name="Group 320"/>
              <p:cNvGrpSpPr>
                <a:grpSpLocks/>
              </p:cNvGrpSpPr>
              <p:nvPr/>
            </p:nvGrpSpPr>
            <p:grpSpPr bwMode="auto">
              <a:xfrm>
                <a:off x="402" y="3600"/>
                <a:ext cx="70" cy="200"/>
                <a:chOff x="2064" y="1872"/>
                <a:chExt cx="144" cy="912"/>
              </a:xfrm>
            </p:grpSpPr>
            <p:sp>
              <p:nvSpPr>
                <p:cNvPr id="592193" name="Rectangle 32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194" name="Line 32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195" name="Line 32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196" name="Line 32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197" name="Line 32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198" name="Line 32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199" name="Line 32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200" name="Line 32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201" name="Line 32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202" name="Line 33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203" name="Line 33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204" name="Group 332"/>
              <p:cNvGrpSpPr>
                <a:grpSpLocks/>
              </p:cNvGrpSpPr>
              <p:nvPr/>
            </p:nvGrpSpPr>
            <p:grpSpPr bwMode="auto">
              <a:xfrm>
                <a:off x="518" y="3689"/>
                <a:ext cx="70" cy="200"/>
                <a:chOff x="2064" y="1872"/>
                <a:chExt cx="144" cy="912"/>
              </a:xfrm>
            </p:grpSpPr>
            <p:sp>
              <p:nvSpPr>
                <p:cNvPr id="592205" name="Rectangle 33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06" name="Line 33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207" name="Line 33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208" name="Line 33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209" name="Line 33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210" name="Line 33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211" name="Line 33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212" name="Line 34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213" name="Line 34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214" name="Line 34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215" name="Line 34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216" name="Group 344"/>
              <p:cNvGrpSpPr>
                <a:grpSpLocks/>
              </p:cNvGrpSpPr>
              <p:nvPr/>
            </p:nvGrpSpPr>
            <p:grpSpPr bwMode="auto">
              <a:xfrm>
                <a:off x="286" y="3756"/>
                <a:ext cx="140" cy="111"/>
                <a:chOff x="2304" y="2256"/>
                <a:chExt cx="432" cy="576"/>
              </a:xfrm>
            </p:grpSpPr>
            <p:sp>
              <p:nvSpPr>
                <p:cNvPr id="592217" name="Rectangle 34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18" name="Line 34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219" name="Line 34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220" name="Line 34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221" name="Line 34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222" name="AutoShape 35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2223" name="Group 351"/>
            <p:cNvGrpSpPr>
              <a:grpSpLocks/>
            </p:cNvGrpSpPr>
            <p:nvPr/>
          </p:nvGrpSpPr>
          <p:grpSpPr bwMode="auto">
            <a:xfrm>
              <a:off x="480" y="2303"/>
              <a:ext cx="487" cy="289"/>
              <a:chOff x="240" y="3600"/>
              <a:chExt cx="487" cy="289"/>
            </a:xfrm>
          </p:grpSpPr>
          <p:grpSp>
            <p:nvGrpSpPr>
              <p:cNvPr id="592224" name="Group 352"/>
              <p:cNvGrpSpPr>
                <a:grpSpLocks/>
              </p:cNvGrpSpPr>
              <p:nvPr/>
            </p:nvGrpSpPr>
            <p:grpSpPr bwMode="auto">
              <a:xfrm>
                <a:off x="240" y="3644"/>
                <a:ext cx="70" cy="201"/>
                <a:chOff x="2064" y="1872"/>
                <a:chExt cx="144" cy="912"/>
              </a:xfrm>
            </p:grpSpPr>
            <p:sp>
              <p:nvSpPr>
                <p:cNvPr id="592225" name="Rectangle 35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26" name="Line 35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227" name="Line 35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228" name="Line 35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229" name="Line 35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230" name="Line 35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231" name="Line 35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232" name="Line 36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233" name="Line 36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234" name="Line 36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235" name="Line 36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236" name="Group 364"/>
              <p:cNvGrpSpPr>
                <a:grpSpLocks/>
              </p:cNvGrpSpPr>
              <p:nvPr/>
            </p:nvGrpSpPr>
            <p:grpSpPr bwMode="auto">
              <a:xfrm>
                <a:off x="588" y="3667"/>
                <a:ext cx="139" cy="111"/>
                <a:chOff x="2304" y="2256"/>
                <a:chExt cx="432" cy="576"/>
              </a:xfrm>
            </p:grpSpPr>
            <p:sp>
              <p:nvSpPr>
                <p:cNvPr id="592237" name="Rectangle 36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38" name="Line 36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239" name="Line 36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240" name="Line 36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241" name="Line 36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242" name="AutoShape 37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243" name="Group 371"/>
              <p:cNvGrpSpPr>
                <a:grpSpLocks/>
              </p:cNvGrpSpPr>
              <p:nvPr/>
            </p:nvGrpSpPr>
            <p:grpSpPr bwMode="auto">
              <a:xfrm>
                <a:off x="426" y="3644"/>
                <a:ext cx="139" cy="112"/>
                <a:chOff x="2304" y="2256"/>
                <a:chExt cx="432" cy="576"/>
              </a:xfrm>
            </p:grpSpPr>
            <p:sp>
              <p:nvSpPr>
                <p:cNvPr id="592244" name="Rectangle 37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45" name="Line 37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246" name="Line 37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247" name="Line 37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248" name="Line 37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249" name="AutoShape 37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250" name="Group 378"/>
              <p:cNvGrpSpPr>
                <a:grpSpLocks/>
              </p:cNvGrpSpPr>
              <p:nvPr/>
            </p:nvGrpSpPr>
            <p:grpSpPr bwMode="auto">
              <a:xfrm>
                <a:off x="402" y="3600"/>
                <a:ext cx="70" cy="200"/>
                <a:chOff x="2064" y="1872"/>
                <a:chExt cx="144" cy="912"/>
              </a:xfrm>
            </p:grpSpPr>
            <p:sp>
              <p:nvSpPr>
                <p:cNvPr id="592251" name="Rectangle 37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52" name="Line 38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253" name="Line 38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254" name="Line 38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255" name="Line 38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256" name="Line 38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257" name="Line 38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258" name="Line 38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259" name="Line 38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260" name="Line 38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261" name="Line 38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262" name="Group 390"/>
              <p:cNvGrpSpPr>
                <a:grpSpLocks/>
              </p:cNvGrpSpPr>
              <p:nvPr/>
            </p:nvGrpSpPr>
            <p:grpSpPr bwMode="auto">
              <a:xfrm>
                <a:off x="518" y="3689"/>
                <a:ext cx="70" cy="200"/>
                <a:chOff x="2064" y="1872"/>
                <a:chExt cx="144" cy="912"/>
              </a:xfrm>
            </p:grpSpPr>
            <p:sp>
              <p:nvSpPr>
                <p:cNvPr id="592263" name="Rectangle 39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64" name="Line 39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265" name="Line 39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266" name="Line 39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267" name="Line 39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268" name="Line 39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269" name="Line 39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270" name="Line 39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271" name="Line 39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272" name="Line 40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273" name="Line 40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274" name="Group 402"/>
              <p:cNvGrpSpPr>
                <a:grpSpLocks/>
              </p:cNvGrpSpPr>
              <p:nvPr/>
            </p:nvGrpSpPr>
            <p:grpSpPr bwMode="auto">
              <a:xfrm>
                <a:off x="286" y="3756"/>
                <a:ext cx="140" cy="111"/>
                <a:chOff x="2304" y="2256"/>
                <a:chExt cx="432" cy="576"/>
              </a:xfrm>
            </p:grpSpPr>
            <p:sp>
              <p:nvSpPr>
                <p:cNvPr id="592275" name="Rectangle 40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76" name="Line 40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277" name="Line 40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278" name="Line 40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279" name="Line 40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280" name="AutoShape 40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2281" name="Group 409"/>
            <p:cNvGrpSpPr>
              <a:grpSpLocks/>
            </p:cNvGrpSpPr>
            <p:nvPr/>
          </p:nvGrpSpPr>
          <p:grpSpPr bwMode="auto">
            <a:xfrm>
              <a:off x="816" y="2496"/>
              <a:ext cx="487" cy="289"/>
              <a:chOff x="240" y="3600"/>
              <a:chExt cx="487" cy="289"/>
            </a:xfrm>
          </p:grpSpPr>
          <p:grpSp>
            <p:nvGrpSpPr>
              <p:cNvPr id="592282" name="Group 410"/>
              <p:cNvGrpSpPr>
                <a:grpSpLocks/>
              </p:cNvGrpSpPr>
              <p:nvPr/>
            </p:nvGrpSpPr>
            <p:grpSpPr bwMode="auto">
              <a:xfrm>
                <a:off x="240" y="3644"/>
                <a:ext cx="70" cy="201"/>
                <a:chOff x="2064" y="1872"/>
                <a:chExt cx="144" cy="912"/>
              </a:xfrm>
            </p:grpSpPr>
            <p:sp>
              <p:nvSpPr>
                <p:cNvPr id="592283" name="Rectangle 41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84" name="Line 41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285" name="Line 41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286" name="Line 41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287" name="Line 41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288" name="Line 41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289" name="Line 41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290" name="Line 41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291" name="Line 41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292" name="Line 42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293" name="Line 42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294" name="Group 422"/>
              <p:cNvGrpSpPr>
                <a:grpSpLocks/>
              </p:cNvGrpSpPr>
              <p:nvPr/>
            </p:nvGrpSpPr>
            <p:grpSpPr bwMode="auto">
              <a:xfrm>
                <a:off x="588" y="3667"/>
                <a:ext cx="139" cy="111"/>
                <a:chOff x="2304" y="2256"/>
                <a:chExt cx="432" cy="576"/>
              </a:xfrm>
            </p:grpSpPr>
            <p:sp>
              <p:nvSpPr>
                <p:cNvPr id="592295" name="Rectangle 42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296" name="Line 42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297" name="Line 42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298" name="Line 42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299" name="Line 42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300" name="AutoShape 42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301" name="Group 429"/>
              <p:cNvGrpSpPr>
                <a:grpSpLocks/>
              </p:cNvGrpSpPr>
              <p:nvPr/>
            </p:nvGrpSpPr>
            <p:grpSpPr bwMode="auto">
              <a:xfrm>
                <a:off x="426" y="3644"/>
                <a:ext cx="139" cy="112"/>
                <a:chOff x="2304" y="2256"/>
                <a:chExt cx="432" cy="576"/>
              </a:xfrm>
            </p:grpSpPr>
            <p:sp>
              <p:nvSpPr>
                <p:cNvPr id="592302" name="Rectangle 43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303" name="Line 43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304" name="Line 43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305" name="Line 43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306" name="Line 43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307" name="AutoShape 43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308" name="Group 436"/>
              <p:cNvGrpSpPr>
                <a:grpSpLocks/>
              </p:cNvGrpSpPr>
              <p:nvPr/>
            </p:nvGrpSpPr>
            <p:grpSpPr bwMode="auto">
              <a:xfrm>
                <a:off x="402" y="3600"/>
                <a:ext cx="70" cy="200"/>
                <a:chOff x="2064" y="1872"/>
                <a:chExt cx="144" cy="912"/>
              </a:xfrm>
            </p:grpSpPr>
            <p:sp>
              <p:nvSpPr>
                <p:cNvPr id="592309" name="Rectangle 4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310" name="Line 4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311" name="Line 4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312" name="Line 4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313" name="Line 4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314" name="Line 4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315" name="Line 4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316" name="Line 4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317" name="Line 4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318" name="Line 4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319" name="Line 4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320" name="Group 448"/>
              <p:cNvGrpSpPr>
                <a:grpSpLocks/>
              </p:cNvGrpSpPr>
              <p:nvPr/>
            </p:nvGrpSpPr>
            <p:grpSpPr bwMode="auto">
              <a:xfrm>
                <a:off x="518" y="3689"/>
                <a:ext cx="70" cy="200"/>
                <a:chOff x="2064" y="1872"/>
                <a:chExt cx="144" cy="912"/>
              </a:xfrm>
            </p:grpSpPr>
            <p:sp>
              <p:nvSpPr>
                <p:cNvPr id="592321" name="Rectangle 44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322" name="Line 45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323" name="Line 45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324" name="Line 45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325" name="Line 45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326" name="Line 45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327" name="Line 45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328" name="Line 45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329" name="Line 45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330" name="Line 45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331" name="Line 45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332" name="Group 460"/>
              <p:cNvGrpSpPr>
                <a:grpSpLocks/>
              </p:cNvGrpSpPr>
              <p:nvPr/>
            </p:nvGrpSpPr>
            <p:grpSpPr bwMode="auto">
              <a:xfrm>
                <a:off x="286" y="3756"/>
                <a:ext cx="140" cy="111"/>
                <a:chOff x="2304" y="2256"/>
                <a:chExt cx="432" cy="576"/>
              </a:xfrm>
            </p:grpSpPr>
            <p:sp>
              <p:nvSpPr>
                <p:cNvPr id="592333" name="Rectangle 46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334" name="Line 46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335" name="Line 46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336" name="Line 46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337" name="Line 46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338" name="AutoShape 46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592339" name="Group 467"/>
          <p:cNvGrpSpPr>
            <a:grpSpLocks/>
          </p:cNvGrpSpPr>
          <p:nvPr/>
        </p:nvGrpSpPr>
        <p:grpSpPr bwMode="auto">
          <a:xfrm>
            <a:off x="1066800" y="5181600"/>
            <a:ext cx="914400" cy="889000"/>
            <a:chOff x="288" y="1056"/>
            <a:chExt cx="1340" cy="1088"/>
          </a:xfrm>
        </p:grpSpPr>
        <p:sp>
          <p:nvSpPr>
            <p:cNvPr id="592340" name="Rectangle 468"/>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592341" name="Group 469"/>
            <p:cNvGrpSpPr>
              <a:grpSpLocks/>
            </p:cNvGrpSpPr>
            <p:nvPr/>
          </p:nvGrpSpPr>
          <p:grpSpPr bwMode="auto">
            <a:xfrm>
              <a:off x="624" y="1056"/>
              <a:ext cx="1004" cy="424"/>
              <a:chOff x="2020" y="1189"/>
              <a:chExt cx="1004" cy="424"/>
            </a:xfrm>
          </p:grpSpPr>
          <p:grpSp>
            <p:nvGrpSpPr>
              <p:cNvPr id="592342" name="Group 470"/>
              <p:cNvGrpSpPr>
                <a:grpSpLocks/>
              </p:cNvGrpSpPr>
              <p:nvPr/>
            </p:nvGrpSpPr>
            <p:grpSpPr bwMode="auto">
              <a:xfrm>
                <a:off x="2020" y="1197"/>
                <a:ext cx="194" cy="353"/>
                <a:chOff x="2020" y="1197"/>
                <a:chExt cx="194" cy="353"/>
              </a:xfrm>
            </p:grpSpPr>
            <p:sp>
              <p:nvSpPr>
                <p:cNvPr id="592343" name="Rectangle 47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44" name="AutoShape 47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45" name="Group 473"/>
              <p:cNvGrpSpPr>
                <a:grpSpLocks/>
              </p:cNvGrpSpPr>
              <p:nvPr/>
            </p:nvGrpSpPr>
            <p:grpSpPr bwMode="auto">
              <a:xfrm>
                <a:off x="2250" y="1189"/>
                <a:ext cx="194" cy="353"/>
                <a:chOff x="2250" y="1189"/>
                <a:chExt cx="194" cy="353"/>
              </a:xfrm>
            </p:grpSpPr>
            <p:sp>
              <p:nvSpPr>
                <p:cNvPr id="592346" name="Rectangle 47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47" name="AutoShape 47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48" name="Group 476"/>
              <p:cNvGrpSpPr>
                <a:grpSpLocks/>
              </p:cNvGrpSpPr>
              <p:nvPr/>
            </p:nvGrpSpPr>
            <p:grpSpPr bwMode="auto">
              <a:xfrm>
                <a:off x="2337" y="1216"/>
                <a:ext cx="194" cy="353"/>
                <a:chOff x="2337" y="1216"/>
                <a:chExt cx="194" cy="353"/>
              </a:xfrm>
            </p:grpSpPr>
            <p:sp>
              <p:nvSpPr>
                <p:cNvPr id="592349" name="Rectangle 47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50" name="AutoShape 47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51" name="Group 479"/>
              <p:cNvGrpSpPr>
                <a:grpSpLocks/>
              </p:cNvGrpSpPr>
              <p:nvPr/>
            </p:nvGrpSpPr>
            <p:grpSpPr bwMode="auto">
              <a:xfrm>
                <a:off x="2532" y="1206"/>
                <a:ext cx="194" cy="353"/>
                <a:chOff x="2532" y="1206"/>
                <a:chExt cx="194" cy="353"/>
              </a:xfrm>
            </p:grpSpPr>
            <p:sp>
              <p:nvSpPr>
                <p:cNvPr id="592352" name="Rectangle 48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53" name="AutoShape 48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54" name="Group 482"/>
              <p:cNvGrpSpPr>
                <a:grpSpLocks/>
              </p:cNvGrpSpPr>
              <p:nvPr/>
            </p:nvGrpSpPr>
            <p:grpSpPr bwMode="auto">
              <a:xfrm>
                <a:off x="2830" y="1245"/>
                <a:ext cx="194" cy="353"/>
                <a:chOff x="2830" y="1245"/>
                <a:chExt cx="194" cy="353"/>
              </a:xfrm>
            </p:grpSpPr>
            <p:sp>
              <p:nvSpPr>
                <p:cNvPr id="592355" name="Rectangle 48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56" name="AutoShape 48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57" name="Group 485"/>
              <p:cNvGrpSpPr>
                <a:grpSpLocks/>
              </p:cNvGrpSpPr>
              <p:nvPr/>
            </p:nvGrpSpPr>
            <p:grpSpPr bwMode="auto">
              <a:xfrm>
                <a:off x="2142" y="1227"/>
                <a:ext cx="194" cy="353"/>
                <a:chOff x="2142" y="1227"/>
                <a:chExt cx="194" cy="353"/>
              </a:xfrm>
            </p:grpSpPr>
            <p:sp>
              <p:nvSpPr>
                <p:cNvPr id="592358" name="Rectangle 48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59" name="AutoShape 48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60" name="Group 488"/>
              <p:cNvGrpSpPr>
                <a:grpSpLocks/>
              </p:cNvGrpSpPr>
              <p:nvPr/>
            </p:nvGrpSpPr>
            <p:grpSpPr bwMode="auto">
              <a:xfrm>
                <a:off x="2424" y="1243"/>
                <a:ext cx="193" cy="353"/>
                <a:chOff x="2424" y="1243"/>
                <a:chExt cx="193" cy="353"/>
              </a:xfrm>
            </p:grpSpPr>
            <p:sp>
              <p:nvSpPr>
                <p:cNvPr id="592361" name="Rectangle 48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62" name="AutoShape 49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63" name="Group 491"/>
              <p:cNvGrpSpPr>
                <a:grpSpLocks/>
              </p:cNvGrpSpPr>
              <p:nvPr/>
            </p:nvGrpSpPr>
            <p:grpSpPr bwMode="auto">
              <a:xfrm>
                <a:off x="2618" y="1233"/>
                <a:ext cx="194" cy="353"/>
                <a:chOff x="2618" y="1233"/>
                <a:chExt cx="194" cy="353"/>
              </a:xfrm>
            </p:grpSpPr>
            <p:sp>
              <p:nvSpPr>
                <p:cNvPr id="592364" name="Rectangle 49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65" name="AutoShape 49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66" name="Group 494"/>
              <p:cNvGrpSpPr>
                <a:grpSpLocks/>
              </p:cNvGrpSpPr>
              <p:nvPr/>
            </p:nvGrpSpPr>
            <p:grpSpPr bwMode="auto">
              <a:xfrm>
                <a:off x="2706" y="1260"/>
                <a:ext cx="194" cy="353"/>
                <a:chOff x="2706" y="1260"/>
                <a:chExt cx="194" cy="353"/>
              </a:xfrm>
            </p:grpSpPr>
            <p:sp>
              <p:nvSpPr>
                <p:cNvPr id="592367" name="Rectangle 49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68" name="AutoShape 49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2369" name="Group 497"/>
            <p:cNvGrpSpPr>
              <a:grpSpLocks/>
            </p:cNvGrpSpPr>
            <p:nvPr/>
          </p:nvGrpSpPr>
          <p:grpSpPr bwMode="auto">
            <a:xfrm>
              <a:off x="480" y="1152"/>
              <a:ext cx="1004" cy="424"/>
              <a:chOff x="2020" y="1189"/>
              <a:chExt cx="1004" cy="424"/>
            </a:xfrm>
          </p:grpSpPr>
          <p:grpSp>
            <p:nvGrpSpPr>
              <p:cNvPr id="592370" name="Group 498"/>
              <p:cNvGrpSpPr>
                <a:grpSpLocks/>
              </p:cNvGrpSpPr>
              <p:nvPr/>
            </p:nvGrpSpPr>
            <p:grpSpPr bwMode="auto">
              <a:xfrm>
                <a:off x="2020" y="1197"/>
                <a:ext cx="194" cy="353"/>
                <a:chOff x="2020" y="1197"/>
                <a:chExt cx="194" cy="353"/>
              </a:xfrm>
            </p:grpSpPr>
            <p:sp>
              <p:nvSpPr>
                <p:cNvPr id="592371" name="Rectangle 499"/>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72" name="AutoShape 500"/>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73" name="Group 501"/>
              <p:cNvGrpSpPr>
                <a:grpSpLocks/>
              </p:cNvGrpSpPr>
              <p:nvPr/>
            </p:nvGrpSpPr>
            <p:grpSpPr bwMode="auto">
              <a:xfrm>
                <a:off x="2250" y="1189"/>
                <a:ext cx="194" cy="353"/>
                <a:chOff x="2250" y="1189"/>
                <a:chExt cx="194" cy="353"/>
              </a:xfrm>
            </p:grpSpPr>
            <p:sp>
              <p:nvSpPr>
                <p:cNvPr id="592374" name="Rectangle 502"/>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75" name="AutoShape 503"/>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76" name="Group 504"/>
              <p:cNvGrpSpPr>
                <a:grpSpLocks/>
              </p:cNvGrpSpPr>
              <p:nvPr/>
            </p:nvGrpSpPr>
            <p:grpSpPr bwMode="auto">
              <a:xfrm>
                <a:off x="2337" y="1216"/>
                <a:ext cx="194" cy="353"/>
                <a:chOff x="2337" y="1216"/>
                <a:chExt cx="194" cy="353"/>
              </a:xfrm>
            </p:grpSpPr>
            <p:sp>
              <p:nvSpPr>
                <p:cNvPr id="592377" name="Rectangle 505"/>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78" name="AutoShape 506"/>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79" name="Group 507"/>
              <p:cNvGrpSpPr>
                <a:grpSpLocks/>
              </p:cNvGrpSpPr>
              <p:nvPr/>
            </p:nvGrpSpPr>
            <p:grpSpPr bwMode="auto">
              <a:xfrm>
                <a:off x="2532" y="1206"/>
                <a:ext cx="194" cy="353"/>
                <a:chOff x="2532" y="1206"/>
                <a:chExt cx="194" cy="353"/>
              </a:xfrm>
            </p:grpSpPr>
            <p:sp>
              <p:nvSpPr>
                <p:cNvPr id="592380" name="Rectangle 508"/>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81" name="AutoShape 509"/>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82" name="Group 510"/>
              <p:cNvGrpSpPr>
                <a:grpSpLocks/>
              </p:cNvGrpSpPr>
              <p:nvPr/>
            </p:nvGrpSpPr>
            <p:grpSpPr bwMode="auto">
              <a:xfrm>
                <a:off x="2830" y="1245"/>
                <a:ext cx="194" cy="353"/>
                <a:chOff x="2830" y="1245"/>
                <a:chExt cx="194" cy="353"/>
              </a:xfrm>
            </p:grpSpPr>
            <p:sp>
              <p:nvSpPr>
                <p:cNvPr id="592383" name="Rectangle 511"/>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84" name="AutoShape 512"/>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85" name="Group 513"/>
              <p:cNvGrpSpPr>
                <a:grpSpLocks/>
              </p:cNvGrpSpPr>
              <p:nvPr/>
            </p:nvGrpSpPr>
            <p:grpSpPr bwMode="auto">
              <a:xfrm>
                <a:off x="2142" y="1227"/>
                <a:ext cx="194" cy="353"/>
                <a:chOff x="2142" y="1227"/>
                <a:chExt cx="194" cy="353"/>
              </a:xfrm>
            </p:grpSpPr>
            <p:sp>
              <p:nvSpPr>
                <p:cNvPr id="592386" name="Rectangle 514"/>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87" name="AutoShape 515"/>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88" name="Group 516"/>
              <p:cNvGrpSpPr>
                <a:grpSpLocks/>
              </p:cNvGrpSpPr>
              <p:nvPr/>
            </p:nvGrpSpPr>
            <p:grpSpPr bwMode="auto">
              <a:xfrm>
                <a:off x="2424" y="1243"/>
                <a:ext cx="193" cy="353"/>
                <a:chOff x="2424" y="1243"/>
                <a:chExt cx="193" cy="353"/>
              </a:xfrm>
            </p:grpSpPr>
            <p:sp>
              <p:nvSpPr>
                <p:cNvPr id="592389" name="Rectangle 517"/>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90" name="AutoShape 518"/>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91" name="Group 519"/>
              <p:cNvGrpSpPr>
                <a:grpSpLocks/>
              </p:cNvGrpSpPr>
              <p:nvPr/>
            </p:nvGrpSpPr>
            <p:grpSpPr bwMode="auto">
              <a:xfrm>
                <a:off x="2618" y="1233"/>
                <a:ext cx="194" cy="353"/>
                <a:chOff x="2618" y="1233"/>
                <a:chExt cx="194" cy="353"/>
              </a:xfrm>
            </p:grpSpPr>
            <p:sp>
              <p:nvSpPr>
                <p:cNvPr id="592392" name="Rectangle 520"/>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93" name="AutoShape 521"/>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394" name="Group 522"/>
              <p:cNvGrpSpPr>
                <a:grpSpLocks/>
              </p:cNvGrpSpPr>
              <p:nvPr/>
            </p:nvGrpSpPr>
            <p:grpSpPr bwMode="auto">
              <a:xfrm>
                <a:off x="2706" y="1260"/>
                <a:ext cx="194" cy="353"/>
                <a:chOff x="2706" y="1260"/>
                <a:chExt cx="194" cy="353"/>
              </a:xfrm>
            </p:grpSpPr>
            <p:sp>
              <p:nvSpPr>
                <p:cNvPr id="592395" name="Rectangle 523"/>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396" name="AutoShape 524"/>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2397" name="Group 525"/>
            <p:cNvGrpSpPr>
              <a:grpSpLocks/>
            </p:cNvGrpSpPr>
            <p:nvPr/>
          </p:nvGrpSpPr>
          <p:grpSpPr bwMode="auto">
            <a:xfrm>
              <a:off x="432" y="1248"/>
              <a:ext cx="1004" cy="424"/>
              <a:chOff x="2020" y="1189"/>
              <a:chExt cx="1004" cy="424"/>
            </a:xfrm>
          </p:grpSpPr>
          <p:grpSp>
            <p:nvGrpSpPr>
              <p:cNvPr id="592398" name="Group 526"/>
              <p:cNvGrpSpPr>
                <a:grpSpLocks/>
              </p:cNvGrpSpPr>
              <p:nvPr/>
            </p:nvGrpSpPr>
            <p:grpSpPr bwMode="auto">
              <a:xfrm>
                <a:off x="2020" y="1197"/>
                <a:ext cx="194" cy="353"/>
                <a:chOff x="2020" y="1197"/>
                <a:chExt cx="194" cy="353"/>
              </a:xfrm>
            </p:grpSpPr>
            <p:sp>
              <p:nvSpPr>
                <p:cNvPr id="592399" name="Rectangle 527"/>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00" name="AutoShape 528"/>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401" name="Group 529"/>
              <p:cNvGrpSpPr>
                <a:grpSpLocks/>
              </p:cNvGrpSpPr>
              <p:nvPr/>
            </p:nvGrpSpPr>
            <p:grpSpPr bwMode="auto">
              <a:xfrm>
                <a:off x="2250" y="1189"/>
                <a:ext cx="194" cy="353"/>
                <a:chOff x="2250" y="1189"/>
                <a:chExt cx="194" cy="353"/>
              </a:xfrm>
            </p:grpSpPr>
            <p:sp>
              <p:nvSpPr>
                <p:cNvPr id="592402" name="Rectangle 530"/>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03" name="AutoShape 531"/>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404" name="Group 532"/>
              <p:cNvGrpSpPr>
                <a:grpSpLocks/>
              </p:cNvGrpSpPr>
              <p:nvPr/>
            </p:nvGrpSpPr>
            <p:grpSpPr bwMode="auto">
              <a:xfrm>
                <a:off x="2337" y="1216"/>
                <a:ext cx="194" cy="353"/>
                <a:chOff x="2337" y="1216"/>
                <a:chExt cx="194" cy="353"/>
              </a:xfrm>
            </p:grpSpPr>
            <p:sp>
              <p:nvSpPr>
                <p:cNvPr id="592405" name="Rectangle 533"/>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06" name="AutoShape 534"/>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407" name="Group 535"/>
              <p:cNvGrpSpPr>
                <a:grpSpLocks/>
              </p:cNvGrpSpPr>
              <p:nvPr/>
            </p:nvGrpSpPr>
            <p:grpSpPr bwMode="auto">
              <a:xfrm>
                <a:off x="2532" y="1206"/>
                <a:ext cx="194" cy="353"/>
                <a:chOff x="2532" y="1206"/>
                <a:chExt cx="194" cy="353"/>
              </a:xfrm>
            </p:grpSpPr>
            <p:sp>
              <p:nvSpPr>
                <p:cNvPr id="592408" name="Rectangle 536"/>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09" name="AutoShape 537"/>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410" name="Group 538"/>
              <p:cNvGrpSpPr>
                <a:grpSpLocks/>
              </p:cNvGrpSpPr>
              <p:nvPr/>
            </p:nvGrpSpPr>
            <p:grpSpPr bwMode="auto">
              <a:xfrm>
                <a:off x="2830" y="1245"/>
                <a:ext cx="194" cy="353"/>
                <a:chOff x="2830" y="1245"/>
                <a:chExt cx="194" cy="353"/>
              </a:xfrm>
            </p:grpSpPr>
            <p:sp>
              <p:nvSpPr>
                <p:cNvPr id="592411" name="Rectangle 539"/>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12" name="AutoShape 540"/>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413" name="Group 541"/>
              <p:cNvGrpSpPr>
                <a:grpSpLocks/>
              </p:cNvGrpSpPr>
              <p:nvPr/>
            </p:nvGrpSpPr>
            <p:grpSpPr bwMode="auto">
              <a:xfrm>
                <a:off x="2142" y="1227"/>
                <a:ext cx="194" cy="353"/>
                <a:chOff x="2142" y="1227"/>
                <a:chExt cx="194" cy="353"/>
              </a:xfrm>
            </p:grpSpPr>
            <p:sp>
              <p:nvSpPr>
                <p:cNvPr id="592414" name="Rectangle 542"/>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15" name="AutoShape 543"/>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416" name="Group 544"/>
              <p:cNvGrpSpPr>
                <a:grpSpLocks/>
              </p:cNvGrpSpPr>
              <p:nvPr/>
            </p:nvGrpSpPr>
            <p:grpSpPr bwMode="auto">
              <a:xfrm>
                <a:off x="2424" y="1243"/>
                <a:ext cx="193" cy="353"/>
                <a:chOff x="2424" y="1243"/>
                <a:chExt cx="193" cy="353"/>
              </a:xfrm>
            </p:grpSpPr>
            <p:sp>
              <p:nvSpPr>
                <p:cNvPr id="592417" name="Rectangle 545"/>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18" name="AutoShape 546"/>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419" name="Group 547"/>
              <p:cNvGrpSpPr>
                <a:grpSpLocks/>
              </p:cNvGrpSpPr>
              <p:nvPr/>
            </p:nvGrpSpPr>
            <p:grpSpPr bwMode="auto">
              <a:xfrm>
                <a:off x="2618" y="1233"/>
                <a:ext cx="194" cy="353"/>
                <a:chOff x="2618" y="1233"/>
                <a:chExt cx="194" cy="353"/>
              </a:xfrm>
            </p:grpSpPr>
            <p:sp>
              <p:nvSpPr>
                <p:cNvPr id="592420" name="Rectangle 548"/>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21" name="AutoShape 549"/>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422" name="Group 550"/>
              <p:cNvGrpSpPr>
                <a:grpSpLocks/>
              </p:cNvGrpSpPr>
              <p:nvPr/>
            </p:nvGrpSpPr>
            <p:grpSpPr bwMode="auto">
              <a:xfrm>
                <a:off x="2706" y="1260"/>
                <a:ext cx="194" cy="353"/>
                <a:chOff x="2706" y="1260"/>
                <a:chExt cx="194" cy="353"/>
              </a:xfrm>
            </p:grpSpPr>
            <p:sp>
              <p:nvSpPr>
                <p:cNvPr id="592423" name="Rectangle 551"/>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24" name="AutoShape 552"/>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grpSp>
        <p:nvGrpSpPr>
          <p:cNvPr id="592425" name="Group 553"/>
          <p:cNvGrpSpPr>
            <a:grpSpLocks/>
          </p:cNvGrpSpPr>
          <p:nvPr/>
        </p:nvGrpSpPr>
        <p:grpSpPr bwMode="auto">
          <a:xfrm>
            <a:off x="304800" y="4343400"/>
            <a:ext cx="762000" cy="638175"/>
            <a:chOff x="1104" y="3168"/>
            <a:chExt cx="1488" cy="1026"/>
          </a:xfrm>
        </p:grpSpPr>
        <p:sp>
          <p:nvSpPr>
            <p:cNvPr id="592426" name="Rectangle 55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592427" name="Group 555"/>
            <p:cNvGrpSpPr>
              <a:grpSpLocks/>
            </p:cNvGrpSpPr>
            <p:nvPr/>
          </p:nvGrpSpPr>
          <p:grpSpPr bwMode="auto">
            <a:xfrm>
              <a:off x="1514" y="3168"/>
              <a:ext cx="1078" cy="308"/>
              <a:chOff x="4080" y="3456"/>
              <a:chExt cx="1078" cy="308"/>
            </a:xfrm>
          </p:grpSpPr>
          <p:grpSp>
            <p:nvGrpSpPr>
              <p:cNvPr id="592428" name="Group 556"/>
              <p:cNvGrpSpPr>
                <a:grpSpLocks/>
              </p:cNvGrpSpPr>
              <p:nvPr/>
            </p:nvGrpSpPr>
            <p:grpSpPr bwMode="auto">
              <a:xfrm>
                <a:off x="4080" y="3456"/>
                <a:ext cx="128" cy="236"/>
                <a:chOff x="4080" y="3456"/>
                <a:chExt cx="128" cy="236"/>
              </a:xfrm>
            </p:grpSpPr>
            <p:sp>
              <p:nvSpPr>
                <p:cNvPr id="592429" name="Rectangle 55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30" name="Oval 55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31" name="Oval 55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32" name="Oval 56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33" name="Oval 56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34" name="Oval 56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435" name="Group 563"/>
              <p:cNvGrpSpPr>
                <a:grpSpLocks/>
              </p:cNvGrpSpPr>
              <p:nvPr/>
            </p:nvGrpSpPr>
            <p:grpSpPr bwMode="auto">
              <a:xfrm>
                <a:off x="4208" y="3459"/>
                <a:ext cx="129" cy="236"/>
                <a:chOff x="4208" y="3459"/>
                <a:chExt cx="129" cy="236"/>
              </a:xfrm>
            </p:grpSpPr>
            <p:sp>
              <p:nvSpPr>
                <p:cNvPr id="592436" name="Rectangle 56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37" name="Oval 56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38" name="Oval 56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39" name="Oval 56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40" name="Oval 56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41" name="Oval 56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442" name="Group 570"/>
              <p:cNvGrpSpPr>
                <a:grpSpLocks/>
              </p:cNvGrpSpPr>
              <p:nvPr/>
            </p:nvGrpSpPr>
            <p:grpSpPr bwMode="auto">
              <a:xfrm>
                <a:off x="4337" y="3456"/>
                <a:ext cx="128" cy="236"/>
                <a:chOff x="4337" y="3456"/>
                <a:chExt cx="128" cy="236"/>
              </a:xfrm>
            </p:grpSpPr>
            <p:sp>
              <p:nvSpPr>
                <p:cNvPr id="592443" name="Rectangle 57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44" name="Oval 57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45" name="Oval 57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46" name="Oval 57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47" name="Oval 57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48" name="Oval 57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449" name="Group 577"/>
              <p:cNvGrpSpPr>
                <a:grpSpLocks/>
              </p:cNvGrpSpPr>
              <p:nvPr/>
            </p:nvGrpSpPr>
            <p:grpSpPr bwMode="auto">
              <a:xfrm>
                <a:off x="4465" y="3480"/>
                <a:ext cx="128" cy="236"/>
                <a:chOff x="4465" y="3480"/>
                <a:chExt cx="128" cy="236"/>
              </a:xfrm>
            </p:grpSpPr>
            <p:sp>
              <p:nvSpPr>
                <p:cNvPr id="592450" name="Rectangle 57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51" name="Oval 57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52" name="Oval 58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53" name="Oval 58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54" name="Oval 58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55" name="Oval 58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456" name="Group 584"/>
              <p:cNvGrpSpPr>
                <a:grpSpLocks/>
              </p:cNvGrpSpPr>
              <p:nvPr/>
            </p:nvGrpSpPr>
            <p:grpSpPr bwMode="auto">
              <a:xfrm>
                <a:off x="4593" y="3480"/>
                <a:ext cx="129" cy="236"/>
                <a:chOff x="4593" y="3480"/>
                <a:chExt cx="129" cy="236"/>
              </a:xfrm>
            </p:grpSpPr>
            <p:sp>
              <p:nvSpPr>
                <p:cNvPr id="592457" name="Rectangle 58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58" name="Oval 58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59" name="Oval 58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60" name="Oval 58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61" name="Oval 58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62" name="Oval 59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463" name="Group 591"/>
              <p:cNvGrpSpPr>
                <a:grpSpLocks/>
              </p:cNvGrpSpPr>
              <p:nvPr/>
            </p:nvGrpSpPr>
            <p:grpSpPr bwMode="auto">
              <a:xfrm>
                <a:off x="4747" y="3504"/>
                <a:ext cx="129" cy="236"/>
                <a:chOff x="4747" y="3504"/>
                <a:chExt cx="129" cy="236"/>
              </a:xfrm>
            </p:grpSpPr>
            <p:sp>
              <p:nvSpPr>
                <p:cNvPr id="592464" name="Rectangle 59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65" name="Oval 59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66" name="Oval 59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67" name="Oval 59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68" name="Oval 59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69" name="Oval 59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470" name="Group 598"/>
              <p:cNvGrpSpPr>
                <a:grpSpLocks/>
              </p:cNvGrpSpPr>
              <p:nvPr/>
            </p:nvGrpSpPr>
            <p:grpSpPr bwMode="auto">
              <a:xfrm>
                <a:off x="4901" y="3504"/>
                <a:ext cx="129" cy="236"/>
                <a:chOff x="4901" y="3504"/>
                <a:chExt cx="129" cy="236"/>
              </a:xfrm>
            </p:grpSpPr>
            <p:sp>
              <p:nvSpPr>
                <p:cNvPr id="592471" name="Rectangle 59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72" name="Oval 60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73" name="Oval 60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74" name="Oval 60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75" name="Oval 60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76" name="Oval 60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477" name="Group 605"/>
              <p:cNvGrpSpPr>
                <a:grpSpLocks/>
              </p:cNvGrpSpPr>
              <p:nvPr/>
            </p:nvGrpSpPr>
            <p:grpSpPr bwMode="auto">
              <a:xfrm>
                <a:off x="5030" y="3528"/>
                <a:ext cx="128" cy="236"/>
                <a:chOff x="5030" y="3528"/>
                <a:chExt cx="128" cy="236"/>
              </a:xfrm>
            </p:grpSpPr>
            <p:sp>
              <p:nvSpPr>
                <p:cNvPr id="592478" name="Rectangle 60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79" name="Oval 60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80" name="Oval 60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81" name="Oval 60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82" name="Oval 61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83" name="Oval 61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2484" name="Group 612"/>
            <p:cNvGrpSpPr>
              <a:grpSpLocks/>
            </p:cNvGrpSpPr>
            <p:nvPr/>
          </p:nvGrpSpPr>
          <p:grpSpPr bwMode="auto">
            <a:xfrm>
              <a:off x="1440" y="3264"/>
              <a:ext cx="1078" cy="308"/>
              <a:chOff x="4080" y="3456"/>
              <a:chExt cx="1078" cy="308"/>
            </a:xfrm>
          </p:grpSpPr>
          <p:grpSp>
            <p:nvGrpSpPr>
              <p:cNvPr id="592485" name="Group 613"/>
              <p:cNvGrpSpPr>
                <a:grpSpLocks/>
              </p:cNvGrpSpPr>
              <p:nvPr/>
            </p:nvGrpSpPr>
            <p:grpSpPr bwMode="auto">
              <a:xfrm>
                <a:off x="4080" y="3456"/>
                <a:ext cx="128" cy="236"/>
                <a:chOff x="4080" y="3456"/>
                <a:chExt cx="128" cy="236"/>
              </a:xfrm>
            </p:grpSpPr>
            <p:sp>
              <p:nvSpPr>
                <p:cNvPr id="592486" name="Rectangle 61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87" name="Oval 61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88" name="Oval 61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89" name="Oval 61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90" name="Oval 61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91" name="Oval 61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492" name="Group 620"/>
              <p:cNvGrpSpPr>
                <a:grpSpLocks/>
              </p:cNvGrpSpPr>
              <p:nvPr/>
            </p:nvGrpSpPr>
            <p:grpSpPr bwMode="auto">
              <a:xfrm>
                <a:off x="4208" y="3459"/>
                <a:ext cx="129" cy="236"/>
                <a:chOff x="4208" y="3459"/>
                <a:chExt cx="129" cy="236"/>
              </a:xfrm>
            </p:grpSpPr>
            <p:sp>
              <p:nvSpPr>
                <p:cNvPr id="592493" name="Rectangle 62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494" name="Oval 62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95" name="Oval 62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96" name="Oval 62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97" name="Oval 62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498" name="Oval 62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499" name="Group 627"/>
              <p:cNvGrpSpPr>
                <a:grpSpLocks/>
              </p:cNvGrpSpPr>
              <p:nvPr/>
            </p:nvGrpSpPr>
            <p:grpSpPr bwMode="auto">
              <a:xfrm>
                <a:off x="4337" y="3456"/>
                <a:ext cx="128" cy="236"/>
                <a:chOff x="4337" y="3456"/>
                <a:chExt cx="128" cy="236"/>
              </a:xfrm>
            </p:grpSpPr>
            <p:sp>
              <p:nvSpPr>
                <p:cNvPr id="592500" name="Rectangle 62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01" name="Oval 62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02" name="Oval 63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03" name="Oval 63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04" name="Oval 63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05" name="Oval 63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06" name="Group 634"/>
              <p:cNvGrpSpPr>
                <a:grpSpLocks/>
              </p:cNvGrpSpPr>
              <p:nvPr/>
            </p:nvGrpSpPr>
            <p:grpSpPr bwMode="auto">
              <a:xfrm>
                <a:off x="4465" y="3480"/>
                <a:ext cx="128" cy="236"/>
                <a:chOff x="4465" y="3480"/>
                <a:chExt cx="128" cy="236"/>
              </a:xfrm>
            </p:grpSpPr>
            <p:sp>
              <p:nvSpPr>
                <p:cNvPr id="592507" name="Rectangle 63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08" name="Oval 63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09" name="Oval 63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10" name="Oval 63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11" name="Oval 63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12" name="Oval 64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13" name="Group 641"/>
              <p:cNvGrpSpPr>
                <a:grpSpLocks/>
              </p:cNvGrpSpPr>
              <p:nvPr/>
            </p:nvGrpSpPr>
            <p:grpSpPr bwMode="auto">
              <a:xfrm>
                <a:off x="4593" y="3480"/>
                <a:ext cx="129" cy="236"/>
                <a:chOff x="4593" y="3480"/>
                <a:chExt cx="129" cy="236"/>
              </a:xfrm>
            </p:grpSpPr>
            <p:sp>
              <p:nvSpPr>
                <p:cNvPr id="592514" name="Rectangle 64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15" name="Oval 64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16" name="Oval 64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17" name="Oval 64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18" name="Oval 64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19" name="Oval 64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20" name="Group 648"/>
              <p:cNvGrpSpPr>
                <a:grpSpLocks/>
              </p:cNvGrpSpPr>
              <p:nvPr/>
            </p:nvGrpSpPr>
            <p:grpSpPr bwMode="auto">
              <a:xfrm>
                <a:off x="4747" y="3504"/>
                <a:ext cx="129" cy="236"/>
                <a:chOff x="4747" y="3504"/>
                <a:chExt cx="129" cy="236"/>
              </a:xfrm>
            </p:grpSpPr>
            <p:sp>
              <p:nvSpPr>
                <p:cNvPr id="592521" name="Rectangle 64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22" name="Oval 65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23" name="Oval 65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24" name="Oval 65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25" name="Oval 65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26" name="Oval 65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27" name="Group 655"/>
              <p:cNvGrpSpPr>
                <a:grpSpLocks/>
              </p:cNvGrpSpPr>
              <p:nvPr/>
            </p:nvGrpSpPr>
            <p:grpSpPr bwMode="auto">
              <a:xfrm>
                <a:off x="4901" y="3504"/>
                <a:ext cx="129" cy="236"/>
                <a:chOff x="4901" y="3504"/>
                <a:chExt cx="129" cy="236"/>
              </a:xfrm>
            </p:grpSpPr>
            <p:sp>
              <p:nvSpPr>
                <p:cNvPr id="592528" name="Rectangle 65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29" name="Oval 65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30" name="Oval 65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31" name="Oval 65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32" name="Oval 66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33" name="Oval 66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34" name="Group 662"/>
              <p:cNvGrpSpPr>
                <a:grpSpLocks/>
              </p:cNvGrpSpPr>
              <p:nvPr/>
            </p:nvGrpSpPr>
            <p:grpSpPr bwMode="auto">
              <a:xfrm>
                <a:off x="5030" y="3528"/>
                <a:ext cx="128" cy="236"/>
                <a:chOff x="5030" y="3528"/>
                <a:chExt cx="128" cy="236"/>
              </a:xfrm>
            </p:grpSpPr>
            <p:sp>
              <p:nvSpPr>
                <p:cNvPr id="592535" name="Rectangle 66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36" name="Oval 66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37" name="Oval 66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38" name="Oval 66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39" name="Oval 66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40" name="Oval 66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2541" name="Group 669"/>
            <p:cNvGrpSpPr>
              <a:grpSpLocks/>
            </p:cNvGrpSpPr>
            <p:nvPr/>
          </p:nvGrpSpPr>
          <p:grpSpPr bwMode="auto">
            <a:xfrm>
              <a:off x="1344" y="3312"/>
              <a:ext cx="1078" cy="308"/>
              <a:chOff x="4080" y="3456"/>
              <a:chExt cx="1078" cy="308"/>
            </a:xfrm>
          </p:grpSpPr>
          <p:grpSp>
            <p:nvGrpSpPr>
              <p:cNvPr id="592542" name="Group 670"/>
              <p:cNvGrpSpPr>
                <a:grpSpLocks/>
              </p:cNvGrpSpPr>
              <p:nvPr/>
            </p:nvGrpSpPr>
            <p:grpSpPr bwMode="auto">
              <a:xfrm>
                <a:off x="4080" y="3456"/>
                <a:ext cx="128" cy="236"/>
                <a:chOff x="4080" y="3456"/>
                <a:chExt cx="128" cy="236"/>
              </a:xfrm>
            </p:grpSpPr>
            <p:sp>
              <p:nvSpPr>
                <p:cNvPr id="592543" name="Rectangle 67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44" name="Oval 67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45" name="Oval 67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46" name="Oval 67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47" name="Oval 67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48" name="Oval 67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49" name="Group 677"/>
              <p:cNvGrpSpPr>
                <a:grpSpLocks/>
              </p:cNvGrpSpPr>
              <p:nvPr/>
            </p:nvGrpSpPr>
            <p:grpSpPr bwMode="auto">
              <a:xfrm>
                <a:off x="4208" y="3459"/>
                <a:ext cx="129" cy="236"/>
                <a:chOff x="4208" y="3459"/>
                <a:chExt cx="129" cy="236"/>
              </a:xfrm>
            </p:grpSpPr>
            <p:sp>
              <p:nvSpPr>
                <p:cNvPr id="592550" name="Rectangle 67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51" name="Oval 67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52" name="Oval 68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53" name="Oval 68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54" name="Oval 68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55" name="Oval 68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56" name="Group 684"/>
              <p:cNvGrpSpPr>
                <a:grpSpLocks/>
              </p:cNvGrpSpPr>
              <p:nvPr/>
            </p:nvGrpSpPr>
            <p:grpSpPr bwMode="auto">
              <a:xfrm>
                <a:off x="4337" y="3456"/>
                <a:ext cx="128" cy="236"/>
                <a:chOff x="4337" y="3456"/>
                <a:chExt cx="128" cy="236"/>
              </a:xfrm>
            </p:grpSpPr>
            <p:sp>
              <p:nvSpPr>
                <p:cNvPr id="592557" name="Rectangle 68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58" name="Oval 68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59" name="Oval 68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60" name="Oval 68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61" name="Oval 68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62" name="Oval 69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63" name="Group 691"/>
              <p:cNvGrpSpPr>
                <a:grpSpLocks/>
              </p:cNvGrpSpPr>
              <p:nvPr/>
            </p:nvGrpSpPr>
            <p:grpSpPr bwMode="auto">
              <a:xfrm>
                <a:off x="4465" y="3480"/>
                <a:ext cx="128" cy="236"/>
                <a:chOff x="4465" y="3480"/>
                <a:chExt cx="128" cy="236"/>
              </a:xfrm>
            </p:grpSpPr>
            <p:sp>
              <p:nvSpPr>
                <p:cNvPr id="592564" name="Rectangle 69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65" name="Oval 69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66" name="Oval 69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67" name="Oval 69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68" name="Oval 69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69" name="Oval 69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70" name="Group 698"/>
              <p:cNvGrpSpPr>
                <a:grpSpLocks/>
              </p:cNvGrpSpPr>
              <p:nvPr/>
            </p:nvGrpSpPr>
            <p:grpSpPr bwMode="auto">
              <a:xfrm>
                <a:off x="4593" y="3480"/>
                <a:ext cx="129" cy="236"/>
                <a:chOff x="4593" y="3480"/>
                <a:chExt cx="129" cy="236"/>
              </a:xfrm>
            </p:grpSpPr>
            <p:sp>
              <p:nvSpPr>
                <p:cNvPr id="592571" name="Rectangle 69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72" name="Oval 70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73" name="Oval 70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74" name="Oval 70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75" name="Oval 70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76" name="Oval 70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77" name="Group 705"/>
              <p:cNvGrpSpPr>
                <a:grpSpLocks/>
              </p:cNvGrpSpPr>
              <p:nvPr/>
            </p:nvGrpSpPr>
            <p:grpSpPr bwMode="auto">
              <a:xfrm>
                <a:off x="4747" y="3504"/>
                <a:ext cx="129" cy="236"/>
                <a:chOff x="4747" y="3504"/>
                <a:chExt cx="129" cy="236"/>
              </a:xfrm>
            </p:grpSpPr>
            <p:sp>
              <p:nvSpPr>
                <p:cNvPr id="592578" name="Rectangle 70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79" name="Oval 70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80" name="Oval 70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81" name="Oval 70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82" name="Oval 71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83" name="Oval 71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84" name="Group 712"/>
              <p:cNvGrpSpPr>
                <a:grpSpLocks/>
              </p:cNvGrpSpPr>
              <p:nvPr/>
            </p:nvGrpSpPr>
            <p:grpSpPr bwMode="auto">
              <a:xfrm>
                <a:off x="4901" y="3504"/>
                <a:ext cx="129" cy="236"/>
                <a:chOff x="4901" y="3504"/>
                <a:chExt cx="129" cy="236"/>
              </a:xfrm>
            </p:grpSpPr>
            <p:sp>
              <p:nvSpPr>
                <p:cNvPr id="592585" name="Rectangle 71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86" name="Oval 71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87" name="Oval 71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88" name="Oval 71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89" name="Oval 71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90" name="Oval 71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591" name="Group 719"/>
              <p:cNvGrpSpPr>
                <a:grpSpLocks/>
              </p:cNvGrpSpPr>
              <p:nvPr/>
            </p:nvGrpSpPr>
            <p:grpSpPr bwMode="auto">
              <a:xfrm>
                <a:off x="5030" y="3528"/>
                <a:ext cx="128" cy="236"/>
                <a:chOff x="5030" y="3528"/>
                <a:chExt cx="128" cy="236"/>
              </a:xfrm>
            </p:grpSpPr>
            <p:sp>
              <p:nvSpPr>
                <p:cNvPr id="592592" name="Rectangle 72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593" name="Oval 72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94" name="Oval 72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95" name="Oval 72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96" name="Oval 72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597" name="Oval 72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2598" name="Group 726"/>
            <p:cNvGrpSpPr>
              <a:grpSpLocks/>
            </p:cNvGrpSpPr>
            <p:nvPr/>
          </p:nvGrpSpPr>
          <p:grpSpPr bwMode="auto">
            <a:xfrm>
              <a:off x="1248" y="3408"/>
              <a:ext cx="1078" cy="308"/>
              <a:chOff x="4080" y="3456"/>
              <a:chExt cx="1078" cy="308"/>
            </a:xfrm>
          </p:grpSpPr>
          <p:grpSp>
            <p:nvGrpSpPr>
              <p:cNvPr id="592599" name="Group 727"/>
              <p:cNvGrpSpPr>
                <a:grpSpLocks/>
              </p:cNvGrpSpPr>
              <p:nvPr/>
            </p:nvGrpSpPr>
            <p:grpSpPr bwMode="auto">
              <a:xfrm>
                <a:off x="4080" y="3456"/>
                <a:ext cx="128" cy="236"/>
                <a:chOff x="4080" y="3456"/>
                <a:chExt cx="128" cy="236"/>
              </a:xfrm>
            </p:grpSpPr>
            <p:sp>
              <p:nvSpPr>
                <p:cNvPr id="592600" name="Rectangle 72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601" name="Oval 72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02" name="Oval 73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03" name="Oval 73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04" name="Oval 73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05" name="Oval 73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606" name="Group 734"/>
              <p:cNvGrpSpPr>
                <a:grpSpLocks/>
              </p:cNvGrpSpPr>
              <p:nvPr/>
            </p:nvGrpSpPr>
            <p:grpSpPr bwMode="auto">
              <a:xfrm>
                <a:off x="4208" y="3459"/>
                <a:ext cx="129" cy="236"/>
                <a:chOff x="4208" y="3459"/>
                <a:chExt cx="129" cy="236"/>
              </a:xfrm>
            </p:grpSpPr>
            <p:sp>
              <p:nvSpPr>
                <p:cNvPr id="592607" name="Rectangle 73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608" name="Oval 73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09" name="Oval 73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10" name="Oval 73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11" name="Oval 73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12" name="Oval 74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613" name="Group 741"/>
              <p:cNvGrpSpPr>
                <a:grpSpLocks/>
              </p:cNvGrpSpPr>
              <p:nvPr/>
            </p:nvGrpSpPr>
            <p:grpSpPr bwMode="auto">
              <a:xfrm>
                <a:off x="4337" y="3456"/>
                <a:ext cx="128" cy="236"/>
                <a:chOff x="4337" y="3456"/>
                <a:chExt cx="128" cy="236"/>
              </a:xfrm>
            </p:grpSpPr>
            <p:sp>
              <p:nvSpPr>
                <p:cNvPr id="592614" name="Rectangle 74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615" name="Oval 74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16" name="Oval 74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17" name="Oval 74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18" name="Oval 74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19" name="Oval 74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620" name="Group 748"/>
              <p:cNvGrpSpPr>
                <a:grpSpLocks/>
              </p:cNvGrpSpPr>
              <p:nvPr/>
            </p:nvGrpSpPr>
            <p:grpSpPr bwMode="auto">
              <a:xfrm>
                <a:off x="4465" y="3480"/>
                <a:ext cx="128" cy="236"/>
                <a:chOff x="4465" y="3480"/>
                <a:chExt cx="128" cy="236"/>
              </a:xfrm>
            </p:grpSpPr>
            <p:sp>
              <p:nvSpPr>
                <p:cNvPr id="592621" name="Rectangle 74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622" name="Oval 75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23" name="Oval 75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24" name="Oval 75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25" name="Oval 75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26" name="Oval 75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627" name="Group 755"/>
              <p:cNvGrpSpPr>
                <a:grpSpLocks/>
              </p:cNvGrpSpPr>
              <p:nvPr/>
            </p:nvGrpSpPr>
            <p:grpSpPr bwMode="auto">
              <a:xfrm>
                <a:off x="4593" y="3480"/>
                <a:ext cx="129" cy="236"/>
                <a:chOff x="4593" y="3480"/>
                <a:chExt cx="129" cy="236"/>
              </a:xfrm>
            </p:grpSpPr>
            <p:sp>
              <p:nvSpPr>
                <p:cNvPr id="592628" name="Rectangle 75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629" name="Oval 75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30" name="Oval 75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31" name="Oval 75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32" name="Oval 76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33" name="Oval 76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634" name="Group 762"/>
              <p:cNvGrpSpPr>
                <a:grpSpLocks/>
              </p:cNvGrpSpPr>
              <p:nvPr/>
            </p:nvGrpSpPr>
            <p:grpSpPr bwMode="auto">
              <a:xfrm>
                <a:off x="4747" y="3504"/>
                <a:ext cx="129" cy="236"/>
                <a:chOff x="4747" y="3504"/>
                <a:chExt cx="129" cy="236"/>
              </a:xfrm>
            </p:grpSpPr>
            <p:sp>
              <p:nvSpPr>
                <p:cNvPr id="592635" name="Rectangle 76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636" name="Oval 76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37" name="Oval 76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38" name="Oval 76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39" name="Oval 76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40" name="Oval 76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641" name="Group 769"/>
              <p:cNvGrpSpPr>
                <a:grpSpLocks/>
              </p:cNvGrpSpPr>
              <p:nvPr/>
            </p:nvGrpSpPr>
            <p:grpSpPr bwMode="auto">
              <a:xfrm>
                <a:off x="4901" y="3504"/>
                <a:ext cx="129" cy="236"/>
                <a:chOff x="4901" y="3504"/>
                <a:chExt cx="129" cy="236"/>
              </a:xfrm>
            </p:grpSpPr>
            <p:sp>
              <p:nvSpPr>
                <p:cNvPr id="592642" name="Rectangle 77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643" name="Oval 77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44" name="Oval 77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45" name="Oval 77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46" name="Oval 77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47" name="Oval 77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648" name="Group 776"/>
              <p:cNvGrpSpPr>
                <a:grpSpLocks/>
              </p:cNvGrpSpPr>
              <p:nvPr/>
            </p:nvGrpSpPr>
            <p:grpSpPr bwMode="auto">
              <a:xfrm>
                <a:off x="5030" y="3528"/>
                <a:ext cx="128" cy="236"/>
                <a:chOff x="5030" y="3528"/>
                <a:chExt cx="128" cy="236"/>
              </a:xfrm>
            </p:grpSpPr>
            <p:sp>
              <p:nvSpPr>
                <p:cNvPr id="592649" name="Rectangle 77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650" name="Oval 77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51" name="Oval 77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52" name="Oval 78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53" name="Oval 78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654" name="Oval 78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592655" name="Group 783"/>
          <p:cNvGrpSpPr>
            <a:grpSpLocks/>
          </p:cNvGrpSpPr>
          <p:nvPr/>
        </p:nvGrpSpPr>
        <p:grpSpPr bwMode="auto">
          <a:xfrm>
            <a:off x="381000" y="3429000"/>
            <a:ext cx="762000" cy="838200"/>
            <a:chOff x="144" y="2303"/>
            <a:chExt cx="1344" cy="913"/>
          </a:xfrm>
        </p:grpSpPr>
        <p:sp>
          <p:nvSpPr>
            <p:cNvPr id="592656" name="Rectangle 784"/>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592657" name="Group 785"/>
            <p:cNvGrpSpPr>
              <a:grpSpLocks/>
            </p:cNvGrpSpPr>
            <p:nvPr/>
          </p:nvGrpSpPr>
          <p:grpSpPr bwMode="auto">
            <a:xfrm>
              <a:off x="1001" y="2352"/>
              <a:ext cx="487" cy="289"/>
              <a:chOff x="240" y="3600"/>
              <a:chExt cx="487" cy="289"/>
            </a:xfrm>
          </p:grpSpPr>
          <p:grpSp>
            <p:nvGrpSpPr>
              <p:cNvPr id="592658" name="Group 786"/>
              <p:cNvGrpSpPr>
                <a:grpSpLocks/>
              </p:cNvGrpSpPr>
              <p:nvPr/>
            </p:nvGrpSpPr>
            <p:grpSpPr bwMode="auto">
              <a:xfrm>
                <a:off x="240" y="3644"/>
                <a:ext cx="70" cy="201"/>
                <a:chOff x="2064" y="1872"/>
                <a:chExt cx="144" cy="912"/>
              </a:xfrm>
            </p:grpSpPr>
            <p:sp>
              <p:nvSpPr>
                <p:cNvPr id="592659" name="Rectangle 78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660" name="Line 78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661" name="Line 78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662" name="Line 79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663" name="Line 79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664" name="Line 79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665" name="Line 79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666" name="Line 79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667" name="Line 79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668" name="Line 79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669" name="Line 79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670" name="Group 798"/>
              <p:cNvGrpSpPr>
                <a:grpSpLocks/>
              </p:cNvGrpSpPr>
              <p:nvPr/>
            </p:nvGrpSpPr>
            <p:grpSpPr bwMode="auto">
              <a:xfrm>
                <a:off x="588" y="3667"/>
                <a:ext cx="139" cy="111"/>
                <a:chOff x="2304" y="2256"/>
                <a:chExt cx="432" cy="576"/>
              </a:xfrm>
            </p:grpSpPr>
            <p:sp>
              <p:nvSpPr>
                <p:cNvPr id="592671" name="Rectangle 79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672" name="Line 80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673" name="Line 80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674" name="Line 80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675" name="Line 80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676" name="AutoShape 80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677" name="Group 805"/>
              <p:cNvGrpSpPr>
                <a:grpSpLocks/>
              </p:cNvGrpSpPr>
              <p:nvPr/>
            </p:nvGrpSpPr>
            <p:grpSpPr bwMode="auto">
              <a:xfrm>
                <a:off x="426" y="3644"/>
                <a:ext cx="139" cy="112"/>
                <a:chOff x="2304" y="2256"/>
                <a:chExt cx="432" cy="576"/>
              </a:xfrm>
            </p:grpSpPr>
            <p:sp>
              <p:nvSpPr>
                <p:cNvPr id="592678" name="Rectangle 80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679" name="Line 80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680" name="Line 80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681" name="Line 80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682" name="Line 81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683" name="AutoShape 81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684" name="Group 812"/>
              <p:cNvGrpSpPr>
                <a:grpSpLocks/>
              </p:cNvGrpSpPr>
              <p:nvPr/>
            </p:nvGrpSpPr>
            <p:grpSpPr bwMode="auto">
              <a:xfrm>
                <a:off x="402" y="3600"/>
                <a:ext cx="70" cy="200"/>
                <a:chOff x="2064" y="1872"/>
                <a:chExt cx="144" cy="912"/>
              </a:xfrm>
            </p:grpSpPr>
            <p:sp>
              <p:nvSpPr>
                <p:cNvPr id="592685" name="Rectangle 81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686" name="Line 81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687" name="Line 81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688" name="Line 81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689" name="Line 81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690" name="Line 81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691" name="Line 81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692" name="Line 82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693" name="Line 82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694" name="Line 82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695" name="Line 82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696" name="Group 824"/>
              <p:cNvGrpSpPr>
                <a:grpSpLocks/>
              </p:cNvGrpSpPr>
              <p:nvPr/>
            </p:nvGrpSpPr>
            <p:grpSpPr bwMode="auto">
              <a:xfrm>
                <a:off x="518" y="3689"/>
                <a:ext cx="70" cy="200"/>
                <a:chOff x="2064" y="1872"/>
                <a:chExt cx="144" cy="912"/>
              </a:xfrm>
            </p:grpSpPr>
            <p:sp>
              <p:nvSpPr>
                <p:cNvPr id="592697" name="Rectangle 82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698" name="Line 82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699" name="Line 82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700" name="Line 82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701" name="Line 82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702" name="Line 83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703" name="Line 83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704" name="Line 83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705" name="Line 83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706" name="Line 83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707" name="Line 83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708" name="Group 836"/>
              <p:cNvGrpSpPr>
                <a:grpSpLocks/>
              </p:cNvGrpSpPr>
              <p:nvPr/>
            </p:nvGrpSpPr>
            <p:grpSpPr bwMode="auto">
              <a:xfrm>
                <a:off x="286" y="3756"/>
                <a:ext cx="140" cy="111"/>
                <a:chOff x="2304" y="2256"/>
                <a:chExt cx="432" cy="576"/>
              </a:xfrm>
            </p:grpSpPr>
            <p:sp>
              <p:nvSpPr>
                <p:cNvPr id="592709" name="Rectangle 83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10" name="Line 83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711" name="Line 83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712" name="Line 84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713" name="Line 84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714" name="AutoShape 84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2715" name="Group 843"/>
            <p:cNvGrpSpPr>
              <a:grpSpLocks/>
            </p:cNvGrpSpPr>
            <p:nvPr/>
          </p:nvGrpSpPr>
          <p:grpSpPr bwMode="auto">
            <a:xfrm>
              <a:off x="288" y="2447"/>
              <a:ext cx="487" cy="289"/>
              <a:chOff x="240" y="3600"/>
              <a:chExt cx="487" cy="289"/>
            </a:xfrm>
          </p:grpSpPr>
          <p:grpSp>
            <p:nvGrpSpPr>
              <p:cNvPr id="592716" name="Group 844"/>
              <p:cNvGrpSpPr>
                <a:grpSpLocks/>
              </p:cNvGrpSpPr>
              <p:nvPr/>
            </p:nvGrpSpPr>
            <p:grpSpPr bwMode="auto">
              <a:xfrm>
                <a:off x="240" y="3644"/>
                <a:ext cx="70" cy="201"/>
                <a:chOff x="2064" y="1872"/>
                <a:chExt cx="144" cy="912"/>
              </a:xfrm>
            </p:grpSpPr>
            <p:sp>
              <p:nvSpPr>
                <p:cNvPr id="592717" name="Rectangle 84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18" name="Line 84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719" name="Line 84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720" name="Line 84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721" name="Line 84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722" name="Line 85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723" name="Line 85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724" name="Line 85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725" name="Line 85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726" name="Line 85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727" name="Line 85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728" name="Group 856"/>
              <p:cNvGrpSpPr>
                <a:grpSpLocks/>
              </p:cNvGrpSpPr>
              <p:nvPr/>
            </p:nvGrpSpPr>
            <p:grpSpPr bwMode="auto">
              <a:xfrm>
                <a:off x="588" y="3667"/>
                <a:ext cx="139" cy="111"/>
                <a:chOff x="2304" y="2256"/>
                <a:chExt cx="432" cy="576"/>
              </a:xfrm>
            </p:grpSpPr>
            <p:sp>
              <p:nvSpPr>
                <p:cNvPr id="592729" name="Rectangle 85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30" name="Line 85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731" name="Line 85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732" name="Line 86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733" name="Line 86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734" name="AutoShape 86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735" name="Group 863"/>
              <p:cNvGrpSpPr>
                <a:grpSpLocks/>
              </p:cNvGrpSpPr>
              <p:nvPr/>
            </p:nvGrpSpPr>
            <p:grpSpPr bwMode="auto">
              <a:xfrm>
                <a:off x="426" y="3644"/>
                <a:ext cx="139" cy="112"/>
                <a:chOff x="2304" y="2256"/>
                <a:chExt cx="432" cy="576"/>
              </a:xfrm>
            </p:grpSpPr>
            <p:sp>
              <p:nvSpPr>
                <p:cNvPr id="592736" name="Rectangle 86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37" name="Line 86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738" name="Line 86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739" name="Line 86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740" name="Line 86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741" name="AutoShape 86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742" name="Group 870"/>
              <p:cNvGrpSpPr>
                <a:grpSpLocks/>
              </p:cNvGrpSpPr>
              <p:nvPr/>
            </p:nvGrpSpPr>
            <p:grpSpPr bwMode="auto">
              <a:xfrm>
                <a:off x="402" y="3600"/>
                <a:ext cx="70" cy="200"/>
                <a:chOff x="2064" y="1872"/>
                <a:chExt cx="144" cy="912"/>
              </a:xfrm>
            </p:grpSpPr>
            <p:sp>
              <p:nvSpPr>
                <p:cNvPr id="592743" name="Rectangle 87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44" name="Line 87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745" name="Line 87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746" name="Line 87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747" name="Line 87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748" name="Line 87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749" name="Line 87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750" name="Line 87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751" name="Line 87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752" name="Line 88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753" name="Line 88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754" name="Group 882"/>
              <p:cNvGrpSpPr>
                <a:grpSpLocks/>
              </p:cNvGrpSpPr>
              <p:nvPr/>
            </p:nvGrpSpPr>
            <p:grpSpPr bwMode="auto">
              <a:xfrm>
                <a:off x="518" y="3689"/>
                <a:ext cx="70" cy="200"/>
                <a:chOff x="2064" y="1872"/>
                <a:chExt cx="144" cy="912"/>
              </a:xfrm>
            </p:grpSpPr>
            <p:sp>
              <p:nvSpPr>
                <p:cNvPr id="592755" name="Rectangle 88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56" name="Line 88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757" name="Line 88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758" name="Line 88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759" name="Line 88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760" name="Line 88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761" name="Line 88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762" name="Line 89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763" name="Line 89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764" name="Line 89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765" name="Line 89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766" name="Group 894"/>
              <p:cNvGrpSpPr>
                <a:grpSpLocks/>
              </p:cNvGrpSpPr>
              <p:nvPr/>
            </p:nvGrpSpPr>
            <p:grpSpPr bwMode="auto">
              <a:xfrm>
                <a:off x="286" y="3756"/>
                <a:ext cx="140" cy="111"/>
                <a:chOff x="2304" y="2256"/>
                <a:chExt cx="432" cy="576"/>
              </a:xfrm>
            </p:grpSpPr>
            <p:sp>
              <p:nvSpPr>
                <p:cNvPr id="592767" name="Rectangle 89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68" name="Line 89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769" name="Line 89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770" name="Line 89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771" name="Line 89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772" name="AutoShape 90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2773" name="Group 901"/>
            <p:cNvGrpSpPr>
              <a:grpSpLocks/>
            </p:cNvGrpSpPr>
            <p:nvPr/>
          </p:nvGrpSpPr>
          <p:grpSpPr bwMode="auto">
            <a:xfrm>
              <a:off x="480" y="2303"/>
              <a:ext cx="487" cy="289"/>
              <a:chOff x="240" y="3600"/>
              <a:chExt cx="487" cy="289"/>
            </a:xfrm>
          </p:grpSpPr>
          <p:grpSp>
            <p:nvGrpSpPr>
              <p:cNvPr id="592774" name="Group 902"/>
              <p:cNvGrpSpPr>
                <a:grpSpLocks/>
              </p:cNvGrpSpPr>
              <p:nvPr/>
            </p:nvGrpSpPr>
            <p:grpSpPr bwMode="auto">
              <a:xfrm>
                <a:off x="240" y="3644"/>
                <a:ext cx="70" cy="201"/>
                <a:chOff x="2064" y="1872"/>
                <a:chExt cx="144" cy="912"/>
              </a:xfrm>
            </p:grpSpPr>
            <p:sp>
              <p:nvSpPr>
                <p:cNvPr id="592775" name="Rectangle 90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76" name="Line 90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777" name="Line 90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778" name="Line 90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779" name="Line 90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780" name="Line 90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781" name="Line 90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782" name="Line 91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783" name="Line 91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784" name="Line 91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785" name="Line 91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786" name="Group 914"/>
              <p:cNvGrpSpPr>
                <a:grpSpLocks/>
              </p:cNvGrpSpPr>
              <p:nvPr/>
            </p:nvGrpSpPr>
            <p:grpSpPr bwMode="auto">
              <a:xfrm>
                <a:off x="588" y="3667"/>
                <a:ext cx="139" cy="111"/>
                <a:chOff x="2304" y="2256"/>
                <a:chExt cx="432" cy="576"/>
              </a:xfrm>
            </p:grpSpPr>
            <p:sp>
              <p:nvSpPr>
                <p:cNvPr id="592787" name="Rectangle 91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88" name="Line 91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789" name="Line 91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790" name="Line 91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791" name="Line 91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792" name="AutoShape 92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793" name="Group 921"/>
              <p:cNvGrpSpPr>
                <a:grpSpLocks/>
              </p:cNvGrpSpPr>
              <p:nvPr/>
            </p:nvGrpSpPr>
            <p:grpSpPr bwMode="auto">
              <a:xfrm>
                <a:off x="426" y="3644"/>
                <a:ext cx="139" cy="112"/>
                <a:chOff x="2304" y="2256"/>
                <a:chExt cx="432" cy="576"/>
              </a:xfrm>
            </p:grpSpPr>
            <p:sp>
              <p:nvSpPr>
                <p:cNvPr id="592794" name="Rectangle 92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795" name="Line 92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796" name="Line 92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797" name="Line 92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798" name="Line 92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799" name="AutoShape 92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800" name="Group 928"/>
              <p:cNvGrpSpPr>
                <a:grpSpLocks/>
              </p:cNvGrpSpPr>
              <p:nvPr/>
            </p:nvGrpSpPr>
            <p:grpSpPr bwMode="auto">
              <a:xfrm>
                <a:off x="402" y="3600"/>
                <a:ext cx="70" cy="200"/>
                <a:chOff x="2064" y="1872"/>
                <a:chExt cx="144" cy="912"/>
              </a:xfrm>
            </p:grpSpPr>
            <p:sp>
              <p:nvSpPr>
                <p:cNvPr id="592801" name="Rectangle 92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802" name="Line 93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803" name="Line 93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804" name="Line 93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805" name="Line 93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806" name="Line 93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807" name="Line 93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808" name="Line 93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809" name="Line 93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810" name="Line 93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811" name="Line 93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812" name="Group 940"/>
              <p:cNvGrpSpPr>
                <a:grpSpLocks/>
              </p:cNvGrpSpPr>
              <p:nvPr/>
            </p:nvGrpSpPr>
            <p:grpSpPr bwMode="auto">
              <a:xfrm>
                <a:off x="518" y="3689"/>
                <a:ext cx="70" cy="200"/>
                <a:chOff x="2064" y="1872"/>
                <a:chExt cx="144" cy="912"/>
              </a:xfrm>
            </p:grpSpPr>
            <p:sp>
              <p:nvSpPr>
                <p:cNvPr id="592813" name="Rectangle 94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814" name="Line 94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815" name="Line 94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816" name="Line 94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817" name="Line 94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818" name="Line 94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819" name="Line 94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820" name="Line 94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821" name="Line 94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822" name="Line 95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823" name="Line 95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824" name="Group 952"/>
              <p:cNvGrpSpPr>
                <a:grpSpLocks/>
              </p:cNvGrpSpPr>
              <p:nvPr/>
            </p:nvGrpSpPr>
            <p:grpSpPr bwMode="auto">
              <a:xfrm>
                <a:off x="286" y="3756"/>
                <a:ext cx="140" cy="111"/>
                <a:chOff x="2304" y="2256"/>
                <a:chExt cx="432" cy="576"/>
              </a:xfrm>
            </p:grpSpPr>
            <p:sp>
              <p:nvSpPr>
                <p:cNvPr id="592825" name="Rectangle 95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826" name="Line 95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827" name="Line 95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828" name="Line 95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829" name="Line 95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830" name="AutoShape 95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2831" name="Group 959"/>
            <p:cNvGrpSpPr>
              <a:grpSpLocks/>
            </p:cNvGrpSpPr>
            <p:nvPr/>
          </p:nvGrpSpPr>
          <p:grpSpPr bwMode="auto">
            <a:xfrm>
              <a:off x="816" y="2496"/>
              <a:ext cx="487" cy="289"/>
              <a:chOff x="240" y="3600"/>
              <a:chExt cx="487" cy="289"/>
            </a:xfrm>
          </p:grpSpPr>
          <p:grpSp>
            <p:nvGrpSpPr>
              <p:cNvPr id="592832" name="Group 960"/>
              <p:cNvGrpSpPr>
                <a:grpSpLocks/>
              </p:cNvGrpSpPr>
              <p:nvPr/>
            </p:nvGrpSpPr>
            <p:grpSpPr bwMode="auto">
              <a:xfrm>
                <a:off x="240" y="3644"/>
                <a:ext cx="70" cy="201"/>
                <a:chOff x="2064" y="1872"/>
                <a:chExt cx="144" cy="912"/>
              </a:xfrm>
            </p:grpSpPr>
            <p:sp>
              <p:nvSpPr>
                <p:cNvPr id="592833" name="Rectangle 96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834" name="Line 96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835" name="Line 96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836" name="Line 96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837" name="Line 96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838" name="Line 96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839" name="Line 96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840" name="Line 96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841" name="Line 96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842" name="Line 97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843" name="Line 97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844" name="Group 972"/>
              <p:cNvGrpSpPr>
                <a:grpSpLocks/>
              </p:cNvGrpSpPr>
              <p:nvPr/>
            </p:nvGrpSpPr>
            <p:grpSpPr bwMode="auto">
              <a:xfrm>
                <a:off x="588" y="3667"/>
                <a:ext cx="139" cy="111"/>
                <a:chOff x="2304" y="2256"/>
                <a:chExt cx="432" cy="576"/>
              </a:xfrm>
            </p:grpSpPr>
            <p:sp>
              <p:nvSpPr>
                <p:cNvPr id="592845" name="Rectangle 97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846" name="Line 97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847" name="Line 97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848" name="Line 97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849" name="Line 97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850" name="AutoShape 97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851" name="Group 979"/>
              <p:cNvGrpSpPr>
                <a:grpSpLocks/>
              </p:cNvGrpSpPr>
              <p:nvPr/>
            </p:nvGrpSpPr>
            <p:grpSpPr bwMode="auto">
              <a:xfrm>
                <a:off x="426" y="3644"/>
                <a:ext cx="139" cy="112"/>
                <a:chOff x="2304" y="2256"/>
                <a:chExt cx="432" cy="576"/>
              </a:xfrm>
            </p:grpSpPr>
            <p:sp>
              <p:nvSpPr>
                <p:cNvPr id="592852" name="Rectangle 98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853" name="Line 98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854" name="Line 98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855" name="Line 98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856" name="Line 98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857" name="AutoShape 98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2858" name="Group 986"/>
              <p:cNvGrpSpPr>
                <a:grpSpLocks/>
              </p:cNvGrpSpPr>
              <p:nvPr/>
            </p:nvGrpSpPr>
            <p:grpSpPr bwMode="auto">
              <a:xfrm>
                <a:off x="402" y="3600"/>
                <a:ext cx="70" cy="200"/>
                <a:chOff x="2064" y="1872"/>
                <a:chExt cx="144" cy="912"/>
              </a:xfrm>
            </p:grpSpPr>
            <p:sp>
              <p:nvSpPr>
                <p:cNvPr id="592859" name="Rectangle 98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860" name="Line 98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861" name="Line 98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862" name="Line 99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863" name="Line 99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864" name="Line 99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865" name="Line 99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866" name="Line 99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867" name="Line 99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868" name="Line 99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869" name="Line 99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870" name="Group 998"/>
              <p:cNvGrpSpPr>
                <a:grpSpLocks/>
              </p:cNvGrpSpPr>
              <p:nvPr/>
            </p:nvGrpSpPr>
            <p:grpSpPr bwMode="auto">
              <a:xfrm>
                <a:off x="518" y="3689"/>
                <a:ext cx="70" cy="200"/>
                <a:chOff x="2064" y="1872"/>
                <a:chExt cx="144" cy="912"/>
              </a:xfrm>
            </p:grpSpPr>
            <p:sp>
              <p:nvSpPr>
                <p:cNvPr id="592871" name="Rectangle 99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872" name="Line 100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2873" name="Line 100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2874" name="Line 100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2875" name="Line 100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2876" name="Line 100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2877" name="Line 100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2878" name="Line 100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2879" name="Line 100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2880" name="Line 100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2881" name="Line 100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2882" name="Group 1010"/>
              <p:cNvGrpSpPr>
                <a:grpSpLocks/>
              </p:cNvGrpSpPr>
              <p:nvPr/>
            </p:nvGrpSpPr>
            <p:grpSpPr bwMode="auto">
              <a:xfrm>
                <a:off x="286" y="3756"/>
                <a:ext cx="140" cy="111"/>
                <a:chOff x="2304" y="2256"/>
                <a:chExt cx="432" cy="576"/>
              </a:xfrm>
            </p:grpSpPr>
            <p:sp>
              <p:nvSpPr>
                <p:cNvPr id="592883" name="Rectangle 101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2884" name="Line 101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2885" name="Line 101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2886" name="Line 101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2887" name="Line 101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2888" name="AutoShape 101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592889" name="Group 1017"/>
          <p:cNvGrpSpPr>
            <a:grpSpLocks/>
          </p:cNvGrpSpPr>
          <p:nvPr/>
        </p:nvGrpSpPr>
        <p:grpSpPr bwMode="auto">
          <a:xfrm>
            <a:off x="1143000" y="3657600"/>
            <a:ext cx="914400" cy="889000"/>
            <a:chOff x="288" y="1056"/>
            <a:chExt cx="1340" cy="1088"/>
          </a:xfrm>
        </p:grpSpPr>
        <p:sp>
          <p:nvSpPr>
            <p:cNvPr id="592890" name="Rectangle 1018"/>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592891" name="Group 1019"/>
            <p:cNvGrpSpPr>
              <a:grpSpLocks/>
            </p:cNvGrpSpPr>
            <p:nvPr/>
          </p:nvGrpSpPr>
          <p:grpSpPr bwMode="auto">
            <a:xfrm>
              <a:off x="624" y="1056"/>
              <a:ext cx="1004" cy="424"/>
              <a:chOff x="2020" y="1189"/>
              <a:chExt cx="1004" cy="424"/>
            </a:xfrm>
          </p:grpSpPr>
          <p:grpSp>
            <p:nvGrpSpPr>
              <p:cNvPr id="592892" name="Group 1020"/>
              <p:cNvGrpSpPr>
                <a:grpSpLocks/>
              </p:cNvGrpSpPr>
              <p:nvPr/>
            </p:nvGrpSpPr>
            <p:grpSpPr bwMode="auto">
              <a:xfrm>
                <a:off x="2020" y="1197"/>
                <a:ext cx="194" cy="353"/>
                <a:chOff x="2020" y="1197"/>
                <a:chExt cx="194" cy="353"/>
              </a:xfrm>
            </p:grpSpPr>
            <p:sp>
              <p:nvSpPr>
                <p:cNvPr id="592893" name="Rectangle 102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894" name="AutoShape 102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895" name="Group 1023"/>
              <p:cNvGrpSpPr>
                <a:grpSpLocks/>
              </p:cNvGrpSpPr>
              <p:nvPr/>
            </p:nvGrpSpPr>
            <p:grpSpPr bwMode="auto">
              <a:xfrm>
                <a:off x="2250" y="1189"/>
                <a:ext cx="194" cy="353"/>
                <a:chOff x="2250" y="1189"/>
                <a:chExt cx="194" cy="353"/>
              </a:xfrm>
            </p:grpSpPr>
            <p:sp>
              <p:nvSpPr>
                <p:cNvPr id="592896" name="Rectangle 102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897" name="AutoShape 102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898" name="Group 1026"/>
              <p:cNvGrpSpPr>
                <a:grpSpLocks/>
              </p:cNvGrpSpPr>
              <p:nvPr/>
            </p:nvGrpSpPr>
            <p:grpSpPr bwMode="auto">
              <a:xfrm>
                <a:off x="2337" y="1216"/>
                <a:ext cx="194" cy="353"/>
                <a:chOff x="2337" y="1216"/>
                <a:chExt cx="194" cy="353"/>
              </a:xfrm>
            </p:grpSpPr>
            <p:sp>
              <p:nvSpPr>
                <p:cNvPr id="592899" name="Rectangle 102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00" name="AutoShape 102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01" name="Group 1029"/>
              <p:cNvGrpSpPr>
                <a:grpSpLocks/>
              </p:cNvGrpSpPr>
              <p:nvPr/>
            </p:nvGrpSpPr>
            <p:grpSpPr bwMode="auto">
              <a:xfrm>
                <a:off x="2532" y="1206"/>
                <a:ext cx="194" cy="353"/>
                <a:chOff x="2532" y="1206"/>
                <a:chExt cx="194" cy="353"/>
              </a:xfrm>
            </p:grpSpPr>
            <p:sp>
              <p:nvSpPr>
                <p:cNvPr id="592902" name="Rectangle 103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03" name="AutoShape 103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04" name="Group 1032"/>
              <p:cNvGrpSpPr>
                <a:grpSpLocks/>
              </p:cNvGrpSpPr>
              <p:nvPr/>
            </p:nvGrpSpPr>
            <p:grpSpPr bwMode="auto">
              <a:xfrm>
                <a:off x="2830" y="1245"/>
                <a:ext cx="194" cy="353"/>
                <a:chOff x="2830" y="1245"/>
                <a:chExt cx="194" cy="353"/>
              </a:xfrm>
            </p:grpSpPr>
            <p:sp>
              <p:nvSpPr>
                <p:cNvPr id="592905" name="Rectangle 103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06" name="AutoShape 103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07" name="Group 1035"/>
              <p:cNvGrpSpPr>
                <a:grpSpLocks/>
              </p:cNvGrpSpPr>
              <p:nvPr/>
            </p:nvGrpSpPr>
            <p:grpSpPr bwMode="auto">
              <a:xfrm>
                <a:off x="2142" y="1227"/>
                <a:ext cx="194" cy="353"/>
                <a:chOff x="2142" y="1227"/>
                <a:chExt cx="194" cy="353"/>
              </a:xfrm>
            </p:grpSpPr>
            <p:sp>
              <p:nvSpPr>
                <p:cNvPr id="592908" name="Rectangle 103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09" name="AutoShape 103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10" name="Group 1038"/>
              <p:cNvGrpSpPr>
                <a:grpSpLocks/>
              </p:cNvGrpSpPr>
              <p:nvPr/>
            </p:nvGrpSpPr>
            <p:grpSpPr bwMode="auto">
              <a:xfrm>
                <a:off x="2424" y="1243"/>
                <a:ext cx="193" cy="353"/>
                <a:chOff x="2424" y="1243"/>
                <a:chExt cx="193" cy="353"/>
              </a:xfrm>
            </p:grpSpPr>
            <p:sp>
              <p:nvSpPr>
                <p:cNvPr id="592911" name="Rectangle 103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12" name="AutoShape 104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13" name="Group 1041"/>
              <p:cNvGrpSpPr>
                <a:grpSpLocks/>
              </p:cNvGrpSpPr>
              <p:nvPr/>
            </p:nvGrpSpPr>
            <p:grpSpPr bwMode="auto">
              <a:xfrm>
                <a:off x="2618" y="1233"/>
                <a:ext cx="194" cy="353"/>
                <a:chOff x="2618" y="1233"/>
                <a:chExt cx="194" cy="353"/>
              </a:xfrm>
            </p:grpSpPr>
            <p:sp>
              <p:nvSpPr>
                <p:cNvPr id="592914" name="Rectangle 104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15" name="AutoShape 104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16" name="Group 1044"/>
              <p:cNvGrpSpPr>
                <a:grpSpLocks/>
              </p:cNvGrpSpPr>
              <p:nvPr/>
            </p:nvGrpSpPr>
            <p:grpSpPr bwMode="auto">
              <a:xfrm>
                <a:off x="2706" y="1260"/>
                <a:ext cx="194" cy="353"/>
                <a:chOff x="2706" y="1260"/>
                <a:chExt cx="194" cy="353"/>
              </a:xfrm>
            </p:grpSpPr>
            <p:sp>
              <p:nvSpPr>
                <p:cNvPr id="592917" name="Rectangle 104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18" name="AutoShape 104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2919" name="Group 1047"/>
            <p:cNvGrpSpPr>
              <a:grpSpLocks/>
            </p:cNvGrpSpPr>
            <p:nvPr/>
          </p:nvGrpSpPr>
          <p:grpSpPr bwMode="auto">
            <a:xfrm>
              <a:off x="480" y="1152"/>
              <a:ext cx="1004" cy="424"/>
              <a:chOff x="2020" y="1189"/>
              <a:chExt cx="1004" cy="424"/>
            </a:xfrm>
          </p:grpSpPr>
          <p:grpSp>
            <p:nvGrpSpPr>
              <p:cNvPr id="592920" name="Group 1048"/>
              <p:cNvGrpSpPr>
                <a:grpSpLocks/>
              </p:cNvGrpSpPr>
              <p:nvPr/>
            </p:nvGrpSpPr>
            <p:grpSpPr bwMode="auto">
              <a:xfrm>
                <a:off x="2020" y="1197"/>
                <a:ext cx="194" cy="353"/>
                <a:chOff x="2020" y="1197"/>
                <a:chExt cx="194" cy="353"/>
              </a:xfrm>
            </p:grpSpPr>
            <p:sp>
              <p:nvSpPr>
                <p:cNvPr id="592921" name="Rectangle 1049"/>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22" name="AutoShape 1050"/>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23" name="Group 1051"/>
              <p:cNvGrpSpPr>
                <a:grpSpLocks/>
              </p:cNvGrpSpPr>
              <p:nvPr/>
            </p:nvGrpSpPr>
            <p:grpSpPr bwMode="auto">
              <a:xfrm>
                <a:off x="2250" y="1189"/>
                <a:ext cx="194" cy="353"/>
                <a:chOff x="2250" y="1189"/>
                <a:chExt cx="194" cy="353"/>
              </a:xfrm>
            </p:grpSpPr>
            <p:sp>
              <p:nvSpPr>
                <p:cNvPr id="592924" name="Rectangle 1052"/>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25" name="AutoShape 1053"/>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26" name="Group 1054"/>
              <p:cNvGrpSpPr>
                <a:grpSpLocks/>
              </p:cNvGrpSpPr>
              <p:nvPr/>
            </p:nvGrpSpPr>
            <p:grpSpPr bwMode="auto">
              <a:xfrm>
                <a:off x="2337" y="1216"/>
                <a:ext cx="194" cy="353"/>
                <a:chOff x="2337" y="1216"/>
                <a:chExt cx="194" cy="353"/>
              </a:xfrm>
            </p:grpSpPr>
            <p:sp>
              <p:nvSpPr>
                <p:cNvPr id="592927" name="Rectangle 1055"/>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28" name="AutoShape 1056"/>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29" name="Group 1057"/>
              <p:cNvGrpSpPr>
                <a:grpSpLocks/>
              </p:cNvGrpSpPr>
              <p:nvPr/>
            </p:nvGrpSpPr>
            <p:grpSpPr bwMode="auto">
              <a:xfrm>
                <a:off x="2532" y="1206"/>
                <a:ext cx="194" cy="353"/>
                <a:chOff x="2532" y="1206"/>
                <a:chExt cx="194" cy="353"/>
              </a:xfrm>
            </p:grpSpPr>
            <p:sp>
              <p:nvSpPr>
                <p:cNvPr id="592930" name="Rectangle 1058"/>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31" name="AutoShape 1059"/>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32" name="Group 1060"/>
              <p:cNvGrpSpPr>
                <a:grpSpLocks/>
              </p:cNvGrpSpPr>
              <p:nvPr/>
            </p:nvGrpSpPr>
            <p:grpSpPr bwMode="auto">
              <a:xfrm>
                <a:off x="2830" y="1245"/>
                <a:ext cx="194" cy="353"/>
                <a:chOff x="2830" y="1245"/>
                <a:chExt cx="194" cy="353"/>
              </a:xfrm>
            </p:grpSpPr>
            <p:sp>
              <p:nvSpPr>
                <p:cNvPr id="592933" name="Rectangle 1061"/>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34" name="AutoShape 1062"/>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35" name="Group 1063"/>
              <p:cNvGrpSpPr>
                <a:grpSpLocks/>
              </p:cNvGrpSpPr>
              <p:nvPr/>
            </p:nvGrpSpPr>
            <p:grpSpPr bwMode="auto">
              <a:xfrm>
                <a:off x="2142" y="1227"/>
                <a:ext cx="194" cy="353"/>
                <a:chOff x="2142" y="1227"/>
                <a:chExt cx="194" cy="353"/>
              </a:xfrm>
            </p:grpSpPr>
            <p:sp>
              <p:nvSpPr>
                <p:cNvPr id="592936" name="Rectangle 1064"/>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37" name="AutoShape 1065"/>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38" name="Group 1066"/>
              <p:cNvGrpSpPr>
                <a:grpSpLocks/>
              </p:cNvGrpSpPr>
              <p:nvPr/>
            </p:nvGrpSpPr>
            <p:grpSpPr bwMode="auto">
              <a:xfrm>
                <a:off x="2424" y="1243"/>
                <a:ext cx="193" cy="353"/>
                <a:chOff x="2424" y="1243"/>
                <a:chExt cx="193" cy="353"/>
              </a:xfrm>
            </p:grpSpPr>
            <p:sp>
              <p:nvSpPr>
                <p:cNvPr id="592939" name="Rectangle 1067"/>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40" name="AutoShape 1068"/>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41" name="Group 1069"/>
              <p:cNvGrpSpPr>
                <a:grpSpLocks/>
              </p:cNvGrpSpPr>
              <p:nvPr/>
            </p:nvGrpSpPr>
            <p:grpSpPr bwMode="auto">
              <a:xfrm>
                <a:off x="2618" y="1233"/>
                <a:ext cx="194" cy="353"/>
                <a:chOff x="2618" y="1233"/>
                <a:chExt cx="194" cy="353"/>
              </a:xfrm>
            </p:grpSpPr>
            <p:sp>
              <p:nvSpPr>
                <p:cNvPr id="592942" name="Rectangle 1070"/>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43" name="AutoShape 1071"/>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44" name="Group 1072"/>
              <p:cNvGrpSpPr>
                <a:grpSpLocks/>
              </p:cNvGrpSpPr>
              <p:nvPr/>
            </p:nvGrpSpPr>
            <p:grpSpPr bwMode="auto">
              <a:xfrm>
                <a:off x="2706" y="1260"/>
                <a:ext cx="194" cy="353"/>
                <a:chOff x="2706" y="1260"/>
                <a:chExt cx="194" cy="353"/>
              </a:xfrm>
            </p:grpSpPr>
            <p:sp>
              <p:nvSpPr>
                <p:cNvPr id="592945" name="Rectangle 1073"/>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46" name="AutoShape 1074"/>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2947" name="Group 1075"/>
            <p:cNvGrpSpPr>
              <a:grpSpLocks/>
            </p:cNvGrpSpPr>
            <p:nvPr/>
          </p:nvGrpSpPr>
          <p:grpSpPr bwMode="auto">
            <a:xfrm>
              <a:off x="432" y="1248"/>
              <a:ext cx="1004" cy="424"/>
              <a:chOff x="2020" y="1189"/>
              <a:chExt cx="1004" cy="424"/>
            </a:xfrm>
          </p:grpSpPr>
          <p:grpSp>
            <p:nvGrpSpPr>
              <p:cNvPr id="592948" name="Group 1076"/>
              <p:cNvGrpSpPr>
                <a:grpSpLocks/>
              </p:cNvGrpSpPr>
              <p:nvPr/>
            </p:nvGrpSpPr>
            <p:grpSpPr bwMode="auto">
              <a:xfrm>
                <a:off x="2020" y="1197"/>
                <a:ext cx="194" cy="353"/>
                <a:chOff x="2020" y="1197"/>
                <a:chExt cx="194" cy="353"/>
              </a:xfrm>
            </p:grpSpPr>
            <p:sp>
              <p:nvSpPr>
                <p:cNvPr id="592949" name="Rectangle 1077"/>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50" name="AutoShape 1078"/>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51" name="Group 1079"/>
              <p:cNvGrpSpPr>
                <a:grpSpLocks/>
              </p:cNvGrpSpPr>
              <p:nvPr/>
            </p:nvGrpSpPr>
            <p:grpSpPr bwMode="auto">
              <a:xfrm>
                <a:off x="2250" y="1189"/>
                <a:ext cx="194" cy="353"/>
                <a:chOff x="2250" y="1189"/>
                <a:chExt cx="194" cy="353"/>
              </a:xfrm>
            </p:grpSpPr>
            <p:sp>
              <p:nvSpPr>
                <p:cNvPr id="592952" name="Rectangle 1080"/>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53" name="AutoShape 1081"/>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54" name="Group 1082"/>
              <p:cNvGrpSpPr>
                <a:grpSpLocks/>
              </p:cNvGrpSpPr>
              <p:nvPr/>
            </p:nvGrpSpPr>
            <p:grpSpPr bwMode="auto">
              <a:xfrm>
                <a:off x="2337" y="1216"/>
                <a:ext cx="194" cy="353"/>
                <a:chOff x="2337" y="1216"/>
                <a:chExt cx="194" cy="353"/>
              </a:xfrm>
            </p:grpSpPr>
            <p:sp>
              <p:nvSpPr>
                <p:cNvPr id="592955" name="Rectangle 1083"/>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56" name="AutoShape 1084"/>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57" name="Group 1085"/>
              <p:cNvGrpSpPr>
                <a:grpSpLocks/>
              </p:cNvGrpSpPr>
              <p:nvPr/>
            </p:nvGrpSpPr>
            <p:grpSpPr bwMode="auto">
              <a:xfrm>
                <a:off x="2532" y="1206"/>
                <a:ext cx="194" cy="353"/>
                <a:chOff x="2532" y="1206"/>
                <a:chExt cx="194" cy="353"/>
              </a:xfrm>
            </p:grpSpPr>
            <p:sp>
              <p:nvSpPr>
                <p:cNvPr id="592958" name="Rectangle 1086"/>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59" name="AutoShape 1087"/>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60" name="Group 1088"/>
              <p:cNvGrpSpPr>
                <a:grpSpLocks/>
              </p:cNvGrpSpPr>
              <p:nvPr/>
            </p:nvGrpSpPr>
            <p:grpSpPr bwMode="auto">
              <a:xfrm>
                <a:off x="2830" y="1245"/>
                <a:ext cx="194" cy="353"/>
                <a:chOff x="2830" y="1245"/>
                <a:chExt cx="194" cy="353"/>
              </a:xfrm>
            </p:grpSpPr>
            <p:sp>
              <p:nvSpPr>
                <p:cNvPr id="592961" name="Rectangle 1089"/>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62" name="AutoShape 1090"/>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63" name="Group 1091"/>
              <p:cNvGrpSpPr>
                <a:grpSpLocks/>
              </p:cNvGrpSpPr>
              <p:nvPr/>
            </p:nvGrpSpPr>
            <p:grpSpPr bwMode="auto">
              <a:xfrm>
                <a:off x="2142" y="1227"/>
                <a:ext cx="194" cy="353"/>
                <a:chOff x="2142" y="1227"/>
                <a:chExt cx="194" cy="353"/>
              </a:xfrm>
            </p:grpSpPr>
            <p:sp>
              <p:nvSpPr>
                <p:cNvPr id="592964" name="Rectangle 1092"/>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65" name="AutoShape 1093"/>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66" name="Group 1094"/>
              <p:cNvGrpSpPr>
                <a:grpSpLocks/>
              </p:cNvGrpSpPr>
              <p:nvPr/>
            </p:nvGrpSpPr>
            <p:grpSpPr bwMode="auto">
              <a:xfrm>
                <a:off x="2424" y="1243"/>
                <a:ext cx="193" cy="353"/>
                <a:chOff x="2424" y="1243"/>
                <a:chExt cx="193" cy="353"/>
              </a:xfrm>
            </p:grpSpPr>
            <p:sp>
              <p:nvSpPr>
                <p:cNvPr id="592967" name="Rectangle 1095"/>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68" name="AutoShape 1096"/>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69" name="Group 1097"/>
              <p:cNvGrpSpPr>
                <a:grpSpLocks/>
              </p:cNvGrpSpPr>
              <p:nvPr/>
            </p:nvGrpSpPr>
            <p:grpSpPr bwMode="auto">
              <a:xfrm>
                <a:off x="2618" y="1233"/>
                <a:ext cx="194" cy="353"/>
                <a:chOff x="2618" y="1233"/>
                <a:chExt cx="194" cy="353"/>
              </a:xfrm>
            </p:grpSpPr>
            <p:sp>
              <p:nvSpPr>
                <p:cNvPr id="592970" name="Rectangle 1098"/>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71" name="AutoShape 1099"/>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2972" name="Group 1100"/>
              <p:cNvGrpSpPr>
                <a:grpSpLocks/>
              </p:cNvGrpSpPr>
              <p:nvPr/>
            </p:nvGrpSpPr>
            <p:grpSpPr bwMode="auto">
              <a:xfrm>
                <a:off x="2706" y="1260"/>
                <a:ext cx="194" cy="353"/>
                <a:chOff x="2706" y="1260"/>
                <a:chExt cx="194" cy="353"/>
              </a:xfrm>
            </p:grpSpPr>
            <p:sp>
              <p:nvSpPr>
                <p:cNvPr id="592973" name="Rectangle 1101"/>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74" name="AutoShape 1102"/>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grpSp>
        <p:nvGrpSpPr>
          <p:cNvPr id="592975" name="Group 1103"/>
          <p:cNvGrpSpPr>
            <a:grpSpLocks/>
          </p:cNvGrpSpPr>
          <p:nvPr/>
        </p:nvGrpSpPr>
        <p:grpSpPr bwMode="auto">
          <a:xfrm>
            <a:off x="457200" y="2895600"/>
            <a:ext cx="762000" cy="638175"/>
            <a:chOff x="1104" y="3168"/>
            <a:chExt cx="1488" cy="1026"/>
          </a:xfrm>
        </p:grpSpPr>
        <p:sp>
          <p:nvSpPr>
            <p:cNvPr id="592976" name="Rectangle 110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592977" name="Group 1105"/>
            <p:cNvGrpSpPr>
              <a:grpSpLocks/>
            </p:cNvGrpSpPr>
            <p:nvPr/>
          </p:nvGrpSpPr>
          <p:grpSpPr bwMode="auto">
            <a:xfrm>
              <a:off x="1514" y="3168"/>
              <a:ext cx="1078" cy="308"/>
              <a:chOff x="4080" y="3456"/>
              <a:chExt cx="1078" cy="308"/>
            </a:xfrm>
          </p:grpSpPr>
          <p:grpSp>
            <p:nvGrpSpPr>
              <p:cNvPr id="592978" name="Group 1106"/>
              <p:cNvGrpSpPr>
                <a:grpSpLocks/>
              </p:cNvGrpSpPr>
              <p:nvPr/>
            </p:nvGrpSpPr>
            <p:grpSpPr bwMode="auto">
              <a:xfrm>
                <a:off x="4080" y="3456"/>
                <a:ext cx="128" cy="236"/>
                <a:chOff x="4080" y="3456"/>
                <a:chExt cx="128" cy="236"/>
              </a:xfrm>
            </p:grpSpPr>
            <p:sp>
              <p:nvSpPr>
                <p:cNvPr id="592979" name="Rectangle 110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80" name="Oval 110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81" name="Oval 110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82" name="Oval 111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83" name="Oval 111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84" name="Oval 111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985" name="Group 1113"/>
              <p:cNvGrpSpPr>
                <a:grpSpLocks/>
              </p:cNvGrpSpPr>
              <p:nvPr/>
            </p:nvGrpSpPr>
            <p:grpSpPr bwMode="auto">
              <a:xfrm>
                <a:off x="4208" y="3459"/>
                <a:ext cx="129" cy="236"/>
                <a:chOff x="4208" y="3459"/>
                <a:chExt cx="129" cy="236"/>
              </a:xfrm>
            </p:grpSpPr>
            <p:sp>
              <p:nvSpPr>
                <p:cNvPr id="592986" name="Rectangle 111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87" name="Oval 111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88" name="Oval 111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89" name="Oval 111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90" name="Oval 111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91" name="Oval 111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992" name="Group 1120"/>
              <p:cNvGrpSpPr>
                <a:grpSpLocks/>
              </p:cNvGrpSpPr>
              <p:nvPr/>
            </p:nvGrpSpPr>
            <p:grpSpPr bwMode="auto">
              <a:xfrm>
                <a:off x="4337" y="3456"/>
                <a:ext cx="128" cy="236"/>
                <a:chOff x="4337" y="3456"/>
                <a:chExt cx="128" cy="236"/>
              </a:xfrm>
            </p:grpSpPr>
            <p:sp>
              <p:nvSpPr>
                <p:cNvPr id="592993" name="Rectangle 112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2994" name="Oval 112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95" name="Oval 112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96" name="Oval 112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97" name="Oval 112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2998" name="Oval 112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2999" name="Group 1127"/>
              <p:cNvGrpSpPr>
                <a:grpSpLocks/>
              </p:cNvGrpSpPr>
              <p:nvPr/>
            </p:nvGrpSpPr>
            <p:grpSpPr bwMode="auto">
              <a:xfrm>
                <a:off x="4465" y="3480"/>
                <a:ext cx="128" cy="236"/>
                <a:chOff x="4465" y="3480"/>
                <a:chExt cx="128" cy="236"/>
              </a:xfrm>
            </p:grpSpPr>
            <p:sp>
              <p:nvSpPr>
                <p:cNvPr id="593000" name="Rectangle 112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01" name="Oval 112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02" name="Oval 113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03" name="Oval 113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04" name="Oval 113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05" name="Oval 113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06" name="Group 1134"/>
              <p:cNvGrpSpPr>
                <a:grpSpLocks/>
              </p:cNvGrpSpPr>
              <p:nvPr/>
            </p:nvGrpSpPr>
            <p:grpSpPr bwMode="auto">
              <a:xfrm>
                <a:off x="4593" y="3480"/>
                <a:ext cx="129" cy="236"/>
                <a:chOff x="4593" y="3480"/>
                <a:chExt cx="129" cy="236"/>
              </a:xfrm>
            </p:grpSpPr>
            <p:sp>
              <p:nvSpPr>
                <p:cNvPr id="593007" name="Rectangle 113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08" name="Oval 113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09" name="Oval 113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10" name="Oval 113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11" name="Oval 113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12" name="Oval 114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13" name="Group 1141"/>
              <p:cNvGrpSpPr>
                <a:grpSpLocks/>
              </p:cNvGrpSpPr>
              <p:nvPr/>
            </p:nvGrpSpPr>
            <p:grpSpPr bwMode="auto">
              <a:xfrm>
                <a:off x="4747" y="3504"/>
                <a:ext cx="129" cy="236"/>
                <a:chOff x="4747" y="3504"/>
                <a:chExt cx="129" cy="236"/>
              </a:xfrm>
            </p:grpSpPr>
            <p:sp>
              <p:nvSpPr>
                <p:cNvPr id="593014" name="Rectangle 114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15" name="Oval 114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16" name="Oval 114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17" name="Oval 114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18" name="Oval 114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19" name="Oval 114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20" name="Group 1148"/>
              <p:cNvGrpSpPr>
                <a:grpSpLocks/>
              </p:cNvGrpSpPr>
              <p:nvPr/>
            </p:nvGrpSpPr>
            <p:grpSpPr bwMode="auto">
              <a:xfrm>
                <a:off x="4901" y="3504"/>
                <a:ext cx="129" cy="236"/>
                <a:chOff x="4901" y="3504"/>
                <a:chExt cx="129" cy="236"/>
              </a:xfrm>
            </p:grpSpPr>
            <p:sp>
              <p:nvSpPr>
                <p:cNvPr id="593021" name="Rectangle 114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22" name="Oval 115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23" name="Oval 115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24" name="Oval 115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25" name="Oval 115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26" name="Oval 115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27" name="Group 1155"/>
              <p:cNvGrpSpPr>
                <a:grpSpLocks/>
              </p:cNvGrpSpPr>
              <p:nvPr/>
            </p:nvGrpSpPr>
            <p:grpSpPr bwMode="auto">
              <a:xfrm>
                <a:off x="5030" y="3528"/>
                <a:ext cx="128" cy="236"/>
                <a:chOff x="5030" y="3528"/>
                <a:chExt cx="128" cy="236"/>
              </a:xfrm>
            </p:grpSpPr>
            <p:sp>
              <p:nvSpPr>
                <p:cNvPr id="593028" name="Rectangle 115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29" name="Oval 115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30" name="Oval 115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31" name="Oval 115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32" name="Oval 116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33" name="Oval 116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3034" name="Group 1162"/>
            <p:cNvGrpSpPr>
              <a:grpSpLocks/>
            </p:cNvGrpSpPr>
            <p:nvPr/>
          </p:nvGrpSpPr>
          <p:grpSpPr bwMode="auto">
            <a:xfrm>
              <a:off x="1440" y="3264"/>
              <a:ext cx="1078" cy="308"/>
              <a:chOff x="4080" y="3456"/>
              <a:chExt cx="1078" cy="308"/>
            </a:xfrm>
          </p:grpSpPr>
          <p:grpSp>
            <p:nvGrpSpPr>
              <p:cNvPr id="593035" name="Group 1163"/>
              <p:cNvGrpSpPr>
                <a:grpSpLocks/>
              </p:cNvGrpSpPr>
              <p:nvPr/>
            </p:nvGrpSpPr>
            <p:grpSpPr bwMode="auto">
              <a:xfrm>
                <a:off x="4080" y="3456"/>
                <a:ext cx="128" cy="236"/>
                <a:chOff x="4080" y="3456"/>
                <a:chExt cx="128" cy="236"/>
              </a:xfrm>
            </p:grpSpPr>
            <p:sp>
              <p:nvSpPr>
                <p:cNvPr id="593036" name="Rectangle 116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37" name="Oval 116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38" name="Oval 116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39" name="Oval 116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40" name="Oval 116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41" name="Oval 116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42" name="Group 1170"/>
              <p:cNvGrpSpPr>
                <a:grpSpLocks/>
              </p:cNvGrpSpPr>
              <p:nvPr/>
            </p:nvGrpSpPr>
            <p:grpSpPr bwMode="auto">
              <a:xfrm>
                <a:off x="4208" y="3459"/>
                <a:ext cx="129" cy="236"/>
                <a:chOff x="4208" y="3459"/>
                <a:chExt cx="129" cy="236"/>
              </a:xfrm>
            </p:grpSpPr>
            <p:sp>
              <p:nvSpPr>
                <p:cNvPr id="593043" name="Rectangle 117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44" name="Oval 117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45" name="Oval 117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46" name="Oval 117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47" name="Oval 117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48" name="Oval 117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49" name="Group 1177"/>
              <p:cNvGrpSpPr>
                <a:grpSpLocks/>
              </p:cNvGrpSpPr>
              <p:nvPr/>
            </p:nvGrpSpPr>
            <p:grpSpPr bwMode="auto">
              <a:xfrm>
                <a:off x="4337" y="3456"/>
                <a:ext cx="128" cy="236"/>
                <a:chOff x="4337" y="3456"/>
                <a:chExt cx="128" cy="236"/>
              </a:xfrm>
            </p:grpSpPr>
            <p:sp>
              <p:nvSpPr>
                <p:cNvPr id="593050" name="Rectangle 117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51" name="Oval 117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52" name="Oval 118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53" name="Oval 118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54" name="Oval 118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55" name="Oval 118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56" name="Group 1184"/>
              <p:cNvGrpSpPr>
                <a:grpSpLocks/>
              </p:cNvGrpSpPr>
              <p:nvPr/>
            </p:nvGrpSpPr>
            <p:grpSpPr bwMode="auto">
              <a:xfrm>
                <a:off x="4465" y="3480"/>
                <a:ext cx="128" cy="236"/>
                <a:chOff x="4465" y="3480"/>
                <a:chExt cx="128" cy="236"/>
              </a:xfrm>
            </p:grpSpPr>
            <p:sp>
              <p:nvSpPr>
                <p:cNvPr id="593057" name="Rectangle 118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58" name="Oval 118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59" name="Oval 118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60" name="Oval 118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61" name="Oval 118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62" name="Oval 119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63" name="Group 1191"/>
              <p:cNvGrpSpPr>
                <a:grpSpLocks/>
              </p:cNvGrpSpPr>
              <p:nvPr/>
            </p:nvGrpSpPr>
            <p:grpSpPr bwMode="auto">
              <a:xfrm>
                <a:off x="4593" y="3480"/>
                <a:ext cx="129" cy="236"/>
                <a:chOff x="4593" y="3480"/>
                <a:chExt cx="129" cy="236"/>
              </a:xfrm>
            </p:grpSpPr>
            <p:sp>
              <p:nvSpPr>
                <p:cNvPr id="593064" name="Rectangle 119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65" name="Oval 119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66" name="Oval 119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67" name="Oval 119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68" name="Oval 119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69" name="Oval 119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70" name="Group 1198"/>
              <p:cNvGrpSpPr>
                <a:grpSpLocks/>
              </p:cNvGrpSpPr>
              <p:nvPr/>
            </p:nvGrpSpPr>
            <p:grpSpPr bwMode="auto">
              <a:xfrm>
                <a:off x="4747" y="3504"/>
                <a:ext cx="129" cy="236"/>
                <a:chOff x="4747" y="3504"/>
                <a:chExt cx="129" cy="236"/>
              </a:xfrm>
            </p:grpSpPr>
            <p:sp>
              <p:nvSpPr>
                <p:cNvPr id="593071" name="Rectangle 119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72" name="Oval 120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73" name="Oval 120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74" name="Oval 120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75" name="Oval 120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76" name="Oval 120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77" name="Group 1205"/>
              <p:cNvGrpSpPr>
                <a:grpSpLocks/>
              </p:cNvGrpSpPr>
              <p:nvPr/>
            </p:nvGrpSpPr>
            <p:grpSpPr bwMode="auto">
              <a:xfrm>
                <a:off x="4901" y="3504"/>
                <a:ext cx="129" cy="236"/>
                <a:chOff x="4901" y="3504"/>
                <a:chExt cx="129" cy="236"/>
              </a:xfrm>
            </p:grpSpPr>
            <p:sp>
              <p:nvSpPr>
                <p:cNvPr id="593078" name="Rectangle 120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79" name="Oval 120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80" name="Oval 120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81" name="Oval 120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82" name="Oval 121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83" name="Oval 121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84" name="Group 1212"/>
              <p:cNvGrpSpPr>
                <a:grpSpLocks/>
              </p:cNvGrpSpPr>
              <p:nvPr/>
            </p:nvGrpSpPr>
            <p:grpSpPr bwMode="auto">
              <a:xfrm>
                <a:off x="5030" y="3528"/>
                <a:ext cx="128" cy="236"/>
                <a:chOff x="5030" y="3528"/>
                <a:chExt cx="128" cy="236"/>
              </a:xfrm>
            </p:grpSpPr>
            <p:sp>
              <p:nvSpPr>
                <p:cNvPr id="593085" name="Rectangle 121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86" name="Oval 121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87" name="Oval 121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88" name="Oval 121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89" name="Oval 121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90" name="Oval 121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3091" name="Group 1219"/>
            <p:cNvGrpSpPr>
              <a:grpSpLocks/>
            </p:cNvGrpSpPr>
            <p:nvPr/>
          </p:nvGrpSpPr>
          <p:grpSpPr bwMode="auto">
            <a:xfrm>
              <a:off x="1344" y="3312"/>
              <a:ext cx="1078" cy="308"/>
              <a:chOff x="4080" y="3456"/>
              <a:chExt cx="1078" cy="308"/>
            </a:xfrm>
          </p:grpSpPr>
          <p:grpSp>
            <p:nvGrpSpPr>
              <p:cNvPr id="593092" name="Group 1220"/>
              <p:cNvGrpSpPr>
                <a:grpSpLocks/>
              </p:cNvGrpSpPr>
              <p:nvPr/>
            </p:nvGrpSpPr>
            <p:grpSpPr bwMode="auto">
              <a:xfrm>
                <a:off x="4080" y="3456"/>
                <a:ext cx="128" cy="236"/>
                <a:chOff x="4080" y="3456"/>
                <a:chExt cx="128" cy="236"/>
              </a:xfrm>
            </p:grpSpPr>
            <p:sp>
              <p:nvSpPr>
                <p:cNvPr id="593093" name="Rectangle 122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094" name="Oval 122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95" name="Oval 122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96" name="Oval 122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97" name="Oval 122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098" name="Oval 122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099" name="Group 1227"/>
              <p:cNvGrpSpPr>
                <a:grpSpLocks/>
              </p:cNvGrpSpPr>
              <p:nvPr/>
            </p:nvGrpSpPr>
            <p:grpSpPr bwMode="auto">
              <a:xfrm>
                <a:off x="4208" y="3459"/>
                <a:ext cx="129" cy="236"/>
                <a:chOff x="4208" y="3459"/>
                <a:chExt cx="129" cy="236"/>
              </a:xfrm>
            </p:grpSpPr>
            <p:sp>
              <p:nvSpPr>
                <p:cNvPr id="593100" name="Rectangle 122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01" name="Oval 122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02" name="Oval 123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03" name="Oval 123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04" name="Oval 123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05" name="Oval 123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06" name="Group 1234"/>
              <p:cNvGrpSpPr>
                <a:grpSpLocks/>
              </p:cNvGrpSpPr>
              <p:nvPr/>
            </p:nvGrpSpPr>
            <p:grpSpPr bwMode="auto">
              <a:xfrm>
                <a:off x="4337" y="3456"/>
                <a:ext cx="128" cy="236"/>
                <a:chOff x="4337" y="3456"/>
                <a:chExt cx="128" cy="236"/>
              </a:xfrm>
            </p:grpSpPr>
            <p:sp>
              <p:nvSpPr>
                <p:cNvPr id="593107" name="Rectangle 123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08" name="Oval 123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09" name="Oval 123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10" name="Oval 123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11" name="Oval 123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12" name="Oval 124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13" name="Group 1241"/>
              <p:cNvGrpSpPr>
                <a:grpSpLocks/>
              </p:cNvGrpSpPr>
              <p:nvPr/>
            </p:nvGrpSpPr>
            <p:grpSpPr bwMode="auto">
              <a:xfrm>
                <a:off x="4465" y="3480"/>
                <a:ext cx="128" cy="236"/>
                <a:chOff x="4465" y="3480"/>
                <a:chExt cx="128" cy="236"/>
              </a:xfrm>
            </p:grpSpPr>
            <p:sp>
              <p:nvSpPr>
                <p:cNvPr id="593114" name="Rectangle 124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15" name="Oval 124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16" name="Oval 124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17" name="Oval 124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18" name="Oval 124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19" name="Oval 124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20" name="Group 1248"/>
              <p:cNvGrpSpPr>
                <a:grpSpLocks/>
              </p:cNvGrpSpPr>
              <p:nvPr/>
            </p:nvGrpSpPr>
            <p:grpSpPr bwMode="auto">
              <a:xfrm>
                <a:off x="4593" y="3480"/>
                <a:ext cx="129" cy="236"/>
                <a:chOff x="4593" y="3480"/>
                <a:chExt cx="129" cy="236"/>
              </a:xfrm>
            </p:grpSpPr>
            <p:sp>
              <p:nvSpPr>
                <p:cNvPr id="593121" name="Rectangle 124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22" name="Oval 125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23" name="Oval 125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24" name="Oval 125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25" name="Oval 125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26" name="Oval 125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27" name="Group 1255"/>
              <p:cNvGrpSpPr>
                <a:grpSpLocks/>
              </p:cNvGrpSpPr>
              <p:nvPr/>
            </p:nvGrpSpPr>
            <p:grpSpPr bwMode="auto">
              <a:xfrm>
                <a:off x="4747" y="3504"/>
                <a:ext cx="129" cy="236"/>
                <a:chOff x="4747" y="3504"/>
                <a:chExt cx="129" cy="236"/>
              </a:xfrm>
            </p:grpSpPr>
            <p:sp>
              <p:nvSpPr>
                <p:cNvPr id="593128" name="Rectangle 125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29" name="Oval 125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30" name="Oval 125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31" name="Oval 125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32" name="Oval 126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33" name="Oval 126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34" name="Group 1262"/>
              <p:cNvGrpSpPr>
                <a:grpSpLocks/>
              </p:cNvGrpSpPr>
              <p:nvPr/>
            </p:nvGrpSpPr>
            <p:grpSpPr bwMode="auto">
              <a:xfrm>
                <a:off x="4901" y="3504"/>
                <a:ext cx="129" cy="236"/>
                <a:chOff x="4901" y="3504"/>
                <a:chExt cx="129" cy="236"/>
              </a:xfrm>
            </p:grpSpPr>
            <p:sp>
              <p:nvSpPr>
                <p:cNvPr id="593135" name="Rectangle 126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36" name="Oval 126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37" name="Oval 126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38" name="Oval 126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39" name="Oval 126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40" name="Oval 126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41" name="Group 1269"/>
              <p:cNvGrpSpPr>
                <a:grpSpLocks/>
              </p:cNvGrpSpPr>
              <p:nvPr/>
            </p:nvGrpSpPr>
            <p:grpSpPr bwMode="auto">
              <a:xfrm>
                <a:off x="5030" y="3528"/>
                <a:ext cx="128" cy="236"/>
                <a:chOff x="5030" y="3528"/>
                <a:chExt cx="128" cy="236"/>
              </a:xfrm>
            </p:grpSpPr>
            <p:sp>
              <p:nvSpPr>
                <p:cNvPr id="593142" name="Rectangle 127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43" name="Oval 127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44" name="Oval 127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45" name="Oval 127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46" name="Oval 127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47" name="Oval 127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3148" name="Group 1276"/>
            <p:cNvGrpSpPr>
              <a:grpSpLocks/>
            </p:cNvGrpSpPr>
            <p:nvPr/>
          </p:nvGrpSpPr>
          <p:grpSpPr bwMode="auto">
            <a:xfrm>
              <a:off x="1248" y="3408"/>
              <a:ext cx="1078" cy="308"/>
              <a:chOff x="4080" y="3456"/>
              <a:chExt cx="1078" cy="308"/>
            </a:xfrm>
          </p:grpSpPr>
          <p:grpSp>
            <p:nvGrpSpPr>
              <p:cNvPr id="593149" name="Group 1277"/>
              <p:cNvGrpSpPr>
                <a:grpSpLocks/>
              </p:cNvGrpSpPr>
              <p:nvPr/>
            </p:nvGrpSpPr>
            <p:grpSpPr bwMode="auto">
              <a:xfrm>
                <a:off x="4080" y="3456"/>
                <a:ext cx="128" cy="236"/>
                <a:chOff x="4080" y="3456"/>
                <a:chExt cx="128" cy="236"/>
              </a:xfrm>
            </p:grpSpPr>
            <p:sp>
              <p:nvSpPr>
                <p:cNvPr id="593150" name="Rectangle 127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51" name="Oval 127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52" name="Oval 128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53" name="Oval 128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54" name="Oval 128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55" name="Oval 128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56" name="Group 1284"/>
              <p:cNvGrpSpPr>
                <a:grpSpLocks/>
              </p:cNvGrpSpPr>
              <p:nvPr/>
            </p:nvGrpSpPr>
            <p:grpSpPr bwMode="auto">
              <a:xfrm>
                <a:off x="4208" y="3459"/>
                <a:ext cx="129" cy="236"/>
                <a:chOff x="4208" y="3459"/>
                <a:chExt cx="129" cy="236"/>
              </a:xfrm>
            </p:grpSpPr>
            <p:sp>
              <p:nvSpPr>
                <p:cNvPr id="593157" name="Rectangle 128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58" name="Oval 128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59" name="Oval 128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60" name="Oval 128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61" name="Oval 128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62" name="Oval 129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63" name="Group 1291"/>
              <p:cNvGrpSpPr>
                <a:grpSpLocks/>
              </p:cNvGrpSpPr>
              <p:nvPr/>
            </p:nvGrpSpPr>
            <p:grpSpPr bwMode="auto">
              <a:xfrm>
                <a:off x="4337" y="3456"/>
                <a:ext cx="128" cy="236"/>
                <a:chOff x="4337" y="3456"/>
                <a:chExt cx="128" cy="236"/>
              </a:xfrm>
            </p:grpSpPr>
            <p:sp>
              <p:nvSpPr>
                <p:cNvPr id="593164" name="Rectangle 129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65" name="Oval 129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66" name="Oval 129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67" name="Oval 129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68" name="Oval 129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69" name="Oval 129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70" name="Group 1298"/>
              <p:cNvGrpSpPr>
                <a:grpSpLocks/>
              </p:cNvGrpSpPr>
              <p:nvPr/>
            </p:nvGrpSpPr>
            <p:grpSpPr bwMode="auto">
              <a:xfrm>
                <a:off x="4465" y="3480"/>
                <a:ext cx="128" cy="236"/>
                <a:chOff x="4465" y="3480"/>
                <a:chExt cx="128" cy="236"/>
              </a:xfrm>
            </p:grpSpPr>
            <p:sp>
              <p:nvSpPr>
                <p:cNvPr id="593171" name="Rectangle 129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72" name="Oval 130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73" name="Oval 130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74" name="Oval 130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75" name="Oval 130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76" name="Oval 130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77" name="Group 1305"/>
              <p:cNvGrpSpPr>
                <a:grpSpLocks/>
              </p:cNvGrpSpPr>
              <p:nvPr/>
            </p:nvGrpSpPr>
            <p:grpSpPr bwMode="auto">
              <a:xfrm>
                <a:off x="4593" y="3480"/>
                <a:ext cx="129" cy="236"/>
                <a:chOff x="4593" y="3480"/>
                <a:chExt cx="129" cy="236"/>
              </a:xfrm>
            </p:grpSpPr>
            <p:sp>
              <p:nvSpPr>
                <p:cNvPr id="593178" name="Rectangle 130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79" name="Oval 130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80" name="Oval 130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81" name="Oval 130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82" name="Oval 131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83" name="Oval 131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84" name="Group 1312"/>
              <p:cNvGrpSpPr>
                <a:grpSpLocks/>
              </p:cNvGrpSpPr>
              <p:nvPr/>
            </p:nvGrpSpPr>
            <p:grpSpPr bwMode="auto">
              <a:xfrm>
                <a:off x="4747" y="3504"/>
                <a:ext cx="129" cy="236"/>
                <a:chOff x="4747" y="3504"/>
                <a:chExt cx="129" cy="236"/>
              </a:xfrm>
            </p:grpSpPr>
            <p:sp>
              <p:nvSpPr>
                <p:cNvPr id="593185" name="Rectangle 131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86" name="Oval 131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87" name="Oval 131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88" name="Oval 131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89" name="Oval 131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90" name="Oval 131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91" name="Group 1319"/>
              <p:cNvGrpSpPr>
                <a:grpSpLocks/>
              </p:cNvGrpSpPr>
              <p:nvPr/>
            </p:nvGrpSpPr>
            <p:grpSpPr bwMode="auto">
              <a:xfrm>
                <a:off x="4901" y="3504"/>
                <a:ext cx="129" cy="236"/>
                <a:chOff x="4901" y="3504"/>
                <a:chExt cx="129" cy="236"/>
              </a:xfrm>
            </p:grpSpPr>
            <p:sp>
              <p:nvSpPr>
                <p:cNvPr id="593192" name="Rectangle 132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193" name="Oval 132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94" name="Oval 132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95" name="Oval 132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96" name="Oval 132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197" name="Oval 132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198" name="Group 1326"/>
              <p:cNvGrpSpPr>
                <a:grpSpLocks/>
              </p:cNvGrpSpPr>
              <p:nvPr/>
            </p:nvGrpSpPr>
            <p:grpSpPr bwMode="auto">
              <a:xfrm>
                <a:off x="5030" y="3528"/>
                <a:ext cx="128" cy="236"/>
                <a:chOff x="5030" y="3528"/>
                <a:chExt cx="128" cy="236"/>
              </a:xfrm>
            </p:grpSpPr>
            <p:sp>
              <p:nvSpPr>
                <p:cNvPr id="593199" name="Rectangle 132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200" name="Oval 132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201" name="Oval 132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202" name="Oval 133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203" name="Oval 133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204" name="Oval 133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593205" name="Group 1333"/>
          <p:cNvGrpSpPr>
            <a:grpSpLocks/>
          </p:cNvGrpSpPr>
          <p:nvPr/>
        </p:nvGrpSpPr>
        <p:grpSpPr bwMode="auto">
          <a:xfrm>
            <a:off x="533400" y="1981200"/>
            <a:ext cx="762000" cy="838200"/>
            <a:chOff x="144" y="2303"/>
            <a:chExt cx="1344" cy="913"/>
          </a:xfrm>
        </p:grpSpPr>
        <p:sp>
          <p:nvSpPr>
            <p:cNvPr id="593206" name="Rectangle 1334"/>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593207" name="Group 1335"/>
            <p:cNvGrpSpPr>
              <a:grpSpLocks/>
            </p:cNvGrpSpPr>
            <p:nvPr/>
          </p:nvGrpSpPr>
          <p:grpSpPr bwMode="auto">
            <a:xfrm>
              <a:off x="1001" y="2352"/>
              <a:ext cx="487" cy="289"/>
              <a:chOff x="240" y="3600"/>
              <a:chExt cx="487" cy="289"/>
            </a:xfrm>
          </p:grpSpPr>
          <p:grpSp>
            <p:nvGrpSpPr>
              <p:cNvPr id="593208" name="Group 1336"/>
              <p:cNvGrpSpPr>
                <a:grpSpLocks/>
              </p:cNvGrpSpPr>
              <p:nvPr/>
            </p:nvGrpSpPr>
            <p:grpSpPr bwMode="auto">
              <a:xfrm>
                <a:off x="240" y="3644"/>
                <a:ext cx="70" cy="201"/>
                <a:chOff x="2064" y="1872"/>
                <a:chExt cx="144" cy="912"/>
              </a:xfrm>
            </p:grpSpPr>
            <p:sp>
              <p:nvSpPr>
                <p:cNvPr id="593209" name="Rectangle 13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10" name="Line 13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211" name="Line 13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212" name="Line 13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213" name="Line 13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214" name="Line 13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215" name="Line 13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216" name="Line 13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217" name="Line 13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218" name="Line 13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219" name="Line 13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220" name="Group 1348"/>
              <p:cNvGrpSpPr>
                <a:grpSpLocks/>
              </p:cNvGrpSpPr>
              <p:nvPr/>
            </p:nvGrpSpPr>
            <p:grpSpPr bwMode="auto">
              <a:xfrm>
                <a:off x="588" y="3667"/>
                <a:ext cx="139" cy="111"/>
                <a:chOff x="2304" y="2256"/>
                <a:chExt cx="432" cy="576"/>
              </a:xfrm>
            </p:grpSpPr>
            <p:sp>
              <p:nvSpPr>
                <p:cNvPr id="593221" name="Rectangle 134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22" name="Line 135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223" name="Line 135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224" name="Line 135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225" name="Line 135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226" name="AutoShape 135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227" name="Group 1355"/>
              <p:cNvGrpSpPr>
                <a:grpSpLocks/>
              </p:cNvGrpSpPr>
              <p:nvPr/>
            </p:nvGrpSpPr>
            <p:grpSpPr bwMode="auto">
              <a:xfrm>
                <a:off x="426" y="3644"/>
                <a:ext cx="139" cy="112"/>
                <a:chOff x="2304" y="2256"/>
                <a:chExt cx="432" cy="576"/>
              </a:xfrm>
            </p:grpSpPr>
            <p:sp>
              <p:nvSpPr>
                <p:cNvPr id="593228" name="Rectangle 135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29" name="Line 135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230" name="Line 135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231" name="Line 135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232" name="Line 136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233" name="AutoShape 136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234" name="Group 1362"/>
              <p:cNvGrpSpPr>
                <a:grpSpLocks/>
              </p:cNvGrpSpPr>
              <p:nvPr/>
            </p:nvGrpSpPr>
            <p:grpSpPr bwMode="auto">
              <a:xfrm>
                <a:off x="402" y="3600"/>
                <a:ext cx="70" cy="200"/>
                <a:chOff x="2064" y="1872"/>
                <a:chExt cx="144" cy="912"/>
              </a:xfrm>
            </p:grpSpPr>
            <p:sp>
              <p:nvSpPr>
                <p:cNvPr id="593235" name="Rectangle 136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36" name="Line 136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237" name="Line 136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238" name="Line 136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239" name="Line 136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240" name="Line 136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241" name="Line 136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242" name="Line 137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243" name="Line 137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244" name="Line 137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245" name="Line 137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246" name="Group 1374"/>
              <p:cNvGrpSpPr>
                <a:grpSpLocks/>
              </p:cNvGrpSpPr>
              <p:nvPr/>
            </p:nvGrpSpPr>
            <p:grpSpPr bwMode="auto">
              <a:xfrm>
                <a:off x="518" y="3689"/>
                <a:ext cx="70" cy="200"/>
                <a:chOff x="2064" y="1872"/>
                <a:chExt cx="144" cy="912"/>
              </a:xfrm>
            </p:grpSpPr>
            <p:sp>
              <p:nvSpPr>
                <p:cNvPr id="593247" name="Rectangle 137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48" name="Line 137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249" name="Line 137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250" name="Line 137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251" name="Line 137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252" name="Line 138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253" name="Line 138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254" name="Line 138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255" name="Line 138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256" name="Line 138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257" name="Line 138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258" name="Group 1386"/>
              <p:cNvGrpSpPr>
                <a:grpSpLocks/>
              </p:cNvGrpSpPr>
              <p:nvPr/>
            </p:nvGrpSpPr>
            <p:grpSpPr bwMode="auto">
              <a:xfrm>
                <a:off x="286" y="3756"/>
                <a:ext cx="140" cy="111"/>
                <a:chOff x="2304" y="2256"/>
                <a:chExt cx="432" cy="576"/>
              </a:xfrm>
            </p:grpSpPr>
            <p:sp>
              <p:nvSpPr>
                <p:cNvPr id="593259" name="Rectangle 138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60" name="Line 138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261" name="Line 138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262" name="Line 139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263" name="Line 139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264" name="AutoShape 139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3265" name="Group 1393"/>
            <p:cNvGrpSpPr>
              <a:grpSpLocks/>
            </p:cNvGrpSpPr>
            <p:nvPr/>
          </p:nvGrpSpPr>
          <p:grpSpPr bwMode="auto">
            <a:xfrm>
              <a:off x="288" y="2447"/>
              <a:ext cx="487" cy="289"/>
              <a:chOff x="240" y="3600"/>
              <a:chExt cx="487" cy="289"/>
            </a:xfrm>
          </p:grpSpPr>
          <p:grpSp>
            <p:nvGrpSpPr>
              <p:cNvPr id="593266" name="Group 1394"/>
              <p:cNvGrpSpPr>
                <a:grpSpLocks/>
              </p:cNvGrpSpPr>
              <p:nvPr/>
            </p:nvGrpSpPr>
            <p:grpSpPr bwMode="auto">
              <a:xfrm>
                <a:off x="240" y="3644"/>
                <a:ext cx="70" cy="201"/>
                <a:chOff x="2064" y="1872"/>
                <a:chExt cx="144" cy="912"/>
              </a:xfrm>
            </p:grpSpPr>
            <p:sp>
              <p:nvSpPr>
                <p:cNvPr id="593267" name="Rectangle 139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68" name="Line 139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269" name="Line 139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270" name="Line 139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271" name="Line 139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272" name="Line 140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273" name="Line 140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274" name="Line 140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275" name="Line 140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276" name="Line 140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277" name="Line 140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278" name="Group 1406"/>
              <p:cNvGrpSpPr>
                <a:grpSpLocks/>
              </p:cNvGrpSpPr>
              <p:nvPr/>
            </p:nvGrpSpPr>
            <p:grpSpPr bwMode="auto">
              <a:xfrm>
                <a:off x="588" y="3667"/>
                <a:ext cx="139" cy="111"/>
                <a:chOff x="2304" y="2256"/>
                <a:chExt cx="432" cy="576"/>
              </a:xfrm>
            </p:grpSpPr>
            <p:sp>
              <p:nvSpPr>
                <p:cNvPr id="593279" name="Rectangle 140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80" name="Line 140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281" name="Line 140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282" name="Line 141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283" name="Line 141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284" name="AutoShape 141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285" name="Group 1413"/>
              <p:cNvGrpSpPr>
                <a:grpSpLocks/>
              </p:cNvGrpSpPr>
              <p:nvPr/>
            </p:nvGrpSpPr>
            <p:grpSpPr bwMode="auto">
              <a:xfrm>
                <a:off x="426" y="3644"/>
                <a:ext cx="139" cy="112"/>
                <a:chOff x="2304" y="2256"/>
                <a:chExt cx="432" cy="576"/>
              </a:xfrm>
            </p:grpSpPr>
            <p:sp>
              <p:nvSpPr>
                <p:cNvPr id="593286" name="Rectangle 141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87" name="Line 141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288" name="Line 141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289" name="Line 141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290" name="Line 141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291" name="AutoShape 141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292" name="Group 1420"/>
              <p:cNvGrpSpPr>
                <a:grpSpLocks/>
              </p:cNvGrpSpPr>
              <p:nvPr/>
            </p:nvGrpSpPr>
            <p:grpSpPr bwMode="auto">
              <a:xfrm>
                <a:off x="402" y="3600"/>
                <a:ext cx="70" cy="200"/>
                <a:chOff x="2064" y="1872"/>
                <a:chExt cx="144" cy="912"/>
              </a:xfrm>
            </p:grpSpPr>
            <p:sp>
              <p:nvSpPr>
                <p:cNvPr id="593293" name="Rectangle 142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294" name="Line 142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295" name="Line 142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296" name="Line 142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297" name="Line 142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298" name="Line 142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299" name="Line 142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300" name="Line 142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301" name="Line 142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302" name="Line 143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303" name="Line 143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304" name="Group 1432"/>
              <p:cNvGrpSpPr>
                <a:grpSpLocks/>
              </p:cNvGrpSpPr>
              <p:nvPr/>
            </p:nvGrpSpPr>
            <p:grpSpPr bwMode="auto">
              <a:xfrm>
                <a:off x="518" y="3689"/>
                <a:ext cx="70" cy="200"/>
                <a:chOff x="2064" y="1872"/>
                <a:chExt cx="144" cy="912"/>
              </a:xfrm>
            </p:grpSpPr>
            <p:sp>
              <p:nvSpPr>
                <p:cNvPr id="593305" name="Rectangle 143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06" name="Line 143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307" name="Line 143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308" name="Line 143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309" name="Line 143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310" name="Line 143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311" name="Line 143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312" name="Line 144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313" name="Line 144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314" name="Line 144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315" name="Line 144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316" name="Group 1444"/>
              <p:cNvGrpSpPr>
                <a:grpSpLocks/>
              </p:cNvGrpSpPr>
              <p:nvPr/>
            </p:nvGrpSpPr>
            <p:grpSpPr bwMode="auto">
              <a:xfrm>
                <a:off x="286" y="3756"/>
                <a:ext cx="140" cy="111"/>
                <a:chOff x="2304" y="2256"/>
                <a:chExt cx="432" cy="576"/>
              </a:xfrm>
            </p:grpSpPr>
            <p:sp>
              <p:nvSpPr>
                <p:cNvPr id="593317" name="Rectangle 144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18" name="Line 144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319" name="Line 144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320" name="Line 144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321" name="Line 144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322" name="AutoShape 145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3323" name="Group 1451"/>
            <p:cNvGrpSpPr>
              <a:grpSpLocks/>
            </p:cNvGrpSpPr>
            <p:nvPr/>
          </p:nvGrpSpPr>
          <p:grpSpPr bwMode="auto">
            <a:xfrm>
              <a:off x="480" y="2303"/>
              <a:ext cx="487" cy="289"/>
              <a:chOff x="240" y="3600"/>
              <a:chExt cx="487" cy="289"/>
            </a:xfrm>
          </p:grpSpPr>
          <p:grpSp>
            <p:nvGrpSpPr>
              <p:cNvPr id="593324" name="Group 1452"/>
              <p:cNvGrpSpPr>
                <a:grpSpLocks/>
              </p:cNvGrpSpPr>
              <p:nvPr/>
            </p:nvGrpSpPr>
            <p:grpSpPr bwMode="auto">
              <a:xfrm>
                <a:off x="240" y="3644"/>
                <a:ext cx="70" cy="201"/>
                <a:chOff x="2064" y="1872"/>
                <a:chExt cx="144" cy="912"/>
              </a:xfrm>
            </p:grpSpPr>
            <p:sp>
              <p:nvSpPr>
                <p:cNvPr id="593325" name="Rectangle 145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26" name="Line 145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327" name="Line 145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328" name="Line 145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329" name="Line 145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330" name="Line 145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331" name="Line 145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332" name="Line 146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333" name="Line 146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334" name="Line 146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335" name="Line 146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336" name="Group 1464"/>
              <p:cNvGrpSpPr>
                <a:grpSpLocks/>
              </p:cNvGrpSpPr>
              <p:nvPr/>
            </p:nvGrpSpPr>
            <p:grpSpPr bwMode="auto">
              <a:xfrm>
                <a:off x="588" y="3667"/>
                <a:ext cx="139" cy="111"/>
                <a:chOff x="2304" y="2256"/>
                <a:chExt cx="432" cy="576"/>
              </a:xfrm>
            </p:grpSpPr>
            <p:sp>
              <p:nvSpPr>
                <p:cNvPr id="593337" name="Rectangle 146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38" name="Line 146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339" name="Line 146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340" name="Line 146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341" name="Line 146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342" name="AutoShape 147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343" name="Group 1471"/>
              <p:cNvGrpSpPr>
                <a:grpSpLocks/>
              </p:cNvGrpSpPr>
              <p:nvPr/>
            </p:nvGrpSpPr>
            <p:grpSpPr bwMode="auto">
              <a:xfrm>
                <a:off x="426" y="3644"/>
                <a:ext cx="139" cy="112"/>
                <a:chOff x="2304" y="2256"/>
                <a:chExt cx="432" cy="576"/>
              </a:xfrm>
            </p:grpSpPr>
            <p:sp>
              <p:nvSpPr>
                <p:cNvPr id="593344" name="Rectangle 147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45" name="Line 147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346" name="Line 147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347" name="Line 147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348" name="Line 147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349" name="AutoShape 147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350" name="Group 1478"/>
              <p:cNvGrpSpPr>
                <a:grpSpLocks/>
              </p:cNvGrpSpPr>
              <p:nvPr/>
            </p:nvGrpSpPr>
            <p:grpSpPr bwMode="auto">
              <a:xfrm>
                <a:off x="402" y="3600"/>
                <a:ext cx="70" cy="200"/>
                <a:chOff x="2064" y="1872"/>
                <a:chExt cx="144" cy="912"/>
              </a:xfrm>
            </p:grpSpPr>
            <p:sp>
              <p:nvSpPr>
                <p:cNvPr id="593351" name="Rectangle 147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52" name="Line 148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353" name="Line 148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354" name="Line 148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355" name="Line 148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356" name="Line 148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357" name="Line 148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358" name="Line 148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359" name="Line 148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360" name="Line 148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361" name="Line 148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362" name="Group 1490"/>
              <p:cNvGrpSpPr>
                <a:grpSpLocks/>
              </p:cNvGrpSpPr>
              <p:nvPr/>
            </p:nvGrpSpPr>
            <p:grpSpPr bwMode="auto">
              <a:xfrm>
                <a:off x="518" y="3689"/>
                <a:ext cx="70" cy="200"/>
                <a:chOff x="2064" y="1872"/>
                <a:chExt cx="144" cy="912"/>
              </a:xfrm>
            </p:grpSpPr>
            <p:sp>
              <p:nvSpPr>
                <p:cNvPr id="593363" name="Rectangle 149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64" name="Line 149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365" name="Line 149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366" name="Line 149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367" name="Line 149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368" name="Line 149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369" name="Line 149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370" name="Line 149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371" name="Line 149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372" name="Line 150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373" name="Line 150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374" name="Group 1502"/>
              <p:cNvGrpSpPr>
                <a:grpSpLocks/>
              </p:cNvGrpSpPr>
              <p:nvPr/>
            </p:nvGrpSpPr>
            <p:grpSpPr bwMode="auto">
              <a:xfrm>
                <a:off x="286" y="3756"/>
                <a:ext cx="140" cy="111"/>
                <a:chOff x="2304" y="2256"/>
                <a:chExt cx="432" cy="576"/>
              </a:xfrm>
            </p:grpSpPr>
            <p:sp>
              <p:nvSpPr>
                <p:cNvPr id="593375" name="Rectangle 150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76" name="Line 150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377" name="Line 150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378" name="Line 150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379" name="Line 150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380" name="AutoShape 150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3381" name="Group 1509"/>
            <p:cNvGrpSpPr>
              <a:grpSpLocks/>
            </p:cNvGrpSpPr>
            <p:nvPr/>
          </p:nvGrpSpPr>
          <p:grpSpPr bwMode="auto">
            <a:xfrm>
              <a:off x="816" y="2496"/>
              <a:ext cx="487" cy="289"/>
              <a:chOff x="240" y="3600"/>
              <a:chExt cx="487" cy="289"/>
            </a:xfrm>
          </p:grpSpPr>
          <p:grpSp>
            <p:nvGrpSpPr>
              <p:cNvPr id="593382" name="Group 1510"/>
              <p:cNvGrpSpPr>
                <a:grpSpLocks/>
              </p:cNvGrpSpPr>
              <p:nvPr/>
            </p:nvGrpSpPr>
            <p:grpSpPr bwMode="auto">
              <a:xfrm>
                <a:off x="240" y="3644"/>
                <a:ext cx="70" cy="201"/>
                <a:chOff x="2064" y="1872"/>
                <a:chExt cx="144" cy="912"/>
              </a:xfrm>
            </p:grpSpPr>
            <p:sp>
              <p:nvSpPr>
                <p:cNvPr id="593383" name="Rectangle 151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84" name="Line 151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385" name="Line 151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386" name="Line 151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387" name="Line 151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388" name="Line 151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389" name="Line 151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390" name="Line 151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391" name="Line 151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392" name="Line 152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393" name="Line 152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394" name="Group 1522"/>
              <p:cNvGrpSpPr>
                <a:grpSpLocks/>
              </p:cNvGrpSpPr>
              <p:nvPr/>
            </p:nvGrpSpPr>
            <p:grpSpPr bwMode="auto">
              <a:xfrm>
                <a:off x="588" y="3667"/>
                <a:ext cx="139" cy="111"/>
                <a:chOff x="2304" y="2256"/>
                <a:chExt cx="432" cy="576"/>
              </a:xfrm>
            </p:grpSpPr>
            <p:sp>
              <p:nvSpPr>
                <p:cNvPr id="593395" name="Rectangle 152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396" name="Line 152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397" name="Line 152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398" name="Line 152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399" name="Line 152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400" name="AutoShape 152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401" name="Group 1529"/>
              <p:cNvGrpSpPr>
                <a:grpSpLocks/>
              </p:cNvGrpSpPr>
              <p:nvPr/>
            </p:nvGrpSpPr>
            <p:grpSpPr bwMode="auto">
              <a:xfrm>
                <a:off x="426" y="3644"/>
                <a:ext cx="139" cy="112"/>
                <a:chOff x="2304" y="2256"/>
                <a:chExt cx="432" cy="576"/>
              </a:xfrm>
            </p:grpSpPr>
            <p:sp>
              <p:nvSpPr>
                <p:cNvPr id="593402" name="Rectangle 153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403" name="Line 153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404" name="Line 153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405" name="Line 153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406" name="Line 153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407" name="AutoShape 153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408" name="Group 1536"/>
              <p:cNvGrpSpPr>
                <a:grpSpLocks/>
              </p:cNvGrpSpPr>
              <p:nvPr/>
            </p:nvGrpSpPr>
            <p:grpSpPr bwMode="auto">
              <a:xfrm>
                <a:off x="402" y="3600"/>
                <a:ext cx="70" cy="200"/>
                <a:chOff x="2064" y="1872"/>
                <a:chExt cx="144" cy="912"/>
              </a:xfrm>
            </p:grpSpPr>
            <p:sp>
              <p:nvSpPr>
                <p:cNvPr id="593409" name="Rectangle 15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410" name="Line 15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411" name="Line 15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412" name="Line 15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413" name="Line 15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414" name="Line 15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415" name="Line 15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416" name="Line 15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417" name="Line 15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418" name="Line 15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419" name="Line 15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420" name="Group 1548"/>
              <p:cNvGrpSpPr>
                <a:grpSpLocks/>
              </p:cNvGrpSpPr>
              <p:nvPr/>
            </p:nvGrpSpPr>
            <p:grpSpPr bwMode="auto">
              <a:xfrm>
                <a:off x="518" y="3689"/>
                <a:ext cx="70" cy="200"/>
                <a:chOff x="2064" y="1872"/>
                <a:chExt cx="144" cy="912"/>
              </a:xfrm>
            </p:grpSpPr>
            <p:sp>
              <p:nvSpPr>
                <p:cNvPr id="593421" name="Rectangle 154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422" name="Line 155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423" name="Line 155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424" name="Line 155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425" name="Line 155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426" name="Line 155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427" name="Line 155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428" name="Line 155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429" name="Line 155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430" name="Line 155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431" name="Line 155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432" name="Group 1560"/>
              <p:cNvGrpSpPr>
                <a:grpSpLocks/>
              </p:cNvGrpSpPr>
              <p:nvPr/>
            </p:nvGrpSpPr>
            <p:grpSpPr bwMode="auto">
              <a:xfrm>
                <a:off x="286" y="3756"/>
                <a:ext cx="140" cy="111"/>
                <a:chOff x="2304" y="2256"/>
                <a:chExt cx="432" cy="576"/>
              </a:xfrm>
            </p:grpSpPr>
            <p:sp>
              <p:nvSpPr>
                <p:cNvPr id="593433" name="Rectangle 156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434" name="Line 156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435" name="Line 156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436" name="Line 156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437" name="Line 156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438" name="AutoShape 156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593439" name="Group 1567"/>
          <p:cNvGrpSpPr>
            <a:grpSpLocks/>
          </p:cNvGrpSpPr>
          <p:nvPr/>
        </p:nvGrpSpPr>
        <p:grpSpPr bwMode="auto">
          <a:xfrm>
            <a:off x="1295400" y="2209800"/>
            <a:ext cx="914400" cy="889000"/>
            <a:chOff x="288" y="1056"/>
            <a:chExt cx="1340" cy="1088"/>
          </a:xfrm>
        </p:grpSpPr>
        <p:sp>
          <p:nvSpPr>
            <p:cNvPr id="593440" name="Rectangle 1568"/>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593441" name="Group 1569"/>
            <p:cNvGrpSpPr>
              <a:grpSpLocks/>
            </p:cNvGrpSpPr>
            <p:nvPr/>
          </p:nvGrpSpPr>
          <p:grpSpPr bwMode="auto">
            <a:xfrm>
              <a:off x="624" y="1056"/>
              <a:ext cx="1004" cy="424"/>
              <a:chOff x="2020" y="1189"/>
              <a:chExt cx="1004" cy="424"/>
            </a:xfrm>
          </p:grpSpPr>
          <p:grpSp>
            <p:nvGrpSpPr>
              <p:cNvPr id="593442" name="Group 1570"/>
              <p:cNvGrpSpPr>
                <a:grpSpLocks/>
              </p:cNvGrpSpPr>
              <p:nvPr/>
            </p:nvGrpSpPr>
            <p:grpSpPr bwMode="auto">
              <a:xfrm>
                <a:off x="2020" y="1197"/>
                <a:ext cx="194" cy="353"/>
                <a:chOff x="2020" y="1197"/>
                <a:chExt cx="194" cy="353"/>
              </a:xfrm>
            </p:grpSpPr>
            <p:sp>
              <p:nvSpPr>
                <p:cNvPr id="593443" name="Rectangle 157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44" name="AutoShape 157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45" name="Group 1573"/>
              <p:cNvGrpSpPr>
                <a:grpSpLocks/>
              </p:cNvGrpSpPr>
              <p:nvPr/>
            </p:nvGrpSpPr>
            <p:grpSpPr bwMode="auto">
              <a:xfrm>
                <a:off x="2250" y="1189"/>
                <a:ext cx="194" cy="353"/>
                <a:chOff x="2250" y="1189"/>
                <a:chExt cx="194" cy="353"/>
              </a:xfrm>
            </p:grpSpPr>
            <p:sp>
              <p:nvSpPr>
                <p:cNvPr id="593446" name="Rectangle 157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47" name="AutoShape 157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48" name="Group 1576"/>
              <p:cNvGrpSpPr>
                <a:grpSpLocks/>
              </p:cNvGrpSpPr>
              <p:nvPr/>
            </p:nvGrpSpPr>
            <p:grpSpPr bwMode="auto">
              <a:xfrm>
                <a:off x="2337" y="1216"/>
                <a:ext cx="194" cy="353"/>
                <a:chOff x="2337" y="1216"/>
                <a:chExt cx="194" cy="353"/>
              </a:xfrm>
            </p:grpSpPr>
            <p:sp>
              <p:nvSpPr>
                <p:cNvPr id="593449" name="Rectangle 157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50" name="AutoShape 157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51" name="Group 1579"/>
              <p:cNvGrpSpPr>
                <a:grpSpLocks/>
              </p:cNvGrpSpPr>
              <p:nvPr/>
            </p:nvGrpSpPr>
            <p:grpSpPr bwMode="auto">
              <a:xfrm>
                <a:off x="2532" y="1206"/>
                <a:ext cx="194" cy="353"/>
                <a:chOff x="2532" y="1206"/>
                <a:chExt cx="194" cy="353"/>
              </a:xfrm>
            </p:grpSpPr>
            <p:sp>
              <p:nvSpPr>
                <p:cNvPr id="593452" name="Rectangle 158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53" name="AutoShape 158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54" name="Group 1582"/>
              <p:cNvGrpSpPr>
                <a:grpSpLocks/>
              </p:cNvGrpSpPr>
              <p:nvPr/>
            </p:nvGrpSpPr>
            <p:grpSpPr bwMode="auto">
              <a:xfrm>
                <a:off x="2830" y="1245"/>
                <a:ext cx="194" cy="353"/>
                <a:chOff x="2830" y="1245"/>
                <a:chExt cx="194" cy="353"/>
              </a:xfrm>
            </p:grpSpPr>
            <p:sp>
              <p:nvSpPr>
                <p:cNvPr id="593455" name="Rectangle 158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56" name="AutoShape 158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57" name="Group 1585"/>
              <p:cNvGrpSpPr>
                <a:grpSpLocks/>
              </p:cNvGrpSpPr>
              <p:nvPr/>
            </p:nvGrpSpPr>
            <p:grpSpPr bwMode="auto">
              <a:xfrm>
                <a:off x="2142" y="1227"/>
                <a:ext cx="194" cy="353"/>
                <a:chOff x="2142" y="1227"/>
                <a:chExt cx="194" cy="353"/>
              </a:xfrm>
            </p:grpSpPr>
            <p:sp>
              <p:nvSpPr>
                <p:cNvPr id="593458" name="Rectangle 158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59" name="AutoShape 158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60" name="Group 1588"/>
              <p:cNvGrpSpPr>
                <a:grpSpLocks/>
              </p:cNvGrpSpPr>
              <p:nvPr/>
            </p:nvGrpSpPr>
            <p:grpSpPr bwMode="auto">
              <a:xfrm>
                <a:off x="2424" y="1243"/>
                <a:ext cx="193" cy="353"/>
                <a:chOff x="2424" y="1243"/>
                <a:chExt cx="193" cy="353"/>
              </a:xfrm>
            </p:grpSpPr>
            <p:sp>
              <p:nvSpPr>
                <p:cNvPr id="593461" name="Rectangle 158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62" name="AutoShape 159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63" name="Group 1591"/>
              <p:cNvGrpSpPr>
                <a:grpSpLocks/>
              </p:cNvGrpSpPr>
              <p:nvPr/>
            </p:nvGrpSpPr>
            <p:grpSpPr bwMode="auto">
              <a:xfrm>
                <a:off x="2618" y="1233"/>
                <a:ext cx="194" cy="353"/>
                <a:chOff x="2618" y="1233"/>
                <a:chExt cx="194" cy="353"/>
              </a:xfrm>
            </p:grpSpPr>
            <p:sp>
              <p:nvSpPr>
                <p:cNvPr id="593464" name="Rectangle 159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65" name="AutoShape 159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66" name="Group 1594"/>
              <p:cNvGrpSpPr>
                <a:grpSpLocks/>
              </p:cNvGrpSpPr>
              <p:nvPr/>
            </p:nvGrpSpPr>
            <p:grpSpPr bwMode="auto">
              <a:xfrm>
                <a:off x="2706" y="1260"/>
                <a:ext cx="194" cy="353"/>
                <a:chOff x="2706" y="1260"/>
                <a:chExt cx="194" cy="353"/>
              </a:xfrm>
            </p:grpSpPr>
            <p:sp>
              <p:nvSpPr>
                <p:cNvPr id="593467" name="Rectangle 159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68" name="AutoShape 159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3469" name="Group 1597"/>
            <p:cNvGrpSpPr>
              <a:grpSpLocks/>
            </p:cNvGrpSpPr>
            <p:nvPr/>
          </p:nvGrpSpPr>
          <p:grpSpPr bwMode="auto">
            <a:xfrm>
              <a:off x="480" y="1152"/>
              <a:ext cx="1004" cy="424"/>
              <a:chOff x="2020" y="1189"/>
              <a:chExt cx="1004" cy="424"/>
            </a:xfrm>
          </p:grpSpPr>
          <p:grpSp>
            <p:nvGrpSpPr>
              <p:cNvPr id="593470" name="Group 1598"/>
              <p:cNvGrpSpPr>
                <a:grpSpLocks/>
              </p:cNvGrpSpPr>
              <p:nvPr/>
            </p:nvGrpSpPr>
            <p:grpSpPr bwMode="auto">
              <a:xfrm>
                <a:off x="2020" y="1197"/>
                <a:ext cx="194" cy="353"/>
                <a:chOff x="2020" y="1197"/>
                <a:chExt cx="194" cy="353"/>
              </a:xfrm>
            </p:grpSpPr>
            <p:sp>
              <p:nvSpPr>
                <p:cNvPr id="593471" name="Rectangle 1599"/>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72" name="AutoShape 1600"/>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73" name="Group 1601"/>
              <p:cNvGrpSpPr>
                <a:grpSpLocks/>
              </p:cNvGrpSpPr>
              <p:nvPr/>
            </p:nvGrpSpPr>
            <p:grpSpPr bwMode="auto">
              <a:xfrm>
                <a:off x="2250" y="1189"/>
                <a:ext cx="194" cy="353"/>
                <a:chOff x="2250" y="1189"/>
                <a:chExt cx="194" cy="353"/>
              </a:xfrm>
            </p:grpSpPr>
            <p:sp>
              <p:nvSpPr>
                <p:cNvPr id="593474" name="Rectangle 1602"/>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75" name="AutoShape 1603"/>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76" name="Group 1604"/>
              <p:cNvGrpSpPr>
                <a:grpSpLocks/>
              </p:cNvGrpSpPr>
              <p:nvPr/>
            </p:nvGrpSpPr>
            <p:grpSpPr bwMode="auto">
              <a:xfrm>
                <a:off x="2337" y="1216"/>
                <a:ext cx="194" cy="353"/>
                <a:chOff x="2337" y="1216"/>
                <a:chExt cx="194" cy="353"/>
              </a:xfrm>
            </p:grpSpPr>
            <p:sp>
              <p:nvSpPr>
                <p:cNvPr id="593477" name="Rectangle 1605"/>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78" name="AutoShape 1606"/>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79" name="Group 1607"/>
              <p:cNvGrpSpPr>
                <a:grpSpLocks/>
              </p:cNvGrpSpPr>
              <p:nvPr/>
            </p:nvGrpSpPr>
            <p:grpSpPr bwMode="auto">
              <a:xfrm>
                <a:off x="2532" y="1206"/>
                <a:ext cx="194" cy="353"/>
                <a:chOff x="2532" y="1206"/>
                <a:chExt cx="194" cy="353"/>
              </a:xfrm>
            </p:grpSpPr>
            <p:sp>
              <p:nvSpPr>
                <p:cNvPr id="593480" name="Rectangle 1608"/>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81" name="AutoShape 1609"/>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82" name="Group 1610"/>
              <p:cNvGrpSpPr>
                <a:grpSpLocks/>
              </p:cNvGrpSpPr>
              <p:nvPr/>
            </p:nvGrpSpPr>
            <p:grpSpPr bwMode="auto">
              <a:xfrm>
                <a:off x="2830" y="1245"/>
                <a:ext cx="194" cy="353"/>
                <a:chOff x="2830" y="1245"/>
                <a:chExt cx="194" cy="353"/>
              </a:xfrm>
            </p:grpSpPr>
            <p:sp>
              <p:nvSpPr>
                <p:cNvPr id="593483" name="Rectangle 1611"/>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84" name="AutoShape 1612"/>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85" name="Group 1613"/>
              <p:cNvGrpSpPr>
                <a:grpSpLocks/>
              </p:cNvGrpSpPr>
              <p:nvPr/>
            </p:nvGrpSpPr>
            <p:grpSpPr bwMode="auto">
              <a:xfrm>
                <a:off x="2142" y="1227"/>
                <a:ext cx="194" cy="353"/>
                <a:chOff x="2142" y="1227"/>
                <a:chExt cx="194" cy="353"/>
              </a:xfrm>
            </p:grpSpPr>
            <p:sp>
              <p:nvSpPr>
                <p:cNvPr id="593486" name="Rectangle 1614"/>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87" name="AutoShape 1615"/>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88" name="Group 1616"/>
              <p:cNvGrpSpPr>
                <a:grpSpLocks/>
              </p:cNvGrpSpPr>
              <p:nvPr/>
            </p:nvGrpSpPr>
            <p:grpSpPr bwMode="auto">
              <a:xfrm>
                <a:off x="2424" y="1243"/>
                <a:ext cx="193" cy="353"/>
                <a:chOff x="2424" y="1243"/>
                <a:chExt cx="193" cy="353"/>
              </a:xfrm>
            </p:grpSpPr>
            <p:sp>
              <p:nvSpPr>
                <p:cNvPr id="593489" name="Rectangle 1617"/>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90" name="AutoShape 1618"/>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91" name="Group 1619"/>
              <p:cNvGrpSpPr>
                <a:grpSpLocks/>
              </p:cNvGrpSpPr>
              <p:nvPr/>
            </p:nvGrpSpPr>
            <p:grpSpPr bwMode="auto">
              <a:xfrm>
                <a:off x="2618" y="1233"/>
                <a:ext cx="194" cy="353"/>
                <a:chOff x="2618" y="1233"/>
                <a:chExt cx="194" cy="353"/>
              </a:xfrm>
            </p:grpSpPr>
            <p:sp>
              <p:nvSpPr>
                <p:cNvPr id="593492" name="Rectangle 1620"/>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93" name="AutoShape 1621"/>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494" name="Group 1622"/>
              <p:cNvGrpSpPr>
                <a:grpSpLocks/>
              </p:cNvGrpSpPr>
              <p:nvPr/>
            </p:nvGrpSpPr>
            <p:grpSpPr bwMode="auto">
              <a:xfrm>
                <a:off x="2706" y="1260"/>
                <a:ext cx="194" cy="353"/>
                <a:chOff x="2706" y="1260"/>
                <a:chExt cx="194" cy="353"/>
              </a:xfrm>
            </p:grpSpPr>
            <p:sp>
              <p:nvSpPr>
                <p:cNvPr id="593495" name="Rectangle 1623"/>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496" name="AutoShape 1624"/>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3497" name="Group 1625"/>
            <p:cNvGrpSpPr>
              <a:grpSpLocks/>
            </p:cNvGrpSpPr>
            <p:nvPr/>
          </p:nvGrpSpPr>
          <p:grpSpPr bwMode="auto">
            <a:xfrm>
              <a:off x="432" y="1248"/>
              <a:ext cx="1004" cy="424"/>
              <a:chOff x="2020" y="1189"/>
              <a:chExt cx="1004" cy="424"/>
            </a:xfrm>
          </p:grpSpPr>
          <p:grpSp>
            <p:nvGrpSpPr>
              <p:cNvPr id="593498" name="Group 1626"/>
              <p:cNvGrpSpPr>
                <a:grpSpLocks/>
              </p:cNvGrpSpPr>
              <p:nvPr/>
            </p:nvGrpSpPr>
            <p:grpSpPr bwMode="auto">
              <a:xfrm>
                <a:off x="2020" y="1197"/>
                <a:ext cx="194" cy="353"/>
                <a:chOff x="2020" y="1197"/>
                <a:chExt cx="194" cy="353"/>
              </a:xfrm>
            </p:grpSpPr>
            <p:sp>
              <p:nvSpPr>
                <p:cNvPr id="593499" name="Rectangle 1627"/>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00" name="AutoShape 1628"/>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501" name="Group 1629"/>
              <p:cNvGrpSpPr>
                <a:grpSpLocks/>
              </p:cNvGrpSpPr>
              <p:nvPr/>
            </p:nvGrpSpPr>
            <p:grpSpPr bwMode="auto">
              <a:xfrm>
                <a:off x="2250" y="1189"/>
                <a:ext cx="194" cy="353"/>
                <a:chOff x="2250" y="1189"/>
                <a:chExt cx="194" cy="353"/>
              </a:xfrm>
            </p:grpSpPr>
            <p:sp>
              <p:nvSpPr>
                <p:cNvPr id="593502" name="Rectangle 1630"/>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03" name="AutoShape 1631"/>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504" name="Group 1632"/>
              <p:cNvGrpSpPr>
                <a:grpSpLocks/>
              </p:cNvGrpSpPr>
              <p:nvPr/>
            </p:nvGrpSpPr>
            <p:grpSpPr bwMode="auto">
              <a:xfrm>
                <a:off x="2337" y="1216"/>
                <a:ext cx="194" cy="353"/>
                <a:chOff x="2337" y="1216"/>
                <a:chExt cx="194" cy="353"/>
              </a:xfrm>
            </p:grpSpPr>
            <p:sp>
              <p:nvSpPr>
                <p:cNvPr id="593505" name="Rectangle 1633"/>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06" name="AutoShape 1634"/>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507" name="Group 1635"/>
              <p:cNvGrpSpPr>
                <a:grpSpLocks/>
              </p:cNvGrpSpPr>
              <p:nvPr/>
            </p:nvGrpSpPr>
            <p:grpSpPr bwMode="auto">
              <a:xfrm>
                <a:off x="2532" y="1206"/>
                <a:ext cx="194" cy="353"/>
                <a:chOff x="2532" y="1206"/>
                <a:chExt cx="194" cy="353"/>
              </a:xfrm>
            </p:grpSpPr>
            <p:sp>
              <p:nvSpPr>
                <p:cNvPr id="593508" name="Rectangle 1636"/>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09" name="AutoShape 1637"/>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510" name="Group 1638"/>
              <p:cNvGrpSpPr>
                <a:grpSpLocks/>
              </p:cNvGrpSpPr>
              <p:nvPr/>
            </p:nvGrpSpPr>
            <p:grpSpPr bwMode="auto">
              <a:xfrm>
                <a:off x="2830" y="1245"/>
                <a:ext cx="194" cy="353"/>
                <a:chOff x="2830" y="1245"/>
                <a:chExt cx="194" cy="353"/>
              </a:xfrm>
            </p:grpSpPr>
            <p:sp>
              <p:nvSpPr>
                <p:cNvPr id="593511" name="Rectangle 1639"/>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12" name="AutoShape 1640"/>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513" name="Group 1641"/>
              <p:cNvGrpSpPr>
                <a:grpSpLocks/>
              </p:cNvGrpSpPr>
              <p:nvPr/>
            </p:nvGrpSpPr>
            <p:grpSpPr bwMode="auto">
              <a:xfrm>
                <a:off x="2142" y="1227"/>
                <a:ext cx="194" cy="353"/>
                <a:chOff x="2142" y="1227"/>
                <a:chExt cx="194" cy="353"/>
              </a:xfrm>
            </p:grpSpPr>
            <p:sp>
              <p:nvSpPr>
                <p:cNvPr id="593514" name="Rectangle 1642"/>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15" name="AutoShape 1643"/>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516" name="Group 1644"/>
              <p:cNvGrpSpPr>
                <a:grpSpLocks/>
              </p:cNvGrpSpPr>
              <p:nvPr/>
            </p:nvGrpSpPr>
            <p:grpSpPr bwMode="auto">
              <a:xfrm>
                <a:off x="2424" y="1243"/>
                <a:ext cx="193" cy="353"/>
                <a:chOff x="2424" y="1243"/>
                <a:chExt cx="193" cy="353"/>
              </a:xfrm>
            </p:grpSpPr>
            <p:sp>
              <p:nvSpPr>
                <p:cNvPr id="593517" name="Rectangle 1645"/>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18" name="AutoShape 1646"/>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519" name="Group 1647"/>
              <p:cNvGrpSpPr>
                <a:grpSpLocks/>
              </p:cNvGrpSpPr>
              <p:nvPr/>
            </p:nvGrpSpPr>
            <p:grpSpPr bwMode="auto">
              <a:xfrm>
                <a:off x="2618" y="1233"/>
                <a:ext cx="194" cy="353"/>
                <a:chOff x="2618" y="1233"/>
                <a:chExt cx="194" cy="353"/>
              </a:xfrm>
            </p:grpSpPr>
            <p:sp>
              <p:nvSpPr>
                <p:cNvPr id="593520" name="Rectangle 1648"/>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21" name="AutoShape 1649"/>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522" name="Group 1650"/>
              <p:cNvGrpSpPr>
                <a:grpSpLocks/>
              </p:cNvGrpSpPr>
              <p:nvPr/>
            </p:nvGrpSpPr>
            <p:grpSpPr bwMode="auto">
              <a:xfrm>
                <a:off x="2706" y="1260"/>
                <a:ext cx="194" cy="353"/>
                <a:chOff x="2706" y="1260"/>
                <a:chExt cx="194" cy="353"/>
              </a:xfrm>
            </p:grpSpPr>
            <p:sp>
              <p:nvSpPr>
                <p:cNvPr id="593523" name="Rectangle 1651"/>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24" name="AutoShape 1652"/>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grpSp>
        <p:nvGrpSpPr>
          <p:cNvPr id="593525" name="Group 1653"/>
          <p:cNvGrpSpPr>
            <a:grpSpLocks/>
          </p:cNvGrpSpPr>
          <p:nvPr/>
        </p:nvGrpSpPr>
        <p:grpSpPr bwMode="auto">
          <a:xfrm>
            <a:off x="533400" y="1371600"/>
            <a:ext cx="762000" cy="638175"/>
            <a:chOff x="1104" y="3168"/>
            <a:chExt cx="1488" cy="1026"/>
          </a:xfrm>
        </p:grpSpPr>
        <p:sp>
          <p:nvSpPr>
            <p:cNvPr id="593526" name="Rectangle 165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593527" name="Group 1655"/>
            <p:cNvGrpSpPr>
              <a:grpSpLocks/>
            </p:cNvGrpSpPr>
            <p:nvPr/>
          </p:nvGrpSpPr>
          <p:grpSpPr bwMode="auto">
            <a:xfrm>
              <a:off x="1514" y="3168"/>
              <a:ext cx="1078" cy="308"/>
              <a:chOff x="4080" y="3456"/>
              <a:chExt cx="1078" cy="308"/>
            </a:xfrm>
          </p:grpSpPr>
          <p:grpSp>
            <p:nvGrpSpPr>
              <p:cNvPr id="593528" name="Group 1656"/>
              <p:cNvGrpSpPr>
                <a:grpSpLocks/>
              </p:cNvGrpSpPr>
              <p:nvPr/>
            </p:nvGrpSpPr>
            <p:grpSpPr bwMode="auto">
              <a:xfrm>
                <a:off x="4080" y="3456"/>
                <a:ext cx="128" cy="236"/>
                <a:chOff x="4080" y="3456"/>
                <a:chExt cx="128" cy="236"/>
              </a:xfrm>
            </p:grpSpPr>
            <p:sp>
              <p:nvSpPr>
                <p:cNvPr id="593529" name="Rectangle 165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30" name="Oval 165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31" name="Oval 165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32" name="Oval 166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33" name="Oval 166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34" name="Oval 166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535" name="Group 1663"/>
              <p:cNvGrpSpPr>
                <a:grpSpLocks/>
              </p:cNvGrpSpPr>
              <p:nvPr/>
            </p:nvGrpSpPr>
            <p:grpSpPr bwMode="auto">
              <a:xfrm>
                <a:off x="4208" y="3459"/>
                <a:ext cx="129" cy="236"/>
                <a:chOff x="4208" y="3459"/>
                <a:chExt cx="129" cy="236"/>
              </a:xfrm>
            </p:grpSpPr>
            <p:sp>
              <p:nvSpPr>
                <p:cNvPr id="593536" name="Rectangle 166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37" name="Oval 166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38" name="Oval 166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39" name="Oval 166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40" name="Oval 166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41" name="Oval 166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542" name="Group 1670"/>
              <p:cNvGrpSpPr>
                <a:grpSpLocks/>
              </p:cNvGrpSpPr>
              <p:nvPr/>
            </p:nvGrpSpPr>
            <p:grpSpPr bwMode="auto">
              <a:xfrm>
                <a:off x="4337" y="3456"/>
                <a:ext cx="128" cy="236"/>
                <a:chOff x="4337" y="3456"/>
                <a:chExt cx="128" cy="236"/>
              </a:xfrm>
            </p:grpSpPr>
            <p:sp>
              <p:nvSpPr>
                <p:cNvPr id="593543" name="Rectangle 167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44" name="Oval 167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45" name="Oval 167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46" name="Oval 167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47" name="Oval 167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48" name="Oval 167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549" name="Group 1677"/>
              <p:cNvGrpSpPr>
                <a:grpSpLocks/>
              </p:cNvGrpSpPr>
              <p:nvPr/>
            </p:nvGrpSpPr>
            <p:grpSpPr bwMode="auto">
              <a:xfrm>
                <a:off x="4465" y="3480"/>
                <a:ext cx="128" cy="236"/>
                <a:chOff x="4465" y="3480"/>
                <a:chExt cx="128" cy="236"/>
              </a:xfrm>
            </p:grpSpPr>
            <p:sp>
              <p:nvSpPr>
                <p:cNvPr id="593550" name="Rectangle 167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51" name="Oval 167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52" name="Oval 168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53" name="Oval 168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54" name="Oval 168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55" name="Oval 168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556" name="Group 1684"/>
              <p:cNvGrpSpPr>
                <a:grpSpLocks/>
              </p:cNvGrpSpPr>
              <p:nvPr/>
            </p:nvGrpSpPr>
            <p:grpSpPr bwMode="auto">
              <a:xfrm>
                <a:off x="4593" y="3480"/>
                <a:ext cx="129" cy="236"/>
                <a:chOff x="4593" y="3480"/>
                <a:chExt cx="129" cy="236"/>
              </a:xfrm>
            </p:grpSpPr>
            <p:sp>
              <p:nvSpPr>
                <p:cNvPr id="593557" name="Rectangle 168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58" name="Oval 168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59" name="Oval 168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60" name="Oval 168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61" name="Oval 168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62" name="Oval 169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563" name="Group 1691"/>
              <p:cNvGrpSpPr>
                <a:grpSpLocks/>
              </p:cNvGrpSpPr>
              <p:nvPr/>
            </p:nvGrpSpPr>
            <p:grpSpPr bwMode="auto">
              <a:xfrm>
                <a:off x="4747" y="3504"/>
                <a:ext cx="129" cy="236"/>
                <a:chOff x="4747" y="3504"/>
                <a:chExt cx="129" cy="236"/>
              </a:xfrm>
            </p:grpSpPr>
            <p:sp>
              <p:nvSpPr>
                <p:cNvPr id="593564" name="Rectangle 169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65" name="Oval 169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66" name="Oval 169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67" name="Oval 169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68" name="Oval 169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69" name="Oval 169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570" name="Group 1698"/>
              <p:cNvGrpSpPr>
                <a:grpSpLocks/>
              </p:cNvGrpSpPr>
              <p:nvPr/>
            </p:nvGrpSpPr>
            <p:grpSpPr bwMode="auto">
              <a:xfrm>
                <a:off x="4901" y="3504"/>
                <a:ext cx="129" cy="236"/>
                <a:chOff x="4901" y="3504"/>
                <a:chExt cx="129" cy="236"/>
              </a:xfrm>
            </p:grpSpPr>
            <p:sp>
              <p:nvSpPr>
                <p:cNvPr id="593571" name="Rectangle 169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72" name="Oval 170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73" name="Oval 170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74" name="Oval 170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75" name="Oval 170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76" name="Oval 170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577" name="Group 1705"/>
              <p:cNvGrpSpPr>
                <a:grpSpLocks/>
              </p:cNvGrpSpPr>
              <p:nvPr/>
            </p:nvGrpSpPr>
            <p:grpSpPr bwMode="auto">
              <a:xfrm>
                <a:off x="5030" y="3528"/>
                <a:ext cx="128" cy="236"/>
                <a:chOff x="5030" y="3528"/>
                <a:chExt cx="128" cy="236"/>
              </a:xfrm>
            </p:grpSpPr>
            <p:sp>
              <p:nvSpPr>
                <p:cNvPr id="593578" name="Rectangle 170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79" name="Oval 170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80" name="Oval 170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81" name="Oval 170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82" name="Oval 171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83" name="Oval 171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3584" name="Group 1712"/>
            <p:cNvGrpSpPr>
              <a:grpSpLocks/>
            </p:cNvGrpSpPr>
            <p:nvPr/>
          </p:nvGrpSpPr>
          <p:grpSpPr bwMode="auto">
            <a:xfrm>
              <a:off x="1440" y="3264"/>
              <a:ext cx="1078" cy="308"/>
              <a:chOff x="4080" y="3456"/>
              <a:chExt cx="1078" cy="308"/>
            </a:xfrm>
          </p:grpSpPr>
          <p:grpSp>
            <p:nvGrpSpPr>
              <p:cNvPr id="593585" name="Group 1713"/>
              <p:cNvGrpSpPr>
                <a:grpSpLocks/>
              </p:cNvGrpSpPr>
              <p:nvPr/>
            </p:nvGrpSpPr>
            <p:grpSpPr bwMode="auto">
              <a:xfrm>
                <a:off x="4080" y="3456"/>
                <a:ext cx="128" cy="236"/>
                <a:chOff x="4080" y="3456"/>
                <a:chExt cx="128" cy="236"/>
              </a:xfrm>
            </p:grpSpPr>
            <p:sp>
              <p:nvSpPr>
                <p:cNvPr id="593586" name="Rectangle 171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87" name="Oval 171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88" name="Oval 171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89" name="Oval 171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90" name="Oval 171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91" name="Oval 171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592" name="Group 1720"/>
              <p:cNvGrpSpPr>
                <a:grpSpLocks/>
              </p:cNvGrpSpPr>
              <p:nvPr/>
            </p:nvGrpSpPr>
            <p:grpSpPr bwMode="auto">
              <a:xfrm>
                <a:off x="4208" y="3459"/>
                <a:ext cx="129" cy="236"/>
                <a:chOff x="4208" y="3459"/>
                <a:chExt cx="129" cy="236"/>
              </a:xfrm>
            </p:grpSpPr>
            <p:sp>
              <p:nvSpPr>
                <p:cNvPr id="593593" name="Rectangle 172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594" name="Oval 172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95" name="Oval 172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96" name="Oval 172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97" name="Oval 172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598" name="Oval 172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599" name="Group 1727"/>
              <p:cNvGrpSpPr>
                <a:grpSpLocks/>
              </p:cNvGrpSpPr>
              <p:nvPr/>
            </p:nvGrpSpPr>
            <p:grpSpPr bwMode="auto">
              <a:xfrm>
                <a:off x="4337" y="3456"/>
                <a:ext cx="128" cy="236"/>
                <a:chOff x="4337" y="3456"/>
                <a:chExt cx="128" cy="236"/>
              </a:xfrm>
            </p:grpSpPr>
            <p:sp>
              <p:nvSpPr>
                <p:cNvPr id="593600" name="Rectangle 172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01" name="Oval 172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02" name="Oval 173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03" name="Oval 173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04" name="Oval 173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05" name="Oval 173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06" name="Group 1734"/>
              <p:cNvGrpSpPr>
                <a:grpSpLocks/>
              </p:cNvGrpSpPr>
              <p:nvPr/>
            </p:nvGrpSpPr>
            <p:grpSpPr bwMode="auto">
              <a:xfrm>
                <a:off x="4465" y="3480"/>
                <a:ext cx="128" cy="236"/>
                <a:chOff x="4465" y="3480"/>
                <a:chExt cx="128" cy="236"/>
              </a:xfrm>
            </p:grpSpPr>
            <p:sp>
              <p:nvSpPr>
                <p:cNvPr id="593607" name="Rectangle 173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08" name="Oval 173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09" name="Oval 173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10" name="Oval 173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11" name="Oval 173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12" name="Oval 174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13" name="Group 1741"/>
              <p:cNvGrpSpPr>
                <a:grpSpLocks/>
              </p:cNvGrpSpPr>
              <p:nvPr/>
            </p:nvGrpSpPr>
            <p:grpSpPr bwMode="auto">
              <a:xfrm>
                <a:off x="4593" y="3480"/>
                <a:ext cx="129" cy="236"/>
                <a:chOff x="4593" y="3480"/>
                <a:chExt cx="129" cy="236"/>
              </a:xfrm>
            </p:grpSpPr>
            <p:sp>
              <p:nvSpPr>
                <p:cNvPr id="593614" name="Rectangle 174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15" name="Oval 174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16" name="Oval 174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17" name="Oval 174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18" name="Oval 174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19" name="Oval 174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20" name="Group 1748"/>
              <p:cNvGrpSpPr>
                <a:grpSpLocks/>
              </p:cNvGrpSpPr>
              <p:nvPr/>
            </p:nvGrpSpPr>
            <p:grpSpPr bwMode="auto">
              <a:xfrm>
                <a:off x="4747" y="3504"/>
                <a:ext cx="129" cy="236"/>
                <a:chOff x="4747" y="3504"/>
                <a:chExt cx="129" cy="236"/>
              </a:xfrm>
            </p:grpSpPr>
            <p:sp>
              <p:nvSpPr>
                <p:cNvPr id="593621" name="Rectangle 174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22" name="Oval 175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23" name="Oval 175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24" name="Oval 175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25" name="Oval 175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26" name="Oval 175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27" name="Group 1755"/>
              <p:cNvGrpSpPr>
                <a:grpSpLocks/>
              </p:cNvGrpSpPr>
              <p:nvPr/>
            </p:nvGrpSpPr>
            <p:grpSpPr bwMode="auto">
              <a:xfrm>
                <a:off x="4901" y="3504"/>
                <a:ext cx="129" cy="236"/>
                <a:chOff x="4901" y="3504"/>
                <a:chExt cx="129" cy="236"/>
              </a:xfrm>
            </p:grpSpPr>
            <p:sp>
              <p:nvSpPr>
                <p:cNvPr id="593628" name="Rectangle 175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29" name="Oval 175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30" name="Oval 175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31" name="Oval 175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32" name="Oval 176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33" name="Oval 176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34" name="Group 1762"/>
              <p:cNvGrpSpPr>
                <a:grpSpLocks/>
              </p:cNvGrpSpPr>
              <p:nvPr/>
            </p:nvGrpSpPr>
            <p:grpSpPr bwMode="auto">
              <a:xfrm>
                <a:off x="5030" y="3528"/>
                <a:ext cx="128" cy="236"/>
                <a:chOff x="5030" y="3528"/>
                <a:chExt cx="128" cy="236"/>
              </a:xfrm>
            </p:grpSpPr>
            <p:sp>
              <p:nvSpPr>
                <p:cNvPr id="593635" name="Rectangle 176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36" name="Oval 176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37" name="Oval 176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38" name="Oval 176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39" name="Oval 176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40" name="Oval 176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3641" name="Group 1769"/>
            <p:cNvGrpSpPr>
              <a:grpSpLocks/>
            </p:cNvGrpSpPr>
            <p:nvPr/>
          </p:nvGrpSpPr>
          <p:grpSpPr bwMode="auto">
            <a:xfrm>
              <a:off x="1344" y="3312"/>
              <a:ext cx="1078" cy="308"/>
              <a:chOff x="4080" y="3456"/>
              <a:chExt cx="1078" cy="308"/>
            </a:xfrm>
          </p:grpSpPr>
          <p:grpSp>
            <p:nvGrpSpPr>
              <p:cNvPr id="593642" name="Group 1770"/>
              <p:cNvGrpSpPr>
                <a:grpSpLocks/>
              </p:cNvGrpSpPr>
              <p:nvPr/>
            </p:nvGrpSpPr>
            <p:grpSpPr bwMode="auto">
              <a:xfrm>
                <a:off x="4080" y="3456"/>
                <a:ext cx="128" cy="236"/>
                <a:chOff x="4080" y="3456"/>
                <a:chExt cx="128" cy="236"/>
              </a:xfrm>
            </p:grpSpPr>
            <p:sp>
              <p:nvSpPr>
                <p:cNvPr id="593643" name="Rectangle 177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44" name="Oval 177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45" name="Oval 177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46" name="Oval 177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47" name="Oval 177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48" name="Oval 177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49" name="Group 1777"/>
              <p:cNvGrpSpPr>
                <a:grpSpLocks/>
              </p:cNvGrpSpPr>
              <p:nvPr/>
            </p:nvGrpSpPr>
            <p:grpSpPr bwMode="auto">
              <a:xfrm>
                <a:off x="4208" y="3459"/>
                <a:ext cx="129" cy="236"/>
                <a:chOff x="4208" y="3459"/>
                <a:chExt cx="129" cy="236"/>
              </a:xfrm>
            </p:grpSpPr>
            <p:sp>
              <p:nvSpPr>
                <p:cNvPr id="593650" name="Rectangle 177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51" name="Oval 177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52" name="Oval 178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53" name="Oval 178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54" name="Oval 178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55" name="Oval 178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56" name="Group 1784"/>
              <p:cNvGrpSpPr>
                <a:grpSpLocks/>
              </p:cNvGrpSpPr>
              <p:nvPr/>
            </p:nvGrpSpPr>
            <p:grpSpPr bwMode="auto">
              <a:xfrm>
                <a:off x="4337" y="3456"/>
                <a:ext cx="128" cy="236"/>
                <a:chOff x="4337" y="3456"/>
                <a:chExt cx="128" cy="236"/>
              </a:xfrm>
            </p:grpSpPr>
            <p:sp>
              <p:nvSpPr>
                <p:cNvPr id="593657" name="Rectangle 178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58" name="Oval 178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59" name="Oval 178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60" name="Oval 178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61" name="Oval 178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62" name="Oval 179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63" name="Group 1791"/>
              <p:cNvGrpSpPr>
                <a:grpSpLocks/>
              </p:cNvGrpSpPr>
              <p:nvPr/>
            </p:nvGrpSpPr>
            <p:grpSpPr bwMode="auto">
              <a:xfrm>
                <a:off x="4465" y="3480"/>
                <a:ext cx="128" cy="236"/>
                <a:chOff x="4465" y="3480"/>
                <a:chExt cx="128" cy="236"/>
              </a:xfrm>
            </p:grpSpPr>
            <p:sp>
              <p:nvSpPr>
                <p:cNvPr id="593664" name="Rectangle 179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65" name="Oval 179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66" name="Oval 179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67" name="Oval 179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68" name="Oval 179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69" name="Oval 179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70" name="Group 1798"/>
              <p:cNvGrpSpPr>
                <a:grpSpLocks/>
              </p:cNvGrpSpPr>
              <p:nvPr/>
            </p:nvGrpSpPr>
            <p:grpSpPr bwMode="auto">
              <a:xfrm>
                <a:off x="4593" y="3480"/>
                <a:ext cx="129" cy="236"/>
                <a:chOff x="4593" y="3480"/>
                <a:chExt cx="129" cy="236"/>
              </a:xfrm>
            </p:grpSpPr>
            <p:sp>
              <p:nvSpPr>
                <p:cNvPr id="593671" name="Rectangle 179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72" name="Oval 180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73" name="Oval 180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74" name="Oval 180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75" name="Oval 180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76" name="Oval 180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77" name="Group 1805"/>
              <p:cNvGrpSpPr>
                <a:grpSpLocks/>
              </p:cNvGrpSpPr>
              <p:nvPr/>
            </p:nvGrpSpPr>
            <p:grpSpPr bwMode="auto">
              <a:xfrm>
                <a:off x="4747" y="3504"/>
                <a:ext cx="129" cy="236"/>
                <a:chOff x="4747" y="3504"/>
                <a:chExt cx="129" cy="236"/>
              </a:xfrm>
            </p:grpSpPr>
            <p:sp>
              <p:nvSpPr>
                <p:cNvPr id="593678" name="Rectangle 180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79" name="Oval 180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80" name="Oval 180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81" name="Oval 180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82" name="Oval 181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83" name="Oval 181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84" name="Group 1812"/>
              <p:cNvGrpSpPr>
                <a:grpSpLocks/>
              </p:cNvGrpSpPr>
              <p:nvPr/>
            </p:nvGrpSpPr>
            <p:grpSpPr bwMode="auto">
              <a:xfrm>
                <a:off x="4901" y="3504"/>
                <a:ext cx="129" cy="236"/>
                <a:chOff x="4901" y="3504"/>
                <a:chExt cx="129" cy="236"/>
              </a:xfrm>
            </p:grpSpPr>
            <p:sp>
              <p:nvSpPr>
                <p:cNvPr id="593685" name="Rectangle 181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86" name="Oval 181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87" name="Oval 181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88" name="Oval 181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89" name="Oval 181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90" name="Oval 181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691" name="Group 1819"/>
              <p:cNvGrpSpPr>
                <a:grpSpLocks/>
              </p:cNvGrpSpPr>
              <p:nvPr/>
            </p:nvGrpSpPr>
            <p:grpSpPr bwMode="auto">
              <a:xfrm>
                <a:off x="5030" y="3528"/>
                <a:ext cx="128" cy="236"/>
                <a:chOff x="5030" y="3528"/>
                <a:chExt cx="128" cy="236"/>
              </a:xfrm>
            </p:grpSpPr>
            <p:sp>
              <p:nvSpPr>
                <p:cNvPr id="593692" name="Rectangle 182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693" name="Oval 182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94" name="Oval 182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95" name="Oval 182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96" name="Oval 182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697" name="Oval 182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3698" name="Group 1826"/>
            <p:cNvGrpSpPr>
              <a:grpSpLocks/>
            </p:cNvGrpSpPr>
            <p:nvPr/>
          </p:nvGrpSpPr>
          <p:grpSpPr bwMode="auto">
            <a:xfrm>
              <a:off x="1248" y="3408"/>
              <a:ext cx="1078" cy="308"/>
              <a:chOff x="4080" y="3456"/>
              <a:chExt cx="1078" cy="308"/>
            </a:xfrm>
          </p:grpSpPr>
          <p:grpSp>
            <p:nvGrpSpPr>
              <p:cNvPr id="593699" name="Group 1827"/>
              <p:cNvGrpSpPr>
                <a:grpSpLocks/>
              </p:cNvGrpSpPr>
              <p:nvPr/>
            </p:nvGrpSpPr>
            <p:grpSpPr bwMode="auto">
              <a:xfrm>
                <a:off x="4080" y="3456"/>
                <a:ext cx="128" cy="236"/>
                <a:chOff x="4080" y="3456"/>
                <a:chExt cx="128" cy="236"/>
              </a:xfrm>
            </p:grpSpPr>
            <p:sp>
              <p:nvSpPr>
                <p:cNvPr id="593700" name="Rectangle 182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701" name="Oval 182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02" name="Oval 183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03" name="Oval 183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04" name="Oval 183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05" name="Oval 183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706" name="Group 1834"/>
              <p:cNvGrpSpPr>
                <a:grpSpLocks/>
              </p:cNvGrpSpPr>
              <p:nvPr/>
            </p:nvGrpSpPr>
            <p:grpSpPr bwMode="auto">
              <a:xfrm>
                <a:off x="4208" y="3459"/>
                <a:ext cx="129" cy="236"/>
                <a:chOff x="4208" y="3459"/>
                <a:chExt cx="129" cy="236"/>
              </a:xfrm>
            </p:grpSpPr>
            <p:sp>
              <p:nvSpPr>
                <p:cNvPr id="593707" name="Rectangle 183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708" name="Oval 183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09" name="Oval 183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10" name="Oval 183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11" name="Oval 183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12" name="Oval 184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713" name="Group 1841"/>
              <p:cNvGrpSpPr>
                <a:grpSpLocks/>
              </p:cNvGrpSpPr>
              <p:nvPr/>
            </p:nvGrpSpPr>
            <p:grpSpPr bwMode="auto">
              <a:xfrm>
                <a:off x="4337" y="3456"/>
                <a:ext cx="128" cy="236"/>
                <a:chOff x="4337" y="3456"/>
                <a:chExt cx="128" cy="236"/>
              </a:xfrm>
            </p:grpSpPr>
            <p:sp>
              <p:nvSpPr>
                <p:cNvPr id="593714" name="Rectangle 184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715" name="Oval 184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16" name="Oval 184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17" name="Oval 184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18" name="Oval 184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19" name="Oval 184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720" name="Group 1848"/>
              <p:cNvGrpSpPr>
                <a:grpSpLocks/>
              </p:cNvGrpSpPr>
              <p:nvPr/>
            </p:nvGrpSpPr>
            <p:grpSpPr bwMode="auto">
              <a:xfrm>
                <a:off x="4465" y="3480"/>
                <a:ext cx="128" cy="236"/>
                <a:chOff x="4465" y="3480"/>
                <a:chExt cx="128" cy="236"/>
              </a:xfrm>
            </p:grpSpPr>
            <p:sp>
              <p:nvSpPr>
                <p:cNvPr id="593721" name="Rectangle 184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722" name="Oval 185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23" name="Oval 185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24" name="Oval 185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25" name="Oval 185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26" name="Oval 185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727" name="Group 1855"/>
              <p:cNvGrpSpPr>
                <a:grpSpLocks/>
              </p:cNvGrpSpPr>
              <p:nvPr/>
            </p:nvGrpSpPr>
            <p:grpSpPr bwMode="auto">
              <a:xfrm>
                <a:off x="4593" y="3480"/>
                <a:ext cx="129" cy="236"/>
                <a:chOff x="4593" y="3480"/>
                <a:chExt cx="129" cy="236"/>
              </a:xfrm>
            </p:grpSpPr>
            <p:sp>
              <p:nvSpPr>
                <p:cNvPr id="593728" name="Rectangle 185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729" name="Oval 185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30" name="Oval 185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31" name="Oval 185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32" name="Oval 186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33" name="Oval 186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734" name="Group 1862"/>
              <p:cNvGrpSpPr>
                <a:grpSpLocks/>
              </p:cNvGrpSpPr>
              <p:nvPr/>
            </p:nvGrpSpPr>
            <p:grpSpPr bwMode="auto">
              <a:xfrm>
                <a:off x="4747" y="3504"/>
                <a:ext cx="129" cy="236"/>
                <a:chOff x="4747" y="3504"/>
                <a:chExt cx="129" cy="236"/>
              </a:xfrm>
            </p:grpSpPr>
            <p:sp>
              <p:nvSpPr>
                <p:cNvPr id="593735" name="Rectangle 186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736" name="Oval 186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37" name="Oval 186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38" name="Oval 186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39" name="Oval 186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40" name="Oval 186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741" name="Group 1869"/>
              <p:cNvGrpSpPr>
                <a:grpSpLocks/>
              </p:cNvGrpSpPr>
              <p:nvPr/>
            </p:nvGrpSpPr>
            <p:grpSpPr bwMode="auto">
              <a:xfrm>
                <a:off x="4901" y="3504"/>
                <a:ext cx="129" cy="236"/>
                <a:chOff x="4901" y="3504"/>
                <a:chExt cx="129" cy="236"/>
              </a:xfrm>
            </p:grpSpPr>
            <p:sp>
              <p:nvSpPr>
                <p:cNvPr id="593742" name="Rectangle 187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743" name="Oval 187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44" name="Oval 187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45" name="Oval 187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46" name="Oval 187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47" name="Oval 187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3748" name="Group 1876"/>
              <p:cNvGrpSpPr>
                <a:grpSpLocks/>
              </p:cNvGrpSpPr>
              <p:nvPr/>
            </p:nvGrpSpPr>
            <p:grpSpPr bwMode="auto">
              <a:xfrm>
                <a:off x="5030" y="3528"/>
                <a:ext cx="128" cy="236"/>
                <a:chOff x="5030" y="3528"/>
                <a:chExt cx="128" cy="236"/>
              </a:xfrm>
            </p:grpSpPr>
            <p:sp>
              <p:nvSpPr>
                <p:cNvPr id="593749" name="Rectangle 187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750" name="Oval 187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51" name="Oval 187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52" name="Oval 188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53" name="Oval 188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3754" name="Oval 188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593755" name="Group 1883"/>
          <p:cNvGrpSpPr>
            <a:grpSpLocks/>
          </p:cNvGrpSpPr>
          <p:nvPr/>
        </p:nvGrpSpPr>
        <p:grpSpPr bwMode="auto">
          <a:xfrm>
            <a:off x="609600" y="457200"/>
            <a:ext cx="762000" cy="838200"/>
            <a:chOff x="144" y="2303"/>
            <a:chExt cx="1344" cy="913"/>
          </a:xfrm>
        </p:grpSpPr>
        <p:sp>
          <p:nvSpPr>
            <p:cNvPr id="593756" name="Rectangle 1884"/>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593757" name="Group 1885"/>
            <p:cNvGrpSpPr>
              <a:grpSpLocks/>
            </p:cNvGrpSpPr>
            <p:nvPr/>
          </p:nvGrpSpPr>
          <p:grpSpPr bwMode="auto">
            <a:xfrm>
              <a:off x="1001" y="2352"/>
              <a:ext cx="487" cy="289"/>
              <a:chOff x="240" y="3600"/>
              <a:chExt cx="487" cy="289"/>
            </a:xfrm>
          </p:grpSpPr>
          <p:grpSp>
            <p:nvGrpSpPr>
              <p:cNvPr id="593758" name="Group 1886"/>
              <p:cNvGrpSpPr>
                <a:grpSpLocks/>
              </p:cNvGrpSpPr>
              <p:nvPr/>
            </p:nvGrpSpPr>
            <p:grpSpPr bwMode="auto">
              <a:xfrm>
                <a:off x="240" y="3644"/>
                <a:ext cx="70" cy="201"/>
                <a:chOff x="2064" y="1872"/>
                <a:chExt cx="144" cy="912"/>
              </a:xfrm>
            </p:grpSpPr>
            <p:sp>
              <p:nvSpPr>
                <p:cNvPr id="593759" name="Rectangle 188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760" name="Line 188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761" name="Line 188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762" name="Line 189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763" name="Line 189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764" name="Line 189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765" name="Line 189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766" name="Line 189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767" name="Line 189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768" name="Line 189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769" name="Line 189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770" name="Group 1898"/>
              <p:cNvGrpSpPr>
                <a:grpSpLocks/>
              </p:cNvGrpSpPr>
              <p:nvPr/>
            </p:nvGrpSpPr>
            <p:grpSpPr bwMode="auto">
              <a:xfrm>
                <a:off x="588" y="3667"/>
                <a:ext cx="139" cy="111"/>
                <a:chOff x="2304" y="2256"/>
                <a:chExt cx="432" cy="576"/>
              </a:xfrm>
            </p:grpSpPr>
            <p:sp>
              <p:nvSpPr>
                <p:cNvPr id="593771" name="Rectangle 189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772" name="Line 190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773" name="Line 190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774" name="Line 190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775" name="Line 190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776" name="AutoShape 190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777" name="Group 1905"/>
              <p:cNvGrpSpPr>
                <a:grpSpLocks/>
              </p:cNvGrpSpPr>
              <p:nvPr/>
            </p:nvGrpSpPr>
            <p:grpSpPr bwMode="auto">
              <a:xfrm>
                <a:off x="426" y="3644"/>
                <a:ext cx="139" cy="112"/>
                <a:chOff x="2304" y="2256"/>
                <a:chExt cx="432" cy="576"/>
              </a:xfrm>
            </p:grpSpPr>
            <p:sp>
              <p:nvSpPr>
                <p:cNvPr id="593778" name="Rectangle 190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779" name="Line 190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780" name="Line 190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781" name="Line 190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782" name="Line 191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783" name="AutoShape 191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784" name="Group 1912"/>
              <p:cNvGrpSpPr>
                <a:grpSpLocks/>
              </p:cNvGrpSpPr>
              <p:nvPr/>
            </p:nvGrpSpPr>
            <p:grpSpPr bwMode="auto">
              <a:xfrm>
                <a:off x="402" y="3600"/>
                <a:ext cx="70" cy="200"/>
                <a:chOff x="2064" y="1872"/>
                <a:chExt cx="144" cy="912"/>
              </a:xfrm>
            </p:grpSpPr>
            <p:sp>
              <p:nvSpPr>
                <p:cNvPr id="593785" name="Rectangle 191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786" name="Line 191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787" name="Line 191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788" name="Line 191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789" name="Line 191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790" name="Line 191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791" name="Line 191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792" name="Line 192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793" name="Line 192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794" name="Line 192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795" name="Line 192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796" name="Group 1924"/>
              <p:cNvGrpSpPr>
                <a:grpSpLocks/>
              </p:cNvGrpSpPr>
              <p:nvPr/>
            </p:nvGrpSpPr>
            <p:grpSpPr bwMode="auto">
              <a:xfrm>
                <a:off x="518" y="3689"/>
                <a:ext cx="70" cy="200"/>
                <a:chOff x="2064" y="1872"/>
                <a:chExt cx="144" cy="912"/>
              </a:xfrm>
            </p:grpSpPr>
            <p:sp>
              <p:nvSpPr>
                <p:cNvPr id="593797" name="Rectangle 192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798" name="Line 192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799" name="Line 192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800" name="Line 192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801" name="Line 192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802" name="Line 193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803" name="Line 193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804" name="Line 193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805" name="Line 193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806" name="Line 193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807" name="Line 193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808" name="Group 1936"/>
              <p:cNvGrpSpPr>
                <a:grpSpLocks/>
              </p:cNvGrpSpPr>
              <p:nvPr/>
            </p:nvGrpSpPr>
            <p:grpSpPr bwMode="auto">
              <a:xfrm>
                <a:off x="286" y="3756"/>
                <a:ext cx="140" cy="111"/>
                <a:chOff x="2304" y="2256"/>
                <a:chExt cx="432" cy="576"/>
              </a:xfrm>
            </p:grpSpPr>
            <p:sp>
              <p:nvSpPr>
                <p:cNvPr id="593809" name="Rectangle 193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10" name="Line 193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811" name="Line 193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812" name="Line 194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813" name="Line 194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814" name="AutoShape 194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3815" name="Group 1943"/>
            <p:cNvGrpSpPr>
              <a:grpSpLocks/>
            </p:cNvGrpSpPr>
            <p:nvPr/>
          </p:nvGrpSpPr>
          <p:grpSpPr bwMode="auto">
            <a:xfrm>
              <a:off x="288" y="2447"/>
              <a:ext cx="487" cy="289"/>
              <a:chOff x="240" y="3600"/>
              <a:chExt cx="487" cy="289"/>
            </a:xfrm>
          </p:grpSpPr>
          <p:grpSp>
            <p:nvGrpSpPr>
              <p:cNvPr id="593816" name="Group 1944"/>
              <p:cNvGrpSpPr>
                <a:grpSpLocks/>
              </p:cNvGrpSpPr>
              <p:nvPr/>
            </p:nvGrpSpPr>
            <p:grpSpPr bwMode="auto">
              <a:xfrm>
                <a:off x="240" y="3644"/>
                <a:ext cx="70" cy="201"/>
                <a:chOff x="2064" y="1872"/>
                <a:chExt cx="144" cy="912"/>
              </a:xfrm>
            </p:grpSpPr>
            <p:sp>
              <p:nvSpPr>
                <p:cNvPr id="593817" name="Rectangle 194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18" name="Line 194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819" name="Line 194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820" name="Line 194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821" name="Line 194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822" name="Line 195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823" name="Line 195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824" name="Line 195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825" name="Line 195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826" name="Line 195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827" name="Line 195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828" name="Group 1956"/>
              <p:cNvGrpSpPr>
                <a:grpSpLocks/>
              </p:cNvGrpSpPr>
              <p:nvPr/>
            </p:nvGrpSpPr>
            <p:grpSpPr bwMode="auto">
              <a:xfrm>
                <a:off x="588" y="3667"/>
                <a:ext cx="139" cy="111"/>
                <a:chOff x="2304" y="2256"/>
                <a:chExt cx="432" cy="576"/>
              </a:xfrm>
            </p:grpSpPr>
            <p:sp>
              <p:nvSpPr>
                <p:cNvPr id="593829" name="Rectangle 195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30" name="Line 195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831" name="Line 195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832" name="Line 196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833" name="Line 196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834" name="AutoShape 196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835" name="Group 1963"/>
              <p:cNvGrpSpPr>
                <a:grpSpLocks/>
              </p:cNvGrpSpPr>
              <p:nvPr/>
            </p:nvGrpSpPr>
            <p:grpSpPr bwMode="auto">
              <a:xfrm>
                <a:off x="426" y="3644"/>
                <a:ext cx="139" cy="112"/>
                <a:chOff x="2304" y="2256"/>
                <a:chExt cx="432" cy="576"/>
              </a:xfrm>
            </p:grpSpPr>
            <p:sp>
              <p:nvSpPr>
                <p:cNvPr id="593836" name="Rectangle 196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37" name="Line 196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838" name="Line 196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839" name="Line 196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840" name="Line 196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841" name="AutoShape 196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842" name="Group 1970"/>
              <p:cNvGrpSpPr>
                <a:grpSpLocks/>
              </p:cNvGrpSpPr>
              <p:nvPr/>
            </p:nvGrpSpPr>
            <p:grpSpPr bwMode="auto">
              <a:xfrm>
                <a:off x="402" y="3600"/>
                <a:ext cx="70" cy="200"/>
                <a:chOff x="2064" y="1872"/>
                <a:chExt cx="144" cy="912"/>
              </a:xfrm>
            </p:grpSpPr>
            <p:sp>
              <p:nvSpPr>
                <p:cNvPr id="593843" name="Rectangle 197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44" name="Line 197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845" name="Line 197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846" name="Line 197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847" name="Line 197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848" name="Line 197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849" name="Line 197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850" name="Line 197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851" name="Line 197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852" name="Line 198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853" name="Line 198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854" name="Group 1982"/>
              <p:cNvGrpSpPr>
                <a:grpSpLocks/>
              </p:cNvGrpSpPr>
              <p:nvPr/>
            </p:nvGrpSpPr>
            <p:grpSpPr bwMode="auto">
              <a:xfrm>
                <a:off x="518" y="3689"/>
                <a:ext cx="70" cy="200"/>
                <a:chOff x="2064" y="1872"/>
                <a:chExt cx="144" cy="912"/>
              </a:xfrm>
            </p:grpSpPr>
            <p:sp>
              <p:nvSpPr>
                <p:cNvPr id="593855" name="Rectangle 198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56" name="Line 198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857" name="Line 198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858" name="Line 198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859" name="Line 198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860" name="Line 198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861" name="Line 198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862" name="Line 199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863" name="Line 199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864" name="Line 199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865" name="Line 199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866" name="Group 1994"/>
              <p:cNvGrpSpPr>
                <a:grpSpLocks/>
              </p:cNvGrpSpPr>
              <p:nvPr/>
            </p:nvGrpSpPr>
            <p:grpSpPr bwMode="auto">
              <a:xfrm>
                <a:off x="286" y="3756"/>
                <a:ext cx="140" cy="111"/>
                <a:chOff x="2304" y="2256"/>
                <a:chExt cx="432" cy="576"/>
              </a:xfrm>
            </p:grpSpPr>
            <p:sp>
              <p:nvSpPr>
                <p:cNvPr id="593867" name="Rectangle 199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68" name="Line 199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869" name="Line 199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870" name="Line 199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871" name="Line 199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872" name="AutoShape 200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3873" name="Group 2001"/>
            <p:cNvGrpSpPr>
              <a:grpSpLocks/>
            </p:cNvGrpSpPr>
            <p:nvPr/>
          </p:nvGrpSpPr>
          <p:grpSpPr bwMode="auto">
            <a:xfrm>
              <a:off x="480" y="2303"/>
              <a:ext cx="487" cy="289"/>
              <a:chOff x="240" y="3600"/>
              <a:chExt cx="487" cy="289"/>
            </a:xfrm>
          </p:grpSpPr>
          <p:grpSp>
            <p:nvGrpSpPr>
              <p:cNvPr id="593874" name="Group 2002"/>
              <p:cNvGrpSpPr>
                <a:grpSpLocks/>
              </p:cNvGrpSpPr>
              <p:nvPr/>
            </p:nvGrpSpPr>
            <p:grpSpPr bwMode="auto">
              <a:xfrm>
                <a:off x="240" y="3644"/>
                <a:ext cx="70" cy="201"/>
                <a:chOff x="2064" y="1872"/>
                <a:chExt cx="144" cy="912"/>
              </a:xfrm>
            </p:grpSpPr>
            <p:sp>
              <p:nvSpPr>
                <p:cNvPr id="593875" name="Rectangle 200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76" name="Line 200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877" name="Line 200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878" name="Line 200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879" name="Line 200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880" name="Line 200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881" name="Line 200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882" name="Line 201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883" name="Line 201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884" name="Line 201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885" name="Line 201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886" name="Group 2014"/>
              <p:cNvGrpSpPr>
                <a:grpSpLocks/>
              </p:cNvGrpSpPr>
              <p:nvPr/>
            </p:nvGrpSpPr>
            <p:grpSpPr bwMode="auto">
              <a:xfrm>
                <a:off x="588" y="3667"/>
                <a:ext cx="139" cy="111"/>
                <a:chOff x="2304" y="2256"/>
                <a:chExt cx="432" cy="576"/>
              </a:xfrm>
            </p:grpSpPr>
            <p:sp>
              <p:nvSpPr>
                <p:cNvPr id="593887" name="Rectangle 201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88" name="Line 201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889" name="Line 201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890" name="Line 201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891" name="Line 201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892" name="AutoShape 202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893" name="Group 2021"/>
              <p:cNvGrpSpPr>
                <a:grpSpLocks/>
              </p:cNvGrpSpPr>
              <p:nvPr/>
            </p:nvGrpSpPr>
            <p:grpSpPr bwMode="auto">
              <a:xfrm>
                <a:off x="426" y="3644"/>
                <a:ext cx="139" cy="112"/>
                <a:chOff x="2304" y="2256"/>
                <a:chExt cx="432" cy="576"/>
              </a:xfrm>
            </p:grpSpPr>
            <p:sp>
              <p:nvSpPr>
                <p:cNvPr id="593894" name="Rectangle 202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895" name="Line 202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896" name="Line 202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897" name="Line 202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898" name="Line 202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899" name="AutoShape 202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900" name="Group 2028"/>
              <p:cNvGrpSpPr>
                <a:grpSpLocks/>
              </p:cNvGrpSpPr>
              <p:nvPr/>
            </p:nvGrpSpPr>
            <p:grpSpPr bwMode="auto">
              <a:xfrm>
                <a:off x="402" y="3600"/>
                <a:ext cx="70" cy="200"/>
                <a:chOff x="2064" y="1872"/>
                <a:chExt cx="144" cy="912"/>
              </a:xfrm>
            </p:grpSpPr>
            <p:sp>
              <p:nvSpPr>
                <p:cNvPr id="593901" name="Rectangle 202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902" name="Line 203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903" name="Line 203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904" name="Line 203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905" name="Line 203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906" name="Line 203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907" name="Line 203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908" name="Line 203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909" name="Line 203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910" name="Line 203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911" name="Line 203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912" name="Group 2040"/>
              <p:cNvGrpSpPr>
                <a:grpSpLocks/>
              </p:cNvGrpSpPr>
              <p:nvPr/>
            </p:nvGrpSpPr>
            <p:grpSpPr bwMode="auto">
              <a:xfrm>
                <a:off x="518" y="3689"/>
                <a:ext cx="70" cy="200"/>
                <a:chOff x="2064" y="1872"/>
                <a:chExt cx="144" cy="912"/>
              </a:xfrm>
            </p:grpSpPr>
            <p:sp>
              <p:nvSpPr>
                <p:cNvPr id="593913" name="Rectangle 204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914" name="Line 204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915" name="Line 204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916" name="Line 204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917" name="Line 204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918" name="Line 204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919" name="Line 204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920" name="Line 204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921" name="Line 204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922" name="Line 205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923" name="Line 205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924" name="Group 2052"/>
              <p:cNvGrpSpPr>
                <a:grpSpLocks/>
              </p:cNvGrpSpPr>
              <p:nvPr/>
            </p:nvGrpSpPr>
            <p:grpSpPr bwMode="auto">
              <a:xfrm>
                <a:off x="286" y="3756"/>
                <a:ext cx="140" cy="111"/>
                <a:chOff x="2304" y="2256"/>
                <a:chExt cx="432" cy="576"/>
              </a:xfrm>
            </p:grpSpPr>
            <p:sp>
              <p:nvSpPr>
                <p:cNvPr id="593925" name="Rectangle 205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926" name="Line 205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927" name="Line 205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928" name="Line 205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929" name="Line 205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930" name="AutoShape 205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3931" name="Group 2059"/>
            <p:cNvGrpSpPr>
              <a:grpSpLocks/>
            </p:cNvGrpSpPr>
            <p:nvPr/>
          </p:nvGrpSpPr>
          <p:grpSpPr bwMode="auto">
            <a:xfrm>
              <a:off x="816" y="2496"/>
              <a:ext cx="487" cy="289"/>
              <a:chOff x="240" y="3600"/>
              <a:chExt cx="487" cy="289"/>
            </a:xfrm>
          </p:grpSpPr>
          <p:grpSp>
            <p:nvGrpSpPr>
              <p:cNvPr id="593932" name="Group 2060"/>
              <p:cNvGrpSpPr>
                <a:grpSpLocks/>
              </p:cNvGrpSpPr>
              <p:nvPr/>
            </p:nvGrpSpPr>
            <p:grpSpPr bwMode="auto">
              <a:xfrm>
                <a:off x="240" y="3644"/>
                <a:ext cx="70" cy="201"/>
                <a:chOff x="2064" y="1872"/>
                <a:chExt cx="144" cy="912"/>
              </a:xfrm>
            </p:grpSpPr>
            <p:sp>
              <p:nvSpPr>
                <p:cNvPr id="593933" name="Rectangle 206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934" name="Line 206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935" name="Line 206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936" name="Line 206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937" name="Line 206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938" name="Line 206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939" name="Line 206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940" name="Line 206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941" name="Line 206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942" name="Line 207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943" name="Line 207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944" name="Group 2072"/>
              <p:cNvGrpSpPr>
                <a:grpSpLocks/>
              </p:cNvGrpSpPr>
              <p:nvPr/>
            </p:nvGrpSpPr>
            <p:grpSpPr bwMode="auto">
              <a:xfrm>
                <a:off x="588" y="3667"/>
                <a:ext cx="139" cy="111"/>
                <a:chOff x="2304" y="2256"/>
                <a:chExt cx="432" cy="576"/>
              </a:xfrm>
            </p:grpSpPr>
            <p:sp>
              <p:nvSpPr>
                <p:cNvPr id="593945" name="Rectangle 207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946" name="Line 207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947" name="Line 207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948" name="Line 207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949" name="Line 207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950" name="AutoShape 207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951" name="Group 2079"/>
              <p:cNvGrpSpPr>
                <a:grpSpLocks/>
              </p:cNvGrpSpPr>
              <p:nvPr/>
            </p:nvGrpSpPr>
            <p:grpSpPr bwMode="auto">
              <a:xfrm>
                <a:off x="426" y="3644"/>
                <a:ext cx="139" cy="112"/>
                <a:chOff x="2304" y="2256"/>
                <a:chExt cx="432" cy="576"/>
              </a:xfrm>
            </p:grpSpPr>
            <p:sp>
              <p:nvSpPr>
                <p:cNvPr id="593952" name="Rectangle 208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953" name="Line 208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954" name="Line 208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955" name="Line 208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956" name="Line 208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957" name="AutoShape 208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3958" name="Group 2086"/>
              <p:cNvGrpSpPr>
                <a:grpSpLocks/>
              </p:cNvGrpSpPr>
              <p:nvPr/>
            </p:nvGrpSpPr>
            <p:grpSpPr bwMode="auto">
              <a:xfrm>
                <a:off x="402" y="3600"/>
                <a:ext cx="70" cy="200"/>
                <a:chOff x="2064" y="1872"/>
                <a:chExt cx="144" cy="912"/>
              </a:xfrm>
            </p:grpSpPr>
            <p:sp>
              <p:nvSpPr>
                <p:cNvPr id="593959" name="Rectangle 208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960" name="Line 208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961" name="Line 208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962" name="Line 209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963" name="Line 209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964" name="Line 209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965" name="Line 209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966" name="Line 209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967" name="Line 209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968" name="Line 209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969" name="Line 209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970" name="Group 2098"/>
              <p:cNvGrpSpPr>
                <a:grpSpLocks/>
              </p:cNvGrpSpPr>
              <p:nvPr/>
            </p:nvGrpSpPr>
            <p:grpSpPr bwMode="auto">
              <a:xfrm>
                <a:off x="518" y="3689"/>
                <a:ext cx="70" cy="200"/>
                <a:chOff x="2064" y="1872"/>
                <a:chExt cx="144" cy="912"/>
              </a:xfrm>
            </p:grpSpPr>
            <p:sp>
              <p:nvSpPr>
                <p:cNvPr id="593971" name="Rectangle 209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972" name="Line 210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3973" name="Line 210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3974" name="Line 210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3975" name="Line 210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3976" name="Line 210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3977" name="Line 210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3978" name="Line 210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3979" name="Line 210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3980" name="Line 210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3981" name="Line 210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3982" name="Group 2110"/>
              <p:cNvGrpSpPr>
                <a:grpSpLocks/>
              </p:cNvGrpSpPr>
              <p:nvPr/>
            </p:nvGrpSpPr>
            <p:grpSpPr bwMode="auto">
              <a:xfrm>
                <a:off x="286" y="3756"/>
                <a:ext cx="140" cy="111"/>
                <a:chOff x="2304" y="2256"/>
                <a:chExt cx="432" cy="576"/>
              </a:xfrm>
            </p:grpSpPr>
            <p:sp>
              <p:nvSpPr>
                <p:cNvPr id="593983" name="Rectangle 211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3984" name="Line 211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3985" name="Line 211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3986" name="Line 211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3987" name="Line 211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3988" name="AutoShape 211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593989" name="Group 2117"/>
          <p:cNvGrpSpPr>
            <a:grpSpLocks/>
          </p:cNvGrpSpPr>
          <p:nvPr/>
        </p:nvGrpSpPr>
        <p:grpSpPr bwMode="auto">
          <a:xfrm>
            <a:off x="1371600" y="685800"/>
            <a:ext cx="914400" cy="889000"/>
            <a:chOff x="288" y="1056"/>
            <a:chExt cx="1340" cy="1088"/>
          </a:xfrm>
        </p:grpSpPr>
        <p:sp>
          <p:nvSpPr>
            <p:cNvPr id="593990" name="Rectangle 2118"/>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593991" name="Group 2119"/>
            <p:cNvGrpSpPr>
              <a:grpSpLocks/>
            </p:cNvGrpSpPr>
            <p:nvPr/>
          </p:nvGrpSpPr>
          <p:grpSpPr bwMode="auto">
            <a:xfrm>
              <a:off x="624" y="1056"/>
              <a:ext cx="1004" cy="424"/>
              <a:chOff x="2020" y="1189"/>
              <a:chExt cx="1004" cy="424"/>
            </a:xfrm>
          </p:grpSpPr>
          <p:grpSp>
            <p:nvGrpSpPr>
              <p:cNvPr id="593992" name="Group 2120"/>
              <p:cNvGrpSpPr>
                <a:grpSpLocks/>
              </p:cNvGrpSpPr>
              <p:nvPr/>
            </p:nvGrpSpPr>
            <p:grpSpPr bwMode="auto">
              <a:xfrm>
                <a:off x="2020" y="1197"/>
                <a:ext cx="194" cy="353"/>
                <a:chOff x="2020" y="1197"/>
                <a:chExt cx="194" cy="353"/>
              </a:xfrm>
            </p:grpSpPr>
            <p:sp>
              <p:nvSpPr>
                <p:cNvPr id="593993" name="Rectangle 212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994" name="AutoShape 212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995" name="Group 2123"/>
              <p:cNvGrpSpPr>
                <a:grpSpLocks/>
              </p:cNvGrpSpPr>
              <p:nvPr/>
            </p:nvGrpSpPr>
            <p:grpSpPr bwMode="auto">
              <a:xfrm>
                <a:off x="2250" y="1189"/>
                <a:ext cx="194" cy="353"/>
                <a:chOff x="2250" y="1189"/>
                <a:chExt cx="194" cy="353"/>
              </a:xfrm>
            </p:grpSpPr>
            <p:sp>
              <p:nvSpPr>
                <p:cNvPr id="593996" name="Rectangle 212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3997" name="AutoShape 212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3998" name="Group 2126"/>
              <p:cNvGrpSpPr>
                <a:grpSpLocks/>
              </p:cNvGrpSpPr>
              <p:nvPr/>
            </p:nvGrpSpPr>
            <p:grpSpPr bwMode="auto">
              <a:xfrm>
                <a:off x="2337" y="1216"/>
                <a:ext cx="194" cy="353"/>
                <a:chOff x="2337" y="1216"/>
                <a:chExt cx="194" cy="353"/>
              </a:xfrm>
            </p:grpSpPr>
            <p:sp>
              <p:nvSpPr>
                <p:cNvPr id="593999" name="Rectangle 212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00" name="AutoShape 212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01" name="Group 2129"/>
              <p:cNvGrpSpPr>
                <a:grpSpLocks/>
              </p:cNvGrpSpPr>
              <p:nvPr/>
            </p:nvGrpSpPr>
            <p:grpSpPr bwMode="auto">
              <a:xfrm>
                <a:off x="2532" y="1206"/>
                <a:ext cx="194" cy="353"/>
                <a:chOff x="2532" y="1206"/>
                <a:chExt cx="194" cy="353"/>
              </a:xfrm>
            </p:grpSpPr>
            <p:sp>
              <p:nvSpPr>
                <p:cNvPr id="594002" name="Rectangle 213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03" name="AutoShape 213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04" name="Group 2132"/>
              <p:cNvGrpSpPr>
                <a:grpSpLocks/>
              </p:cNvGrpSpPr>
              <p:nvPr/>
            </p:nvGrpSpPr>
            <p:grpSpPr bwMode="auto">
              <a:xfrm>
                <a:off x="2830" y="1245"/>
                <a:ext cx="194" cy="353"/>
                <a:chOff x="2830" y="1245"/>
                <a:chExt cx="194" cy="353"/>
              </a:xfrm>
            </p:grpSpPr>
            <p:sp>
              <p:nvSpPr>
                <p:cNvPr id="594005" name="Rectangle 213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06" name="AutoShape 213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07" name="Group 2135"/>
              <p:cNvGrpSpPr>
                <a:grpSpLocks/>
              </p:cNvGrpSpPr>
              <p:nvPr/>
            </p:nvGrpSpPr>
            <p:grpSpPr bwMode="auto">
              <a:xfrm>
                <a:off x="2142" y="1227"/>
                <a:ext cx="194" cy="353"/>
                <a:chOff x="2142" y="1227"/>
                <a:chExt cx="194" cy="353"/>
              </a:xfrm>
            </p:grpSpPr>
            <p:sp>
              <p:nvSpPr>
                <p:cNvPr id="594008" name="Rectangle 213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09" name="AutoShape 213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10" name="Group 2138"/>
              <p:cNvGrpSpPr>
                <a:grpSpLocks/>
              </p:cNvGrpSpPr>
              <p:nvPr/>
            </p:nvGrpSpPr>
            <p:grpSpPr bwMode="auto">
              <a:xfrm>
                <a:off x="2424" y="1243"/>
                <a:ext cx="193" cy="353"/>
                <a:chOff x="2424" y="1243"/>
                <a:chExt cx="193" cy="353"/>
              </a:xfrm>
            </p:grpSpPr>
            <p:sp>
              <p:nvSpPr>
                <p:cNvPr id="594011" name="Rectangle 213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12" name="AutoShape 214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13" name="Group 2141"/>
              <p:cNvGrpSpPr>
                <a:grpSpLocks/>
              </p:cNvGrpSpPr>
              <p:nvPr/>
            </p:nvGrpSpPr>
            <p:grpSpPr bwMode="auto">
              <a:xfrm>
                <a:off x="2618" y="1233"/>
                <a:ext cx="194" cy="353"/>
                <a:chOff x="2618" y="1233"/>
                <a:chExt cx="194" cy="353"/>
              </a:xfrm>
            </p:grpSpPr>
            <p:sp>
              <p:nvSpPr>
                <p:cNvPr id="594014" name="Rectangle 214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15" name="AutoShape 214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16" name="Group 2144"/>
              <p:cNvGrpSpPr>
                <a:grpSpLocks/>
              </p:cNvGrpSpPr>
              <p:nvPr/>
            </p:nvGrpSpPr>
            <p:grpSpPr bwMode="auto">
              <a:xfrm>
                <a:off x="2706" y="1260"/>
                <a:ext cx="194" cy="353"/>
                <a:chOff x="2706" y="1260"/>
                <a:chExt cx="194" cy="353"/>
              </a:xfrm>
            </p:grpSpPr>
            <p:sp>
              <p:nvSpPr>
                <p:cNvPr id="594017" name="Rectangle 214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18" name="AutoShape 214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4019" name="Group 2147"/>
            <p:cNvGrpSpPr>
              <a:grpSpLocks/>
            </p:cNvGrpSpPr>
            <p:nvPr/>
          </p:nvGrpSpPr>
          <p:grpSpPr bwMode="auto">
            <a:xfrm>
              <a:off x="480" y="1152"/>
              <a:ext cx="1004" cy="424"/>
              <a:chOff x="2020" y="1189"/>
              <a:chExt cx="1004" cy="424"/>
            </a:xfrm>
          </p:grpSpPr>
          <p:grpSp>
            <p:nvGrpSpPr>
              <p:cNvPr id="594020" name="Group 2148"/>
              <p:cNvGrpSpPr>
                <a:grpSpLocks/>
              </p:cNvGrpSpPr>
              <p:nvPr/>
            </p:nvGrpSpPr>
            <p:grpSpPr bwMode="auto">
              <a:xfrm>
                <a:off x="2020" y="1197"/>
                <a:ext cx="194" cy="353"/>
                <a:chOff x="2020" y="1197"/>
                <a:chExt cx="194" cy="353"/>
              </a:xfrm>
            </p:grpSpPr>
            <p:sp>
              <p:nvSpPr>
                <p:cNvPr id="594021" name="Rectangle 2149"/>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22" name="AutoShape 2150"/>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23" name="Group 2151"/>
              <p:cNvGrpSpPr>
                <a:grpSpLocks/>
              </p:cNvGrpSpPr>
              <p:nvPr/>
            </p:nvGrpSpPr>
            <p:grpSpPr bwMode="auto">
              <a:xfrm>
                <a:off x="2250" y="1189"/>
                <a:ext cx="194" cy="353"/>
                <a:chOff x="2250" y="1189"/>
                <a:chExt cx="194" cy="353"/>
              </a:xfrm>
            </p:grpSpPr>
            <p:sp>
              <p:nvSpPr>
                <p:cNvPr id="594024" name="Rectangle 2152"/>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25" name="AutoShape 2153"/>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26" name="Group 2154"/>
              <p:cNvGrpSpPr>
                <a:grpSpLocks/>
              </p:cNvGrpSpPr>
              <p:nvPr/>
            </p:nvGrpSpPr>
            <p:grpSpPr bwMode="auto">
              <a:xfrm>
                <a:off x="2337" y="1216"/>
                <a:ext cx="194" cy="353"/>
                <a:chOff x="2337" y="1216"/>
                <a:chExt cx="194" cy="353"/>
              </a:xfrm>
            </p:grpSpPr>
            <p:sp>
              <p:nvSpPr>
                <p:cNvPr id="594027" name="Rectangle 2155"/>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28" name="AutoShape 2156"/>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29" name="Group 2157"/>
              <p:cNvGrpSpPr>
                <a:grpSpLocks/>
              </p:cNvGrpSpPr>
              <p:nvPr/>
            </p:nvGrpSpPr>
            <p:grpSpPr bwMode="auto">
              <a:xfrm>
                <a:off x="2532" y="1206"/>
                <a:ext cx="194" cy="353"/>
                <a:chOff x="2532" y="1206"/>
                <a:chExt cx="194" cy="353"/>
              </a:xfrm>
            </p:grpSpPr>
            <p:sp>
              <p:nvSpPr>
                <p:cNvPr id="594030" name="Rectangle 2158"/>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31" name="AutoShape 2159"/>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32" name="Group 2160"/>
              <p:cNvGrpSpPr>
                <a:grpSpLocks/>
              </p:cNvGrpSpPr>
              <p:nvPr/>
            </p:nvGrpSpPr>
            <p:grpSpPr bwMode="auto">
              <a:xfrm>
                <a:off x="2830" y="1245"/>
                <a:ext cx="194" cy="353"/>
                <a:chOff x="2830" y="1245"/>
                <a:chExt cx="194" cy="353"/>
              </a:xfrm>
            </p:grpSpPr>
            <p:sp>
              <p:nvSpPr>
                <p:cNvPr id="594033" name="Rectangle 2161"/>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34" name="AutoShape 2162"/>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35" name="Group 2163"/>
              <p:cNvGrpSpPr>
                <a:grpSpLocks/>
              </p:cNvGrpSpPr>
              <p:nvPr/>
            </p:nvGrpSpPr>
            <p:grpSpPr bwMode="auto">
              <a:xfrm>
                <a:off x="2142" y="1227"/>
                <a:ext cx="194" cy="353"/>
                <a:chOff x="2142" y="1227"/>
                <a:chExt cx="194" cy="353"/>
              </a:xfrm>
            </p:grpSpPr>
            <p:sp>
              <p:nvSpPr>
                <p:cNvPr id="594036" name="Rectangle 2164"/>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37" name="AutoShape 2165"/>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38" name="Group 2166"/>
              <p:cNvGrpSpPr>
                <a:grpSpLocks/>
              </p:cNvGrpSpPr>
              <p:nvPr/>
            </p:nvGrpSpPr>
            <p:grpSpPr bwMode="auto">
              <a:xfrm>
                <a:off x="2424" y="1243"/>
                <a:ext cx="193" cy="353"/>
                <a:chOff x="2424" y="1243"/>
                <a:chExt cx="193" cy="353"/>
              </a:xfrm>
            </p:grpSpPr>
            <p:sp>
              <p:nvSpPr>
                <p:cNvPr id="594039" name="Rectangle 2167"/>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40" name="AutoShape 2168"/>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41" name="Group 2169"/>
              <p:cNvGrpSpPr>
                <a:grpSpLocks/>
              </p:cNvGrpSpPr>
              <p:nvPr/>
            </p:nvGrpSpPr>
            <p:grpSpPr bwMode="auto">
              <a:xfrm>
                <a:off x="2618" y="1233"/>
                <a:ext cx="194" cy="353"/>
                <a:chOff x="2618" y="1233"/>
                <a:chExt cx="194" cy="353"/>
              </a:xfrm>
            </p:grpSpPr>
            <p:sp>
              <p:nvSpPr>
                <p:cNvPr id="594042" name="Rectangle 2170"/>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43" name="AutoShape 2171"/>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44" name="Group 2172"/>
              <p:cNvGrpSpPr>
                <a:grpSpLocks/>
              </p:cNvGrpSpPr>
              <p:nvPr/>
            </p:nvGrpSpPr>
            <p:grpSpPr bwMode="auto">
              <a:xfrm>
                <a:off x="2706" y="1260"/>
                <a:ext cx="194" cy="353"/>
                <a:chOff x="2706" y="1260"/>
                <a:chExt cx="194" cy="353"/>
              </a:xfrm>
            </p:grpSpPr>
            <p:sp>
              <p:nvSpPr>
                <p:cNvPr id="594045" name="Rectangle 2173"/>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46" name="AutoShape 2174"/>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4047" name="Group 2175"/>
            <p:cNvGrpSpPr>
              <a:grpSpLocks/>
            </p:cNvGrpSpPr>
            <p:nvPr/>
          </p:nvGrpSpPr>
          <p:grpSpPr bwMode="auto">
            <a:xfrm>
              <a:off x="432" y="1248"/>
              <a:ext cx="1004" cy="424"/>
              <a:chOff x="2020" y="1189"/>
              <a:chExt cx="1004" cy="424"/>
            </a:xfrm>
          </p:grpSpPr>
          <p:grpSp>
            <p:nvGrpSpPr>
              <p:cNvPr id="594048" name="Group 2176"/>
              <p:cNvGrpSpPr>
                <a:grpSpLocks/>
              </p:cNvGrpSpPr>
              <p:nvPr/>
            </p:nvGrpSpPr>
            <p:grpSpPr bwMode="auto">
              <a:xfrm>
                <a:off x="2020" y="1197"/>
                <a:ext cx="194" cy="353"/>
                <a:chOff x="2020" y="1197"/>
                <a:chExt cx="194" cy="353"/>
              </a:xfrm>
            </p:grpSpPr>
            <p:sp>
              <p:nvSpPr>
                <p:cNvPr id="594049" name="Rectangle 2177"/>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50" name="AutoShape 2178"/>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51" name="Group 2179"/>
              <p:cNvGrpSpPr>
                <a:grpSpLocks/>
              </p:cNvGrpSpPr>
              <p:nvPr/>
            </p:nvGrpSpPr>
            <p:grpSpPr bwMode="auto">
              <a:xfrm>
                <a:off x="2250" y="1189"/>
                <a:ext cx="194" cy="353"/>
                <a:chOff x="2250" y="1189"/>
                <a:chExt cx="194" cy="353"/>
              </a:xfrm>
            </p:grpSpPr>
            <p:sp>
              <p:nvSpPr>
                <p:cNvPr id="594052" name="Rectangle 2180"/>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53" name="AutoShape 2181"/>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54" name="Group 2182"/>
              <p:cNvGrpSpPr>
                <a:grpSpLocks/>
              </p:cNvGrpSpPr>
              <p:nvPr/>
            </p:nvGrpSpPr>
            <p:grpSpPr bwMode="auto">
              <a:xfrm>
                <a:off x="2337" y="1216"/>
                <a:ext cx="194" cy="353"/>
                <a:chOff x="2337" y="1216"/>
                <a:chExt cx="194" cy="353"/>
              </a:xfrm>
            </p:grpSpPr>
            <p:sp>
              <p:nvSpPr>
                <p:cNvPr id="594055" name="Rectangle 2183"/>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56" name="AutoShape 2184"/>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57" name="Group 2185"/>
              <p:cNvGrpSpPr>
                <a:grpSpLocks/>
              </p:cNvGrpSpPr>
              <p:nvPr/>
            </p:nvGrpSpPr>
            <p:grpSpPr bwMode="auto">
              <a:xfrm>
                <a:off x="2532" y="1206"/>
                <a:ext cx="194" cy="353"/>
                <a:chOff x="2532" y="1206"/>
                <a:chExt cx="194" cy="353"/>
              </a:xfrm>
            </p:grpSpPr>
            <p:sp>
              <p:nvSpPr>
                <p:cNvPr id="594058" name="Rectangle 2186"/>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59" name="AutoShape 2187"/>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60" name="Group 2188"/>
              <p:cNvGrpSpPr>
                <a:grpSpLocks/>
              </p:cNvGrpSpPr>
              <p:nvPr/>
            </p:nvGrpSpPr>
            <p:grpSpPr bwMode="auto">
              <a:xfrm>
                <a:off x="2830" y="1245"/>
                <a:ext cx="194" cy="353"/>
                <a:chOff x="2830" y="1245"/>
                <a:chExt cx="194" cy="353"/>
              </a:xfrm>
            </p:grpSpPr>
            <p:sp>
              <p:nvSpPr>
                <p:cNvPr id="594061" name="Rectangle 2189"/>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62" name="AutoShape 2190"/>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63" name="Group 2191"/>
              <p:cNvGrpSpPr>
                <a:grpSpLocks/>
              </p:cNvGrpSpPr>
              <p:nvPr/>
            </p:nvGrpSpPr>
            <p:grpSpPr bwMode="auto">
              <a:xfrm>
                <a:off x="2142" y="1227"/>
                <a:ext cx="194" cy="353"/>
                <a:chOff x="2142" y="1227"/>
                <a:chExt cx="194" cy="353"/>
              </a:xfrm>
            </p:grpSpPr>
            <p:sp>
              <p:nvSpPr>
                <p:cNvPr id="594064" name="Rectangle 2192"/>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65" name="AutoShape 2193"/>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66" name="Group 2194"/>
              <p:cNvGrpSpPr>
                <a:grpSpLocks/>
              </p:cNvGrpSpPr>
              <p:nvPr/>
            </p:nvGrpSpPr>
            <p:grpSpPr bwMode="auto">
              <a:xfrm>
                <a:off x="2424" y="1243"/>
                <a:ext cx="193" cy="353"/>
                <a:chOff x="2424" y="1243"/>
                <a:chExt cx="193" cy="353"/>
              </a:xfrm>
            </p:grpSpPr>
            <p:sp>
              <p:nvSpPr>
                <p:cNvPr id="594067" name="Rectangle 2195"/>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68" name="AutoShape 2196"/>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69" name="Group 2197"/>
              <p:cNvGrpSpPr>
                <a:grpSpLocks/>
              </p:cNvGrpSpPr>
              <p:nvPr/>
            </p:nvGrpSpPr>
            <p:grpSpPr bwMode="auto">
              <a:xfrm>
                <a:off x="2618" y="1233"/>
                <a:ext cx="194" cy="353"/>
                <a:chOff x="2618" y="1233"/>
                <a:chExt cx="194" cy="353"/>
              </a:xfrm>
            </p:grpSpPr>
            <p:sp>
              <p:nvSpPr>
                <p:cNvPr id="594070" name="Rectangle 2198"/>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71" name="AutoShape 2199"/>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4072" name="Group 2200"/>
              <p:cNvGrpSpPr>
                <a:grpSpLocks/>
              </p:cNvGrpSpPr>
              <p:nvPr/>
            </p:nvGrpSpPr>
            <p:grpSpPr bwMode="auto">
              <a:xfrm>
                <a:off x="2706" y="1260"/>
                <a:ext cx="194" cy="353"/>
                <a:chOff x="2706" y="1260"/>
                <a:chExt cx="194" cy="353"/>
              </a:xfrm>
            </p:grpSpPr>
            <p:sp>
              <p:nvSpPr>
                <p:cNvPr id="594073" name="Rectangle 2201"/>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4074" name="AutoShape 2202"/>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sp>
        <p:nvSpPr>
          <p:cNvPr id="594075" name="AutoShape 2203"/>
          <p:cNvSpPr>
            <a:spLocks noChangeArrowheads="1"/>
          </p:cNvSpPr>
          <p:nvPr/>
        </p:nvSpPr>
        <p:spPr bwMode="auto">
          <a:xfrm>
            <a:off x="5486400" y="38100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5688000" prstMaterial="legacyMatte">
            <a:bevelT w="13500" h="13500" prst="angle"/>
            <a:bevelB w="13500" h="13500" prst="angle"/>
            <a:extrusionClr>
              <a:schemeClr val="accent2"/>
            </a:extrusionClr>
          </a:sp3d>
        </p:spPr>
        <p:txBody>
          <a:bodyPr wrap="none" anchor="ctr">
            <a:flatTx/>
          </a:bodyPr>
          <a:lstStyle/>
          <a:p>
            <a:endParaRPr lang="en-US"/>
          </a:p>
        </p:txBody>
      </p:sp>
      <p:sp>
        <p:nvSpPr>
          <p:cNvPr id="594076" name="AutoShape 2204"/>
          <p:cNvSpPr>
            <a:spLocks noChangeArrowheads="1"/>
          </p:cNvSpPr>
          <p:nvPr/>
        </p:nvSpPr>
        <p:spPr bwMode="auto">
          <a:xfrm>
            <a:off x="5715000" y="19050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5688000" prstMaterial="legacyMatte">
            <a:bevelT w="13500" h="13500" prst="angle"/>
            <a:bevelB w="13500" h="13500" prst="angle"/>
            <a:extrusionClr>
              <a:schemeClr val="accent2"/>
            </a:extrusionClr>
          </a:sp3d>
        </p:spPr>
        <p:txBody>
          <a:bodyPr wrap="none" anchor="ctr">
            <a:flatTx/>
          </a:bodyPr>
          <a:lstStyle/>
          <a:p>
            <a:endParaRPr lang="en-US"/>
          </a:p>
        </p:txBody>
      </p:sp>
      <p:sp>
        <p:nvSpPr>
          <p:cNvPr id="594077" name="Text Box 2205"/>
          <p:cNvSpPr txBox="1">
            <a:spLocks noChangeArrowheads="1"/>
          </p:cNvSpPr>
          <p:nvPr/>
        </p:nvSpPr>
        <p:spPr bwMode="auto">
          <a:xfrm>
            <a:off x="2286000" y="0"/>
            <a:ext cx="4343400" cy="1465263"/>
          </a:xfrm>
          <a:prstGeom prst="rect">
            <a:avLst/>
          </a:prstGeom>
          <a:noFill/>
          <a:ln w="9525">
            <a:noFill/>
            <a:miter lim="800000"/>
            <a:headEnd/>
            <a:tailEnd/>
          </a:ln>
          <a:effectLst/>
        </p:spPr>
        <p:txBody>
          <a:bodyPr>
            <a:spAutoFit/>
          </a:bodyPr>
          <a:lstStyle/>
          <a:p>
            <a:r>
              <a:rPr lang="en-US"/>
              <a:t>A software solution was devised that directs the appropriate water, nutrients, and sediment from each land use type within each land segment to each river segment</a:t>
            </a:r>
          </a:p>
        </p:txBody>
      </p:sp>
      <p:sp>
        <p:nvSpPr>
          <p:cNvPr id="594078" name="Oval 2206"/>
          <p:cNvSpPr>
            <a:spLocks noChangeArrowheads="1"/>
          </p:cNvSpPr>
          <p:nvPr/>
        </p:nvSpPr>
        <p:spPr bwMode="auto">
          <a:xfrm>
            <a:off x="2971800" y="2895600"/>
            <a:ext cx="1676400" cy="1295400"/>
          </a:xfrm>
          <a:prstGeom prst="ellipse">
            <a:avLst/>
          </a:prstGeom>
          <a:solidFill>
            <a:srgbClr val="FF9966"/>
          </a:solidFill>
          <a:ln w="9525">
            <a:solidFill>
              <a:schemeClr val="tx1"/>
            </a:solidFill>
            <a:round/>
            <a:headEnd/>
            <a:tailEnd/>
          </a:ln>
          <a:effectLst/>
        </p:spPr>
        <p:txBody>
          <a:bodyPr wrap="none" anchor="ctr"/>
          <a:lstStyle/>
          <a:p>
            <a:pPr algn="ctr" eaLnBrk="0" hangingPunct="0"/>
            <a:r>
              <a:rPr lang="en-US" sz="2400">
                <a:solidFill>
                  <a:schemeClr val="tx2"/>
                </a:solidFill>
                <a:latin typeface="Times New Roman" pitchFamily="18" charset="0"/>
              </a:rPr>
              <a:t>External</a:t>
            </a:r>
          </a:p>
          <a:p>
            <a:pPr algn="ctr" eaLnBrk="0" hangingPunct="0"/>
            <a:r>
              <a:rPr lang="en-US" sz="2400">
                <a:solidFill>
                  <a:schemeClr val="tx2"/>
                </a:solidFill>
                <a:latin typeface="Times New Roman" pitchFamily="18" charset="0"/>
              </a:rPr>
              <a:t>Transfer</a:t>
            </a:r>
          </a:p>
          <a:p>
            <a:pPr algn="ctr" eaLnBrk="0" hangingPunct="0"/>
            <a:r>
              <a:rPr lang="en-US" sz="2400">
                <a:solidFill>
                  <a:schemeClr val="tx2"/>
                </a:solidFill>
                <a:latin typeface="Times New Roman" pitchFamily="18" charset="0"/>
              </a:rPr>
              <a:t>Module</a:t>
            </a:r>
          </a:p>
        </p:txBody>
      </p:sp>
      <p:sp>
        <p:nvSpPr>
          <p:cNvPr id="594079" name="Line 2207"/>
          <p:cNvSpPr>
            <a:spLocks noChangeShapeType="1"/>
          </p:cNvSpPr>
          <p:nvPr/>
        </p:nvSpPr>
        <p:spPr bwMode="auto">
          <a:xfrm flipV="1">
            <a:off x="1219200" y="4343400"/>
            <a:ext cx="1752600" cy="1676400"/>
          </a:xfrm>
          <a:prstGeom prst="line">
            <a:avLst/>
          </a:prstGeom>
          <a:noFill/>
          <a:ln w="9525">
            <a:solidFill>
              <a:schemeClr val="tx1"/>
            </a:solidFill>
            <a:round/>
            <a:headEnd/>
            <a:tailEnd type="triangle" w="med" len="med"/>
          </a:ln>
          <a:effectLst/>
        </p:spPr>
        <p:txBody>
          <a:bodyPr/>
          <a:lstStyle/>
          <a:p>
            <a:endParaRPr lang="en-US"/>
          </a:p>
        </p:txBody>
      </p:sp>
      <p:sp>
        <p:nvSpPr>
          <p:cNvPr id="594080" name="Line 2208"/>
          <p:cNvSpPr>
            <a:spLocks noChangeShapeType="1"/>
          </p:cNvSpPr>
          <p:nvPr/>
        </p:nvSpPr>
        <p:spPr bwMode="auto">
          <a:xfrm flipV="1">
            <a:off x="2057400" y="4343400"/>
            <a:ext cx="914400" cy="1219200"/>
          </a:xfrm>
          <a:prstGeom prst="line">
            <a:avLst/>
          </a:prstGeom>
          <a:noFill/>
          <a:ln w="9525">
            <a:solidFill>
              <a:schemeClr val="tx1"/>
            </a:solidFill>
            <a:round/>
            <a:headEnd/>
            <a:tailEnd type="triangle" w="med" len="med"/>
          </a:ln>
          <a:effectLst/>
        </p:spPr>
        <p:txBody>
          <a:bodyPr/>
          <a:lstStyle/>
          <a:p>
            <a:endParaRPr lang="en-US"/>
          </a:p>
        </p:txBody>
      </p:sp>
      <p:sp>
        <p:nvSpPr>
          <p:cNvPr id="594081" name="Line 2209"/>
          <p:cNvSpPr>
            <a:spLocks noChangeShapeType="1"/>
          </p:cNvSpPr>
          <p:nvPr/>
        </p:nvSpPr>
        <p:spPr bwMode="auto">
          <a:xfrm flipV="1">
            <a:off x="1295400" y="4191000"/>
            <a:ext cx="1676400" cy="914400"/>
          </a:xfrm>
          <a:prstGeom prst="line">
            <a:avLst/>
          </a:prstGeom>
          <a:noFill/>
          <a:ln w="9525">
            <a:solidFill>
              <a:schemeClr val="tx1"/>
            </a:solidFill>
            <a:round/>
            <a:headEnd/>
            <a:tailEnd type="triangle" w="med" len="med"/>
          </a:ln>
          <a:effectLst/>
        </p:spPr>
        <p:txBody>
          <a:bodyPr/>
          <a:lstStyle/>
          <a:p>
            <a:endParaRPr lang="en-US"/>
          </a:p>
        </p:txBody>
      </p:sp>
      <p:sp>
        <p:nvSpPr>
          <p:cNvPr id="594082" name="Line 2210"/>
          <p:cNvSpPr>
            <a:spLocks noChangeShapeType="1"/>
          </p:cNvSpPr>
          <p:nvPr/>
        </p:nvSpPr>
        <p:spPr bwMode="auto">
          <a:xfrm flipV="1">
            <a:off x="1219200" y="3962400"/>
            <a:ext cx="1676400" cy="762000"/>
          </a:xfrm>
          <a:prstGeom prst="line">
            <a:avLst/>
          </a:prstGeom>
          <a:noFill/>
          <a:ln w="9525">
            <a:solidFill>
              <a:schemeClr val="tx1"/>
            </a:solidFill>
            <a:round/>
            <a:headEnd/>
            <a:tailEnd type="triangle" w="med" len="med"/>
          </a:ln>
          <a:effectLst/>
        </p:spPr>
        <p:txBody>
          <a:bodyPr/>
          <a:lstStyle/>
          <a:p>
            <a:endParaRPr lang="en-US"/>
          </a:p>
        </p:txBody>
      </p:sp>
      <p:sp>
        <p:nvSpPr>
          <p:cNvPr id="594083" name="Line 2211"/>
          <p:cNvSpPr>
            <a:spLocks noChangeShapeType="1"/>
          </p:cNvSpPr>
          <p:nvPr/>
        </p:nvSpPr>
        <p:spPr bwMode="auto">
          <a:xfrm flipV="1">
            <a:off x="2209800" y="3810000"/>
            <a:ext cx="609600" cy="152400"/>
          </a:xfrm>
          <a:prstGeom prst="line">
            <a:avLst/>
          </a:prstGeom>
          <a:noFill/>
          <a:ln w="9525">
            <a:solidFill>
              <a:schemeClr val="tx1"/>
            </a:solidFill>
            <a:round/>
            <a:headEnd/>
            <a:tailEnd type="triangle" w="med" len="med"/>
          </a:ln>
          <a:effectLst/>
        </p:spPr>
        <p:txBody>
          <a:bodyPr/>
          <a:lstStyle/>
          <a:p>
            <a:endParaRPr lang="en-US"/>
          </a:p>
        </p:txBody>
      </p:sp>
      <p:sp>
        <p:nvSpPr>
          <p:cNvPr id="594084" name="Line 2212"/>
          <p:cNvSpPr>
            <a:spLocks noChangeShapeType="1"/>
          </p:cNvSpPr>
          <p:nvPr/>
        </p:nvSpPr>
        <p:spPr bwMode="auto">
          <a:xfrm flipV="1">
            <a:off x="1219200" y="3733800"/>
            <a:ext cx="1600200" cy="152400"/>
          </a:xfrm>
          <a:prstGeom prst="line">
            <a:avLst/>
          </a:prstGeom>
          <a:noFill/>
          <a:ln w="9525">
            <a:solidFill>
              <a:schemeClr val="tx1"/>
            </a:solidFill>
            <a:round/>
            <a:headEnd/>
            <a:tailEnd type="triangle" w="med" len="med"/>
          </a:ln>
          <a:effectLst/>
        </p:spPr>
        <p:txBody>
          <a:bodyPr/>
          <a:lstStyle/>
          <a:p>
            <a:endParaRPr lang="en-US"/>
          </a:p>
        </p:txBody>
      </p:sp>
      <p:sp>
        <p:nvSpPr>
          <p:cNvPr id="594085" name="Line 2213"/>
          <p:cNvSpPr>
            <a:spLocks noChangeShapeType="1"/>
          </p:cNvSpPr>
          <p:nvPr/>
        </p:nvSpPr>
        <p:spPr bwMode="auto">
          <a:xfrm>
            <a:off x="1447800" y="3276600"/>
            <a:ext cx="1371600" cy="228600"/>
          </a:xfrm>
          <a:prstGeom prst="line">
            <a:avLst/>
          </a:prstGeom>
          <a:noFill/>
          <a:ln w="9525">
            <a:solidFill>
              <a:schemeClr val="tx1"/>
            </a:solidFill>
            <a:round/>
            <a:headEnd/>
            <a:tailEnd type="triangle" w="med" len="med"/>
          </a:ln>
          <a:effectLst/>
        </p:spPr>
        <p:txBody>
          <a:bodyPr/>
          <a:lstStyle/>
          <a:p>
            <a:endParaRPr lang="en-US"/>
          </a:p>
        </p:txBody>
      </p:sp>
      <p:sp>
        <p:nvSpPr>
          <p:cNvPr id="594086" name="Line 2214"/>
          <p:cNvSpPr>
            <a:spLocks noChangeShapeType="1"/>
          </p:cNvSpPr>
          <p:nvPr/>
        </p:nvSpPr>
        <p:spPr bwMode="auto">
          <a:xfrm>
            <a:off x="2286000" y="2971800"/>
            <a:ext cx="609600" cy="304800"/>
          </a:xfrm>
          <a:prstGeom prst="line">
            <a:avLst/>
          </a:prstGeom>
          <a:noFill/>
          <a:ln w="9525">
            <a:solidFill>
              <a:schemeClr val="tx1"/>
            </a:solidFill>
            <a:round/>
            <a:headEnd/>
            <a:tailEnd type="triangle" w="med" len="med"/>
          </a:ln>
          <a:effectLst/>
        </p:spPr>
        <p:txBody>
          <a:bodyPr/>
          <a:lstStyle/>
          <a:p>
            <a:endParaRPr lang="en-US"/>
          </a:p>
        </p:txBody>
      </p:sp>
      <p:sp>
        <p:nvSpPr>
          <p:cNvPr id="594087" name="Line 2215"/>
          <p:cNvSpPr>
            <a:spLocks noChangeShapeType="1"/>
          </p:cNvSpPr>
          <p:nvPr/>
        </p:nvSpPr>
        <p:spPr bwMode="auto">
          <a:xfrm>
            <a:off x="1295400" y="2514600"/>
            <a:ext cx="1600200" cy="762000"/>
          </a:xfrm>
          <a:prstGeom prst="line">
            <a:avLst/>
          </a:prstGeom>
          <a:noFill/>
          <a:ln w="9525">
            <a:solidFill>
              <a:schemeClr val="tx1"/>
            </a:solidFill>
            <a:round/>
            <a:headEnd/>
            <a:tailEnd type="triangle" w="med" len="med"/>
          </a:ln>
          <a:effectLst/>
        </p:spPr>
        <p:txBody>
          <a:bodyPr/>
          <a:lstStyle/>
          <a:p>
            <a:endParaRPr lang="en-US"/>
          </a:p>
        </p:txBody>
      </p:sp>
      <p:sp>
        <p:nvSpPr>
          <p:cNvPr id="594088" name="Line 2216"/>
          <p:cNvSpPr>
            <a:spLocks noChangeShapeType="1"/>
          </p:cNvSpPr>
          <p:nvPr/>
        </p:nvSpPr>
        <p:spPr bwMode="auto">
          <a:xfrm>
            <a:off x="1524000" y="1752600"/>
            <a:ext cx="1371600" cy="1371600"/>
          </a:xfrm>
          <a:prstGeom prst="line">
            <a:avLst/>
          </a:prstGeom>
          <a:noFill/>
          <a:ln w="9525">
            <a:solidFill>
              <a:schemeClr val="tx1"/>
            </a:solidFill>
            <a:round/>
            <a:headEnd/>
            <a:tailEnd type="triangle" w="med" len="med"/>
          </a:ln>
          <a:effectLst/>
        </p:spPr>
        <p:txBody>
          <a:bodyPr/>
          <a:lstStyle/>
          <a:p>
            <a:endParaRPr lang="en-US"/>
          </a:p>
        </p:txBody>
      </p:sp>
      <p:sp>
        <p:nvSpPr>
          <p:cNvPr id="594089" name="Line 2217"/>
          <p:cNvSpPr>
            <a:spLocks noChangeShapeType="1"/>
          </p:cNvSpPr>
          <p:nvPr/>
        </p:nvSpPr>
        <p:spPr bwMode="auto">
          <a:xfrm>
            <a:off x="2133600" y="1676400"/>
            <a:ext cx="1066800" cy="1295400"/>
          </a:xfrm>
          <a:prstGeom prst="line">
            <a:avLst/>
          </a:prstGeom>
          <a:noFill/>
          <a:ln w="9525">
            <a:solidFill>
              <a:schemeClr val="tx1"/>
            </a:solidFill>
            <a:round/>
            <a:headEnd/>
            <a:tailEnd type="triangle" w="med" len="med"/>
          </a:ln>
          <a:effectLst/>
        </p:spPr>
        <p:txBody>
          <a:bodyPr/>
          <a:lstStyle/>
          <a:p>
            <a:endParaRPr lang="en-US"/>
          </a:p>
        </p:txBody>
      </p:sp>
      <p:sp>
        <p:nvSpPr>
          <p:cNvPr id="594090" name="Line 2218"/>
          <p:cNvSpPr>
            <a:spLocks noChangeShapeType="1"/>
          </p:cNvSpPr>
          <p:nvPr/>
        </p:nvSpPr>
        <p:spPr bwMode="auto">
          <a:xfrm>
            <a:off x="1295400" y="1371600"/>
            <a:ext cx="1752600" cy="1752600"/>
          </a:xfrm>
          <a:prstGeom prst="line">
            <a:avLst/>
          </a:prstGeom>
          <a:noFill/>
          <a:ln w="9525">
            <a:solidFill>
              <a:schemeClr val="tx1"/>
            </a:solidFill>
            <a:round/>
            <a:headEnd/>
            <a:tailEnd type="triangle" w="med" len="med"/>
          </a:ln>
          <a:effectLst/>
        </p:spPr>
        <p:txBody>
          <a:bodyPr/>
          <a:lstStyle/>
          <a:p>
            <a:endParaRPr lang="en-US"/>
          </a:p>
        </p:txBody>
      </p:sp>
      <p:sp>
        <p:nvSpPr>
          <p:cNvPr id="594091" name="Line 2219"/>
          <p:cNvSpPr>
            <a:spLocks noChangeShapeType="1"/>
          </p:cNvSpPr>
          <p:nvPr/>
        </p:nvSpPr>
        <p:spPr bwMode="auto">
          <a:xfrm flipV="1">
            <a:off x="4648200" y="2514600"/>
            <a:ext cx="1066800" cy="533400"/>
          </a:xfrm>
          <a:prstGeom prst="line">
            <a:avLst/>
          </a:prstGeom>
          <a:noFill/>
          <a:ln w="9525">
            <a:solidFill>
              <a:schemeClr val="tx1"/>
            </a:solidFill>
            <a:round/>
            <a:headEnd/>
            <a:tailEnd type="triangle" w="med" len="med"/>
          </a:ln>
          <a:effectLst/>
        </p:spPr>
        <p:txBody>
          <a:bodyPr/>
          <a:lstStyle/>
          <a:p>
            <a:endParaRPr lang="en-US"/>
          </a:p>
        </p:txBody>
      </p:sp>
      <p:sp>
        <p:nvSpPr>
          <p:cNvPr id="594092" name="Line 2220"/>
          <p:cNvSpPr>
            <a:spLocks noChangeShapeType="1"/>
          </p:cNvSpPr>
          <p:nvPr/>
        </p:nvSpPr>
        <p:spPr bwMode="auto">
          <a:xfrm>
            <a:off x="4876800" y="3733800"/>
            <a:ext cx="381000" cy="228600"/>
          </a:xfrm>
          <a:prstGeom prst="line">
            <a:avLst/>
          </a:prstGeom>
          <a:noFill/>
          <a:ln w="9525">
            <a:solidFill>
              <a:schemeClr val="tx1"/>
            </a:solidFill>
            <a:round/>
            <a:headEnd/>
            <a:tailEnd type="triangle" w="med" len="med"/>
          </a:ln>
          <a:effectLst/>
        </p:spPr>
        <p:txBody>
          <a:bodyPr/>
          <a:lstStyle/>
          <a:p>
            <a:endParaRPr lang="en-US"/>
          </a:p>
        </p:txBody>
      </p:sp>
      <p:sp>
        <p:nvSpPr>
          <p:cNvPr id="594093" name="Line 2221"/>
          <p:cNvSpPr>
            <a:spLocks noChangeShapeType="1"/>
          </p:cNvSpPr>
          <p:nvPr/>
        </p:nvSpPr>
        <p:spPr bwMode="auto">
          <a:xfrm>
            <a:off x="4495800" y="4038600"/>
            <a:ext cx="914400" cy="1219200"/>
          </a:xfrm>
          <a:prstGeom prst="line">
            <a:avLst/>
          </a:prstGeom>
          <a:noFill/>
          <a:ln w="9525">
            <a:solidFill>
              <a:schemeClr val="tx1"/>
            </a:solidFill>
            <a:round/>
            <a:headEnd/>
            <a:tailEnd type="triangle" w="med" len="med"/>
          </a:ln>
          <a:effectLst/>
        </p:spPr>
        <p:txBody>
          <a:bodyPr/>
          <a:lstStyle/>
          <a:p>
            <a:endParaRPr lang="en-US"/>
          </a:p>
        </p:txBody>
      </p:sp>
      <p:sp>
        <p:nvSpPr>
          <p:cNvPr id="594094" name="Text Box 2222"/>
          <p:cNvSpPr txBox="1">
            <a:spLocks noChangeArrowheads="1"/>
          </p:cNvSpPr>
          <p:nvPr/>
        </p:nvSpPr>
        <p:spPr bwMode="auto">
          <a:xfrm>
            <a:off x="1905000" y="5942013"/>
            <a:ext cx="6188075" cy="915987"/>
          </a:xfrm>
          <a:prstGeom prst="rect">
            <a:avLst/>
          </a:prstGeom>
          <a:solidFill>
            <a:srgbClr val="FFC7AB"/>
          </a:solidFill>
          <a:ln w="9525">
            <a:noFill/>
            <a:miter lim="800000"/>
            <a:headEnd/>
            <a:tailEnd/>
          </a:ln>
          <a:effectLst/>
        </p:spPr>
        <p:txBody>
          <a:bodyPr>
            <a:spAutoFit/>
          </a:bodyPr>
          <a:lstStyle/>
          <a:p>
            <a:r>
              <a:rPr lang="en-US"/>
              <a:t>Each land use type simulation is completely independent.</a:t>
            </a:r>
          </a:p>
          <a:p>
            <a:r>
              <a:rPr lang="en-US"/>
              <a:t>Each river simulation is dependent on the local land use type simulations and the upstream river simulations.</a:t>
            </a:r>
          </a:p>
        </p:txBody>
      </p:sp>
      <p:sp>
        <p:nvSpPr>
          <p:cNvPr id="594095" name="Line 2223"/>
          <p:cNvSpPr>
            <a:spLocks noChangeShapeType="1"/>
          </p:cNvSpPr>
          <p:nvPr/>
        </p:nvSpPr>
        <p:spPr bwMode="auto">
          <a:xfrm>
            <a:off x="6096000" y="2743200"/>
            <a:ext cx="0" cy="381000"/>
          </a:xfrm>
          <a:prstGeom prst="line">
            <a:avLst/>
          </a:prstGeom>
          <a:noFill/>
          <a:ln w="9525">
            <a:solidFill>
              <a:schemeClr val="tx1"/>
            </a:solidFill>
            <a:round/>
            <a:headEnd/>
            <a:tailEnd type="triangle" w="med" len="med"/>
          </a:ln>
          <a:effectLst/>
        </p:spPr>
        <p:txBody>
          <a:bodyPr/>
          <a:lstStyle/>
          <a:p>
            <a:endParaRPr lang="en-US"/>
          </a:p>
        </p:txBody>
      </p:sp>
      <p:sp>
        <p:nvSpPr>
          <p:cNvPr id="594096" name="Line 2224"/>
          <p:cNvSpPr>
            <a:spLocks noChangeShapeType="1"/>
          </p:cNvSpPr>
          <p:nvPr/>
        </p:nvSpPr>
        <p:spPr bwMode="auto">
          <a:xfrm>
            <a:off x="5791200" y="4724400"/>
            <a:ext cx="0" cy="3810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lide Number Placeholder 5"/>
          <p:cNvSpPr>
            <a:spLocks noGrp="1"/>
          </p:cNvSpPr>
          <p:nvPr>
            <p:ph type="sldNum" sz="quarter" idx="12"/>
          </p:nvPr>
        </p:nvSpPr>
        <p:spPr/>
        <p:txBody>
          <a:bodyPr/>
          <a:lstStyle/>
          <a:p>
            <a:fld id="{6211AC9A-900D-4085-B2AC-B77E63AF005F}" type="slidenum">
              <a:rPr lang="en-US"/>
              <a:pPr/>
              <a:t>31</a:t>
            </a:fld>
            <a:endParaRPr lang="en-US"/>
          </a:p>
        </p:txBody>
      </p:sp>
      <p:sp>
        <p:nvSpPr>
          <p:cNvPr id="595970" name="AutoShape 2"/>
          <p:cNvSpPr>
            <a:spLocks noChangeArrowheads="1"/>
          </p:cNvSpPr>
          <p:nvPr/>
        </p:nvSpPr>
        <p:spPr bwMode="auto">
          <a:xfrm>
            <a:off x="6248400" y="44958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grpSp>
        <p:nvGrpSpPr>
          <p:cNvPr id="595971" name="Group 3"/>
          <p:cNvGrpSpPr>
            <a:grpSpLocks/>
          </p:cNvGrpSpPr>
          <p:nvPr/>
        </p:nvGrpSpPr>
        <p:grpSpPr bwMode="auto">
          <a:xfrm>
            <a:off x="228600" y="5105400"/>
            <a:ext cx="2362200" cy="1628775"/>
            <a:chOff x="1104" y="3168"/>
            <a:chExt cx="1488" cy="1026"/>
          </a:xfrm>
        </p:grpSpPr>
        <p:sp>
          <p:nvSpPr>
            <p:cNvPr id="595972" name="Rectangle 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595973" name="Group 5"/>
            <p:cNvGrpSpPr>
              <a:grpSpLocks/>
            </p:cNvGrpSpPr>
            <p:nvPr/>
          </p:nvGrpSpPr>
          <p:grpSpPr bwMode="auto">
            <a:xfrm>
              <a:off x="1514" y="3168"/>
              <a:ext cx="1078" cy="308"/>
              <a:chOff x="4080" y="3456"/>
              <a:chExt cx="1078" cy="308"/>
            </a:xfrm>
          </p:grpSpPr>
          <p:grpSp>
            <p:nvGrpSpPr>
              <p:cNvPr id="595974" name="Group 6"/>
              <p:cNvGrpSpPr>
                <a:grpSpLocks/>
              </p:cNvGrpSpPr>
              <p:nvPr/>
            </p:nvGrpSpPr>
            <p:grpSpPr bwMode="auto">
              <a:xfrm>
                <a:off x="4080" y="3456"/>
                <a:ext cx="128" cy="236"/>
                <a:chOff x="4080" y="3456"/>
                <a:chExt cx="128" cy="236"/>
              </a:xfrm>
            </p:grpSpPr>
            <p:sp>
              <p:nvSpPr>
                <p:cNvPr id="595975" name="Rectangle 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5976" name="Oval 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77" name="Oval 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78" name="Oval 1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79" name="Oval 1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80" name="Oval 1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5981" name="Group 13"/>
              <p:cNvGrpSpPr>
                <a:grpSpLocks/>
              </p:cNvGrpSpPr>
              <p:nvPr/>
            </p:nvGrpSpPr>
            <p:grpSpPr bwMode="auto">
              <a:xfrm>
                <a:off x="4208" y="3459"/>
                <a:ext cx="129" cy="236"/>
                <a:chOff x="4208" y="3459"/>
                <a:chExt cx="129" cy="236"/>
              </a:xfrm>
            </p:grpSpPr>
            <p:sp>
              <p:nvSpPr>
                <p:cNvPr id="595982" name="Rectangle 1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5983" name="Oval 1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84" name="Oval 1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85" name="Oval 1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86" name="Oval 1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87" name="Oval 1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5988" name="Group 20"/>
              <p:cNvGrpSpPr>
                <a:grpSpLocks/>
              </p:cNvGrpSpPr>
              <p:nvPr/>
            </p:nvGrpSpPr>
            <p:grpSpPr bwMode="auto">
              <a:xfrm>
                <a:off x="4337" y="3456"/>
                <a:ext cx="128" cy="236"/>
                <a:chOff x="4337" y="3456"/>
                <a:chExt cx="128" cy="236"/>
              </a:xfrm>
            </p:grpSpPr>
            <p:sp>
              <p:nvSpPr>
                <p:cNvPr id="595989" name="Rectangle 2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5990" name="Oval 2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91" name="Oval 2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92" name="Oval 2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93" name="Oval 2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94" name="Oval 2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5995" name="Group 27"/>
              <p:cNvGrpSpPr>
                <a:grpSpLocks/>
              </p:cNvGrpSpPr>
              <p:nvPr/>
            </p:nvGrpSpPr>
            <p:grpSpPr bwMode="auto">
              <a:xfrm>
                <a:off x="4465" y="3480"/>
                <a:ext cx="128" cy="236"/>
                <a:chOff x="4465" y="3480"/>
                <a:chExt cx="128" cy="236"/>
              </a:xfrm>
            </p:grpSpPr>
            <p:sp>
              <p:nvSpPr>
                <p:cNvPr id="595996" name="Rectangle 2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5997" name="Oval 2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98" name="Oval 3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5999" name="Oval 3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00" name="Oval 3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01" name="Oval 3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02" name="Group 34"/>
              <p:cNvGrpSpPr>
                <a:grpSpLocks/>
              </p:cNvGrpSpPr>
              <p:nvPr/>
            </p:nvGrpSpPr>
            <p:grpSpPr bwMode="auto">
              <a:xfrm>
                <a:off x="4593" y="3480"/>
                <a:ext cx="129" cy="236"/>
                <a:chOff x="4593" y="3480"/>
                <a:chExt cx="129" cy="236"/>
              </a:xfrm>
            </p:grpSpPr>
            <p:sp>
              <p:nvSpPr>
                <p:cNvPr id="596003" name="Rectangle 3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04" name="Oval 3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05" name="Oval 3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06" name="Oval 3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07" name="Oval 3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08" name="Oval 4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09" name="Group 41"/>
              <p:cNvGrpSpPr>
                <a:grpSpLocks/>
              </p:cNvGrpSpPr>
              <p:nvPr/>
            </p:nvGrpSpPr>
            <p:grpSpPr bwMode="auto">
              <a:xfrm>
                <a:off x="4747" y="3504"/>
                <a:ext cx="129" cy="236"/>
                <a:chOff x="4747" y="3504"/>
                <a:chExt cx="129" cy="236"/>
              </a:xfrm>
            </p:grpSpPr>
            <p:sp>
              <p:nvSpPr>
                <p:cNvPr id="596010" name="Rectangle 4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11" name="Oval 4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12" name="Oval 4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13" name="Oval 4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14" name="Oval 4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15" name="Oval 4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16" name="Group 48"/>
              <p:cNvGrpSpPr>
                <a:grpSpLocks/>
              </p:cNvGrpSpPr>
              <p:nvPr/>
            </p:nvGrpSpPr>
            <p:grpSpPr bwMode="auto">
              <a:xfrm>
                <a:off x="4901" y="3504"/>
                <a:ext cx="129" cy="236"/>
                <a:chOff x="4901" y="3504"/>
                <a:chExt cx="129" cy="236"/>
              </a:xfrm>
            </p:grpSpPr>
            <p:sp>
              <p:nvSpPr>
                <p:cNvPr id="596017" name="Rectangle 4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18" name="Oval 5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19" name="Oval 5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20" name="Oval 5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21" name="Oval 5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22" name="Oval 5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23" name="Group 55"/>
              <p:cNvGrpSpPr>
                <a:grpSpLocks/>
              </p:cNvGrpSpPr>
              <p:nvPr/>
            </p:nvGrpSpPr>
            <p:grpSpPr bwMode="auto">
              <a:xfrm>
                <a:off x="5030" y="3528"/>
                <a:ext cx="128" cy="236"/>
                <a:chOff x="5030" y="3528"/>
                <a:chExt cx="128" cy="236"/>
              </a:xfrm>
            </p:grpSpPr>
            <p:sp>
              <p:nvSpPr>
                <p:cNvPr id="596024" name="Rectangle 5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25" name="Oval 5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26" name="Oval 5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27" name="Oval 5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28" name="Oval 6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29" name="Oval 6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6030" name="Group 62"/>
            <p:cNvGrpSpPr>
              <a:grpSpLocks/>
            </p:cNvGrpSpPr>
            <p:nvPr/>
          </p:nvGrpSpPr>
          <p:grpSpPr bwMode="auto">
            <a:xfrm>
              <a:off x="1440" y="3264"/>
              <a:ext cx="1078" cy="308"/>
              <a:chOff x="4080" y="3456"/>
              <a:chExt cx="1078" cy="308"/>
            </a:xfrm>
          </p:grpSpPr>
          <p:grpSp>
            <p:nvGrpSpPr>
              <p:cNvPr id="596031" name="Group 63"/>
              <p:cNvGrpSpPr>
                <a:grpSpLocks/>
              </p:cNvGrpSpPr>
              <p:nvPr/>
            </p:nvGrpSpPr>
            <p:grpSpPr bwMode="auto">
              <a:xfrm>
                <a:off x="4080" y="3456"/>
                <a:ext cx="128" cy="236"/>
                <a:chOff x="4080" y="3456"/>
                <a:chExt cx="128" cy="236"/>
              </a:xfrm>
            </p:grpSpPr>
            <p:sp>
              <p:nvSpPr>
                <p:cNvPr id="596032" name="Rectangle 6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33" name="Oval 6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34" name="Oval 6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35" name="Oval 6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36" name="Oval 6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37" name="Oval 6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38" name="Group 70"/>
              <p:cNvGrpSpPr>
                <a:grpSpLocks/>
              </p:cNvGrpSpPr>
              <p:nvPr/>
            </p:nvGrpSpPr>
            <p:grpSpPr bwMode="auto">
              <a:xfrm>
                <a:off x="4208" y="3459"/>
                <a:ext cx="129" cy="236"/>
                <a:chOff x="4208" y="3459"/>
                <a:chExt cx="129" cy="236"/>
              </a:xfrm>
            </p:grpSpPr>
            <p:sp>
              <p:nvSpPr>
                <p:cNvPr id="596039" name="Rectangle 7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40" name="Oval 7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41" name="Oval 7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42" name="Oval 7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43" name="Oval 7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44" name="Oval 7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45" name="Group 77"/>
              <p:cNvGrpSpPr>
                <a:grpSpLocks/>
              </p:cNvGrpSpPr>
              <p:nvPr/>
            </p:nvGrpSpPr>
            <p:grpSpPr bwMode="auto">
              <a:xfrm>
                <a:off x="4337" y="3456"/>
                <a:ext cx="128" cy="236"/>
                <a:chOff x="4337" y="3456"/>
                <a:chExt cx="128" cy="236"/>
              </a:xfrm>
            </p:grpSpPr>
            <p:sp>
              <p:nvSpPr>
                <p:cNvPr id="596046" name="Rectangle 7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47" name="Oval 7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48" name="Oval 8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49" name="Oval 8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50" name="Oval 8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51" name="Oval 8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52" name="Group 84"/>
              <p:cNvGrpSpPr>
                <a:grpSpLocks/>
              </p:cNvGrpSpPr>
              <p:nvPr/>
            </p:nvGrpSpPr>
            <p:grpSpPr bwMode="auto">
              <a:xfrm>
                <a:off x="4465" y="3480"/>
                <a:ext cx="128" cy="236"/>
                <a:chOff x="4465" y="3480"/>
                <a:chExt cx="128" cy="236"/>
              </a:xfrm>
            </p:grpSpPr>
            <p:sp>
              <p:nvSpPr>
                <p:cNvPr id="596053" name="Rectangle 8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54" name="Oval 8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55" name="Oval 8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56" name="Oval 8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57" name="Oval 8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58" name="Oval 9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59" name="Group 91"/>
              <p:cNvGrpSpPr>
                <a:grpSpLocks/>
              </p:cNvGrpSpPr>
              <p:nvPr/>
            </p:nvGrpSpPr>
            <p:grpSpPr bwMode="auto">
              <a:xfrm>
                <a:off x="4593" y="3480"/>
                <a:ext cx="129" cy="236"/>
                <a:chOff x="4593" y="3480"/>
                <a:chExt cx="129" cy="236"/>
              </a:xfrm>
            </p:grpSpPr>
            <p:sp>
              <p:nvSpPr>
                <p:cNvPr id="596060" name="Rectangle 9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61" name="Oval 9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62" name="Oval 9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63" name="Oval 9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64" name="Oval 9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65" name="Oval 9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66" name="Group 98"/>
              <p:cNvGrpSpPr>
                <a:grpSpLocks/>
              </p:cNvGrpSpPr>
              <p:nvPr/>
            </p:nvGrpSpPr>
            <p:grpSpPr bwMode="auto">
              <a:xfrm>
                <a:off x="4747" y="3504"/>
                <a:ext cx="129" cy="236"/>
                <a:chOff x="4747" y="3504"/>
                <a:chExt cx="129" cy="236"/>
              </a:xfrm>
            </p:grpSpPr>
            <p:sp>
              <p:nvSpPr>
                <p:cNvPr id="596067" name="Rectangle 9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68" name="Oval 10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69" name="Oval 10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70" name="Oval 10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71" name="Oval 10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72" name="Oval 10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73" name="Group 105"/>
              <p:cNvGrpSpPr>
                <a:grpSpLocks/>
              </p:cNvGrpSpPr>
              <p:nvPr/>
            </p:nvGrpSpPr>
            <p:grpSpPr bwMode="auto">
              <a:xfrm>
                <a:off x="4901" y="3504"/>
                <a:ext cx="129" cy="236"/>
                <a:chOff x="4901" y="3504"/>
                <a:chExt cx="129" cy="236"/>
              </a:xfrm>
            </p:grpSpPr>
            <p:sp>
              <p:nvSpPr>
                <p:cNvPr id="596074" name="Rectangle 10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75" name="Oval 10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76" name="Oval 10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77" name="Oval 10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78" name="Oval 11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79" name="Oval 11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80" name="Group 112"/>
              <p:cNvGrpSpPr>
                <a:grpSpLocks/>
              </p:cNvGrpSpPr>
              <p:nvPr/>
            </p:nvGrpSpPr>
            <p:grpSpPr bwMode="auto">
              <a:xfrm>
                <a:off x="5030" y="3528"/>
                <a:ext cx="128" cy="236"/>
                <a:chOff x="5030" y="3528"/>
                <a:chExt cx="128" cy="236"/>
              </a:xfrm>
            </p:grpSpPr>
            <p:sp>
              <p:nvSpPr>
                <p:cNvPr id="596081" name="Rectangle 11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82" name="Oval 11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83" name="Oval 11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84" name="Oval 11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85" name="Oval 11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86" name="Oval 11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6087" name="Group 119"/>
            <p:cNvGrpSpPr>
              <a:grpSpLocks/>
            </p:cNvGrpSpPr>
            <p:nvPr/>
          </p:nvGrpSpPr>
          <p:grpSpPr bwMode="auto">
            <a:xfrm>
              <a:off x="1344" y="3312"/>
              <a:ext cx="1078" cy="308"/>
              <a:chOff x="4080" y="3456"/>
              <a:chExt cx="1078" cy="308"/>
            </a:xfrm>
          </p:grpSpPr>
          <p:grpSp>
            <p:nvGrpSpPr>
              <p:cNvPr id="596088" name="Group 120"/>
              <p:cNvGrpSpPr>
                <a:grpSpLocks/>
              </p:cNvGrpSpPr>
              <p:nvPr/>
            </p:nvGrpSpPr>
            <p:grpSpPr bwMode="auto">
              <a:xfrm>
                <a:off x="4080" y="3456"/>
                <a:ext cx="128" cy="236"/>
                <a:chOff x="4080" y="3456"/>
                <a:chExt cx="128" cy="236"/>
              </a:xfrm>
            </p:grpSpPr>
            <p:sp>
              <p:nvSpPr>
                <p:cNvPr id="596089" name="Rectangle 12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90" name="Oval 12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91" name="Oval 12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92" name="Oval 12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93" name="Oval 12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94" name="Oval 12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095" name="Group 127"/>
              <p:cNvGrpSpPr>
                <a:grpSpLocks/>
              </p:cNvGrpSpPr>
              <p:nvPr/>
            </p:nvGrpSpPr>
            <p:grpSpPr bwMode="auto">
              <a:xfrm>
                <a:off x="4208" y="3459"/>
                <a:ext cx="129" cy="236"/>
                <a:chOff x="4208" y="3459"/>
                <a:chExt cx="129" cy="236"/>
              </a:xfrm>
            </p:grpSpPr>
            <p:sp>
              <p:nvSpPr>
                <p:cNvPr id="596096" name="Rectangle 12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097" name="Oval 12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98" name="Oval 13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099" name="Oval 13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00" name="Oval 13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01" name="Oval 13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02" name="Group 134"/>
              <p:cNvGrpSpPr>
                <a:grpSpLocks/>
              </p:cNvGrpSpPr>
              <p:nvPr/>
            </p:nvGrpSpPr>
            <p:grpSpPr bwMode="auto">
              <a:xfrm>
                <a:off x="4337" y="3456"/>
                <a:ext cx="128" cy="236"/>
                <a:chOff x="4337" y="3456"/>
                <a:chExt cx="128" cy="236"/>
              </a:xfrm>
            </p:grpSpPr>
            <p:sp>
              <p:nvSpPr>
                <p:cNvPr id="596103" name="Rectangle 13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04" name="Oval 13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05" name="Oval 13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06" name="Oval 13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07" name="Oval 13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08" name="Oval 14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09" name="Group 141"/>
              <p:cNvGrpSpPr>
                <a:grpSpLocks/>
              </p:cNvGrpSpPr>
              <p:nvPr/>
            </p:nvGrpSpPr>
            <p:grpSpPr bwMode="auto">
              <a:xfrm>
                <a:off x="4465" y="3480"/>
                <a:ext cx="128" cy="236"/>
                <a:chOff x="4465" y="3480"/>
                <a:chExt cx="128" cy="236"/>
              </a:xfrm>
            </p:grpSpPr>
            <p:sp>
              <p:nvSpPr>
                <p:cNvPr id="596110" name="Rectangle 14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11" name="Oval 14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12" name="Oval 14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13" name="Oval 14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14" name="Oval 14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15" name="Oval 14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16" name="Group 148"/>
              <p:cNvGrpSpPr>
                <a:grpSpLocks/>
              </p:cNvGrpSpPr>
              <p:nvPr/>
            </p:nvGrpSpPr>
            <p:grpSpPr bwMode="auto">
              <a:xfrm>
                <a:off x="4593" y="3480"/>
                <a:ext cx="129" cy="236"/>
                <a:chOff x="4593" y="3480"/>
                <a:chExt cx="129" cy="236"/>
              </a:xfrm>
            </p:grpSpPr>
            <p:sp>
              <p:nvSpPr>
                <p:cNvPr id="596117" name="Rectangle 14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18" name="Oval 15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19" name="Oval 15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20" name="Oval 15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21" name="Oval 15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22" name="Oval 15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23" name="Group 155"/>
              <p:cNvGrpSpPr>
                <a:grpSpLocks/>
              </p:cNvGrpSpPr>
              <p:nvPr/>
            </p:nvGrpSpPr>
            <p:grpSpPr bwMode="auto">
              <a:xfrm>
                <a:off x="4747" y="3504"/>
                <a:ext cx="129" cy="236"/>
                <a:chOff x="4747" y="3504"/>
                <a:chExt cx="129" cy="236"/>
              </a:xfrm>
            </p:grpSpPr>
            <p:sp>
              <p:nvSpPr>
                <p:cNvPr id="596124" name="Rectangle 15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25" name="Oval 15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26" name="Oval 15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27" name="Oval 15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28" name="Oval 16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29" name="Oval 16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30" name="Group 162"/>
              <p:cNvGrpSpPr>
                <a:grpSpLocks/>
              </p:cNvGrpSpPr>
              <p:nvPr/>
            </p:nvGrpSpPr>
            <p:grpSpPr bwMode="auto">
              <a:xfrm>
                <a:off x="4901" y="3504"/>
                <a:ext cx="129" cy="236"/>
                <a:chOff x="4901" y="3504"/>
                <a:chExt cx="129" cy="236"/>
              </a:xfrm>
            </p:grpSpPr>
            <p:sp>
              <p:nvSpPr>
                <p:cNvPr id="596131" name="Rectangle 16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32" name="Oval 16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33" name="Oval 16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34" name="Oval 16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35" name="Oval 16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36" name="Oval 16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37" name="Group 169"/>
              <p:cNvGrpSpPr>
                <a:grpSpLocks/>
              </p:cNvGrpSpPr>
              <p:nvPr/>
            </p:nvGrpSpPr>
            <p:grpSpPr bwMode="auto">
              <a:xfrm>
                <a:off x="5030" y="3528"/>
                <a:ext cx="128" cy="236"/>
                <a:chOff x="5030" y="3528"/>
                <a:chExt cx="128" cy="236"/>
              </a:xfrm>
            </p:grpSpPr>
            <p:sp>
              <p:nvSpPr>
                <p:cNvPr id="596138" name="Rectangle 17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39" name="Oval 17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40" name="Oval 17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41" name="Oval 17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42" name="Oval 17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43" name="Oval 17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596144" name="Group 176"/>
            <p:cNvGrpSpPr>
              <a:grpSpLocks/>
            </p:cNvGrpSpPr>
            <p:nvPr/>
          </p:nvGrpSpPr>
          <p:grpSpPr bwMode="auto">
            <a:xfrm>
              <a:off x="1248" y="3408"/>
              <a:ext cx="1078" cy="308"/>
              <a:chOff x="4080" y="3456"/>
              <a:chExt cx="1078" cy="308"/>
            </a:xfrm>
          </p:grpSpPr>
          <p:grpSp>
            <p:nvGrpSpPr>
              <p:cNvPr id="596145" name="Group 177"/>
              <p:cNvGrpSpPr>
                <a:grpSpLocks/>
              </p:cNvGrpSpPr>
              <p:nvPr/>
            </p:nvGrpSpPr>
            <p:grpSpPr bwMode="auto">
              <a:xfrm>
                <a:off x="4080" y="3456"/>
                <a:ext cx="128" cy="236"/>
                <a:chOff x="4080" y="3456"/>
                <a:chExt cx="128" cy="236"/>
              </a:xfrm>
            </p:grpSpPr>
            <p:sp>
              <p:nvSpPr>
                <p:cNvPr id="596146" name="Rectangle 17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47" name="Oval 17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48" name="Oval 18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49" name="Oval 18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50" name="Oval 18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51" name="Oval 18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52" name="Group 184"/>
              <p:cNvGrpSpPr>
                <a:grpSpLocks/>
              </p:cNvGrpSpPr>
              <p:nvPr/>
            </p:nvGrpSpPr>
            <p:grpSpPr bwMode="auto">
              <a:xfrm>
                <a:off x="4208" y="3459"/>
                <a:ext cx="129" cy="236"/>
                <a:chOff x="4208" y="3459"/>
                <a:chExt cx="129" cy="236"/>
              </a:xfrm>
            </p:grpSpPr>
            <p:sp>
              <p:nvSpPr>
                <p:cNvPr id="596153" name="Rectangle 18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54" name="Oval 18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55" name="Oval 18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56" name="Oval 18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57" name="Oval 18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58" name="Oval 19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59" name="Group 191"/>
              <p:cNvGrpSpPr>
                <a:grpSpLocks/>
              </p:cNvGrpSpPr>
              <p:nvPr/>
            </p:nvGrpSpPr>
            <p:grpSpPr bwMode="auto">
              <a:xfrm>
                <a:off x="4337" y="3456"/>
                <a:ext cx="128" cy="236"/>
                <a:chOff x="4337" y="3456"/>
                <a:chExt cx="128" cy="236"/>
              </a:xfrm>
            </p:grpSpPr>
            <p:sp>
              <p:nvSpPr>
                <p:cNvPr id="596160" name="Rectangle 19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61" name="Oval 19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62" name="Oval 19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63" name="Oval 19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64" name="Oval 19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65" name="Oval 19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66" name="Group 198"/>
              <p:cNvGrpSpPr>
                <a:grpSpLocks/>
              </p:cNvGrpSpPr>
              <p:nvPr/>
            </p:nvGrpSpPr>
            <p:grpSpPr bwMode="auto">
              <a:xfrm>
                <a:off x="4465" y="3480"/>
                <a:ext cx="128" cy="236"/>
                <a:chOff x="4465" y="3480"/>
                <a:chExt cx="128" cy="236"/>
              </a:xfrm>
            </p:grpSpPr>
            <p:sp>
              <p:nvSpPr>
                <p:cNvPr id="596167" name="Rectangle 19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68" name="Oval 20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69" name="Oval 20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70" name="Oval 20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71" name="Oval 20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72" name="Oval 20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73" name="Group 205"/>
              <p:cNvGrpSpPr>
                <a:grpSpLocks/>
              </p:cNvGrpSpPr>
              <p:nvPr/>
            </p:nvGrpSpPr>
            <p:grpSpPr bwMode="auto">
              <a:xfrm>
                <a:off x="4593" y="3480"/>
                <a:ext cx="129" cy="236"/>
                <a:chOff x="4593" y="3480"/>
                <a:chExt cx="129" cy="236"/>
              </a:xfrm>
            </p:grpSpPr>
            <p:sp>
              <p:nvSpPr>
                <p:cNvPr id="596174" name="Rectangle 20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75" name="Oval 20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76" name="Oval 20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77" name="Oval 20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78" name="Oval 21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79" name="Oval 21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80" name="Group 212"/>
              <p:cNvGrpSpPr>
                <a:grpSpLocks/>
              </p:cNvGrpSpPr>
              <p:nvPr/>
            </p:nvGrpSpPr>
            <p:grpSpPr bwMode="auto">
              <a:xfrm>
                <a:off x="4747" y="3504"/>
                <a:ext cx="129" cy="236"/>
                <a:chOff x="4747" y="3504"/>
                <a:chExt cx="129" cy="236"/>
              </a:xfrm>
            </p:grpSpPr>
            <p:sp>
              <p:nvSpPr>
                <p:cNvPr id="596181" name="Rectangle 21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82" name="Oval 21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83" name="Oval 21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84" name="Oval 21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85" name="Oval 21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86" name="Oval 21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87" name="Group 219"/>
              <p:cNvGrpSpPr>
                <a:grpSpLocks/>
              </p:cNvGrpSpPr>
              <p:nvPr/>
            </p:nvGrpSpPr>
            <p:grpSpPr bwMode="auto">
              <a:xfrm>
                <a:off x="4901" y="3504"/>
                <a:ext cx="129" cy="236"/>
                <a:chOff x="4901" y="3504"/>
                <a:chExt cx="129" cy="236"/>
              </a:xfrm>
            </p:grpSpPr>
            <p:sp>
              <p:nvSpPr>
                <p:cNvPr id="596188" name="Rectangle 22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89" name="Oval 22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90" name="Oval 22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91" name="Oval 22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92" name="Oval 22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93" name="Oval 22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596194" name="Group 226"/>
              <p:cNvGrpSpPr>
                <a:grpSpLocks/>
              </p:cNvGrpSpPr>
              <p:nvPr/>
            </p:nvGrpSpPr>
            <p:grpSpPr bwMode="auto">
              <a:xfrm>
                <a:off x="5030" y="3528"/>
                <a:ext cx="128" cy="236"/>
                <a:chOff x="5030" y="3528"/>
                <a:chExt cx="128" cy="236"/>
              </a:xfrm>
            </p:grpSpPr>
            <p:sp>
              <p:nvSpPr>
                <p:cNvPr id="596195" name="Rectangle 22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196" name="Oval 22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97" name="Oval 22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98" name="Oval 23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199" name="Oval 23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596200" name="Oval 23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596201" name="Group 233"/>
          <p:cNvGrpSpPr>
            <a:grpSpLocks/>
          </p:cNvGrpSpPr>
          <p:nvPr/>
        </p:nvGrpSpPr>
        <p:grpSpPr bwMode="auto">
          <a:xfrm>
            <a:off x="304800" y="3429000"/>
            <a:ext cx="2133600" cy="1447800"/>
            <a:chOff x="144" y="2304"/>
            <a:chExt cx="1344" cy="912"/>
          </a:xfrm>
        </p:grpSpPr>
        <p:sp>
          <p:nvSpPr>
            <p:cNvPr id="596202" name="Rectangle 234"/>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1497000" prstMaterial="legacyPlastic">
              <a:bevelT w="13500" h="13500" prst="angle"/>
              <a:bevelB w="13500" h="13500" prst="angle"/>
              <a:extrusionClr>
                <a:schemeClr val="bg2"/>
              </a:extrusionClr>
            </a:sp3d>
          </p:spPr>
          <p:txBody>
            <a:bodyPr wrap="none" anchor="ctr">
              <a:flatTx/>
            </a:bodyPr>
            <a:lstStyle/>
            <a:p>
              <a:endParaRPr lang="en-US"/>
            </a:p>
          </p:txBody>
        </p:sp>
        <p:grpSp>
          <p:nvGrpSpPr>
            <p:cNvPr id="596203" name="Group 235"/>
            <p:cNvGrpSpPr>
              <a:grpSpLocks/>
            </p:cNvGrpSpPr>
            <p:nvPr/>
          </p:nvGrpSpPr>
          <p:grpSpPr bwMode="auto">
            <a:xfrm>
              <a:off x="1001" y="2352"/>
              <a:ext cx="487" cy="289"/>
              <a:chOff x="240" y="3600"/>
              <a:chExt cx="487" cy="289"/>
            </a:xfrm>
          </p:grpSpPr>
          <p:grpSp>
            <p:nvGrpSpPr>
              <p:cNvPr id="596204" name="Group 236"/>
              <p:cNvGrpSpPr>
                <a:grpSpLocks/>
              </p:cNvGrpSpPr>
              <p:nvPr/>
            </p:nvGrpSpPr>
            <p:grpSpPr bwMode="auto">
              <a:xfrm>
                <a:off x="240" y="3644"/>
                <a:ext cx="70" cy="201"/>
                <a:chOff x="2064" y="1872"/>
                <a:chExt cx="144" cy="912"/>
              </a:xfrm>
            </p:grpSpPr>
            <p:sp>
              <p:nvSpPr>
                <p:cNvPr id="596205" name="Rectangle 2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06" name="Line 2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207" name="Line 2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208" name="Line 2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209" name="Line 2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210" name="Line 2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211" name="Line 2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212" name="Line 2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213" name="Line 2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214" name="Line 2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215" name="Line 2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216" name="Group 248"/>
              <p:cNvGrpSpPr>
                <a:grpSpLocks/>
              </p:cNvGrpSpPr>
              <p:nvPr/>
            </p:nvGrpSpPr>
            <p:grpSpPr bwMode="auto">
              <a:xfrm>
                <a:off x="588" y="3667"/>
                <a:ext cx="139" cy="111"/>
                <a:chOff x="2304" y="2256"/>
                <a:chExt cx="432" cy="576"/>
              </a:xfrm>
            </p:grpSpPr>
            <p:sp>
              <p:nvSpPr>
                <p:cNvPr id="596217" name="Rectangle 24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18" name="Line 25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219" name="Line 25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220" name="Line 25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221" name="Line 25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222" name="AutoShape 25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6223" name="Group 255"/>
              <p:cNvGrpSpPr>
                <a:grpSpLocks/>
              </p:cNvGrpSpPr>
              <p:nvPr/>
            </p:nvGrpSpPr>
            <p:grpSpPr bwMode="auto">
              <a:xfrm>
                <a:off x="426" y="3644"/>
                <a:ext cx="139" cy="112"/>
                <a:chOff x="2304" y="2256"/>
                <a:chExt cx="432" cy="576"/>
              </a:xfrm>
            </p:grpSpPr>
            <p:sp>
              <p:nvSpPr>
                <p:cNvPr id="596224" name="Rectangle 25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25" name="Line 25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226" name="Line 25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227" name="Line 25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228" name="Line 26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229" name="AutoShape 26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6230" name="Group 262"/>
              <p:cNvGrpSpPr>
                <a:grpSpLocks/>
              </p:cNvGrpSpPr>
              <p:nvPr/>
            </p:nvGrpSpPr>
            <p:grpSpPr bwMode="auto">
              <a:xfrm>
                <a:off x="402" y="3600"/>
                <a:ext cx="70" cy="200"/>
                <a:chOff x="2064" y="1872"/>
                <a:chExt cx="144" cy="912"/>
              </a:xfrm>
            </p:grpSpPr>
            <p:sp>
              <p:nvSpPr>
                <p:cNvPr id="596231" name="Rectangle 26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32" name="Line 26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233" name="Line 26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234" name="Line 26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235" name="Line 26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236" name="Line 26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237" name="Line 26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238" name="Line 27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239" name="Line 27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240" name="Line 27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241" name="Line 27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242" name="Group 274"/>
              <p:cNvGrpSpPr>
                <a:grpSpLocks/>
              </p:cNvGrpSpPr>
              <p:nvPr/>
            </p:nvGrpSpPr>
            <p:grpSpPr bwMode="auto">
              <a:xfrm>
                <a:off x="518" y="3689"/>
                <a:ext cx="70" cy="200"/>
                <a:chOff x="2064" y="1872"/>
                <a:chExt cx="144" cy="912"/>
              </a:xfrm>
            </p:grpSpPr>
            <p:sp>
              <p:nvSpPr>
                <p:cNvPr id="596243" name="Rectangle 27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44" name="Line 27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245" name="Line 27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246" name="Line 27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247" name="Line 27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248" name="Line 28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249" name="Line 28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250" name="Line 28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251" name="Line 28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252" name="Line 28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253" name="Line 28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254" name="Group 286"/>
              <p:cNvGrpSpPr>
                <a:grpSpLocks/>
              </p:cNvGrpSpPr>
              <p:nvPr/>
            </p:nvGrpSpPr>
            <p:grpSpPr bwMode="auto">
              <a:xfrm>
                <a:off x="286" y="3756"/>
                <a:ext cx="140" cy="111"/>
                <a:chOff x="2304" y="2256"/>
                <a:chExt cx="432" cy="576"/>
              </a:xfrm>
            </p:grpSpPr>
            <p:sp>
              <p:nvSpPr>
                <p:cNvPr id="596255" name="Rectangle 28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56" name="Line 28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257" name="Line 28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258" name="Line 29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259" name="Line 29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260" name="AutoShape 29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6261" name="Group 293"/>
            <p:cNvGrpSpPr>
              <a:grpSpLocks/>
            </p:cNvGrpSpPr>
            <p:nvPr/>
          </p:nvGrpSpPr>
          <p:grpSpPr bwMode="auto">
            <a:xfrm>
              <a:off x="336" y="2447"/>
              <a:ext cx="487" cy="289"/>
              <a:chOff x="240" y="3600"/>
              <a:chExt cx="487" cy="289"/>
            </a:xfrm>
          </p:grpSpPr>
          <p:grpSp>
            <p:nvGrpSpPr>
              <p:cNvPr id="596262" name="Group 294"/>
              <p:cNvGrpSpPr>
                <a:grpSpLocks/>
              </p:cNvGrpSpPr>
              <p:nvPr/>
            </p:nvGrpSpPr>
            <p:grpSpPr bwMode="auto">
              <a:xfrm>
                <a:off x="240" y="3644"/>
                <a:ext cx="70" cy="201"/>
                <a:chOff x="2064" y="1872"/>
                <a:chExt cx="144" cy="912"/>
              </a:xfrm>
            </p:grpSpPr>
            <p:sp>
              <p:nvSpPr>
                <p:cNvPr id="596263" name="Rectangle 29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64" name="Line 29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265" name="Line 29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266" name="Line 29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267" name="Line 29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268" name="Line 30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269" name="Line 30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270" name="Line 30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271" name="Line 30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272" name="Line 30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273" name="Line 30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274" name="Group 306"/>
              <p:cNvGrpSpPr>
                <a:grpSpLocks/>
              </p:cNvGrpSpPr>
              <p:nvPr/>
            </p:nvGrpSpPr>
            <p:grpSpPr bwMode="auto">
              <a:xfrm>
                <a:off x="588" y="3667"/>
                <a:ext cx="139" cy="111"/>
                <a:chOff x="2304" y="2256"/>
                <a:chExt cx="432" cy="576"/>
              </a:xfrm>
            </p:grpSpPr>
            <p:sp>
              <p:nvSpPr>
                <p:cNvPr id="596275" name="Rectangle 30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76" name="Line 30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277" name="Line 30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278" name="Line 31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279" name="Line 31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280" name="AutoShape 31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6281" name="Group 313"/>
              <p:cNvGrpSpPr>
                <a:grpSpLocks/>
              </p:cNvGrpSpPr>
              <p:nvPr/>
            </p:nvGrpSpPr>
            <p:grpSpPr bwMode="auto">
              <a:xfrm>
                <a:off x="426" y="3644"/>
                <a:ext cx="139" cy="112"/>
                <a:chOff x="2304" y="2256"/>
                <a:chExt cx="432" cy="576"/>
              </a:xfrm>
            </p:grpSpPr>
            <p:sp>
              <p:nvSpPr>
                <p:cNvPr id="596282" name="Rectangle 31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83" name="Line 31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284" name="Line 31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285" name="Line 31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286" name="Line 31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287" name="AutoShape 31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6288" name="Group 320"/>
              <p:cNvGrpSpPr>
                <a:grpSpLocks/>
              </p:cNvGrpSpPr>
              <p:nvPr/>
            </p:nvGrpSpPr>
            <p:grpSpPr bwMode="auto">
              <a:xfrm>
                <a:off x="402" y="3600"/>
                <a:ext cx="70" cy="200"/>
                <a:chOff x="2064" y="1872"/>
                <a:chExt cx="144" cy="912"/>
              </a:xfrm>
            </p:grpSpPr>
            <p:sp>
              <p:nvSpPr>
                <p:cNvPr id="596289" name="Rectangle 32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290" name="Line 32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291" name="Line 32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292" name="Line 32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293" name="Line 32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294" name="Line 32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295" name="Line 32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296" name="Line 32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297" name="Line 32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298" name="Line 33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299" name="Line 33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300" name="Group 332"/>
              <p:cNvGrpSpPr>
                <a:grpSpLocks/>
              </p:cNvGrpSpPr>
              <p:nvPr/>
            </p:nvGrpSpPr>
            <p:grpSpPr bwMode="auto">
              <a:xfrm>
                <a:off x="518" y="3689"/>
                <a:ext cx="70" cy="200"/>
                <a:chOff x="2064" y="1872"/>
                <a:chExt cx="144" cy="912"/>
              </a:xfrm>
            </p:grpSpPr>
            <p:sp>
              <p:nvSpPr>
                <p:cNvPr id="596301" name="Rectangle 33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02" name="Line 33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303" name="Line 33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304" name="Line 33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305" name="Line 33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306" name="Line 33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307" name="Line 33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308" name="Line 34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309" name="Line 34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310" name="Line 34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311" name="Line 34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312" name="Group 344"/>
              <p:cNvGrpSpPr>
                <a:grpSpLocks/>
              </p:cNvGrpSpPr>
              <p:nvPr/>
            </p:nvGrpSpPr>
            <p:grpSpPr bwMode="auto">
              <a:xfrm>
                <a:off x="286" y="3756"/>
                <a:ext cx="140" cy="111"/>
                <a:chOff x="2304" y="2256"/>
                <a:chExt cx="432" cy="576"/>
              </a:xfrm>
            </p:grpSpPr>
            <p:sp>
              <p:nvSpPr>
                <p:cNvPr id="596313" name="Rectangle 34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14" name="Line 34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315" name="Line 34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316" name="Line 34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317" name="Line 34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318" name="AutoShape 35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6319" name="Group 351"/>
            <p:cNvGrpSpPr>
              <a:grpSpLocks/>
            </p:cNvGrpSpPr>
            <p:nvPr/>
          </p:nvGrpSpPr>
          <p:grpSpPr bwMode="auto">
            <a:xfrm>
              <a:off x="528" y="2304"/>
              <a:ext cx="487" cy="289"/>
              <a:chOff x="240" y="3600"/>
              <a:chExt cx="487" cy="289"/>
            </a:xfrm>
          </p:grpSpPr>
          <p:grpSp>
            <p:nvGrpSpPr>
              <p:cNvPr id="596320" name="Group 352"/>
              <p:cNvGrpSpPr>
                <a:grpSpLocks/>
              </p:cNvGrpSpPr>
              <p:nvPr/>
            </p:nvGrpSpPr>
            <p:grpSpPr bwMode="auto">
              <a:xfrm>
                <a:off x="240" y="3644"/>
                <a:ext cx="70" cy="201"/>
                <a:chOff x="2064" y="1872"/>
                <a:chExt cx="144" cy="912"/>
              </a:xfrm>
            </p:grpSpPr>
            <p:sp>
              <p:nvSpPr>
                <p:cNvPr id="596321" name="Rectangle 35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22" name="Line 35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323" name="Line 35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324" name="Line 35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325" name="Line 35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326" name="Line 35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327" name="Line 35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328" name="Line 36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329" name="Line 36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330" name="Line 36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331" name="Line 36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332" name="Group 364"/>
              <p:cNvGrpSpPr>
                <a:grpSpLocks/>
              </p:cNvGrpSpPr>
              <p:nvPr/>
            </p:nvGrpSpPr>
            <p:grpSpPr bwMode="auto">
              <a:xfrm>
                <a:off x="588" y="3667"/>
                <a:ext cx="139" cy="111"/>
                <a:chOff x="2304" y="2256"/>
                <a:chExt cx="432" cy="576"/>
              </a:xfrm>
            </p:grpSpPr>
            <p:sp>
              <p:nvSpPr>
                <p:cNvPr id="596333" name="Rectangle 36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34" name="Line 36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335" name="Line 36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336" name="Line 36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337" name="Line 36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338" name="AutoShape 37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6339" name="Group 371"/>
              <p:cNvGrpSpPr>
                <a:grpSpLocks/>
              </p:cNvGrpSpPr>
              <p:nvPr/>
            </p:nvGrpSpPr>
            <p:grpSpPr bwMode="auto">
              <a:xfrm>
                <a:off x="426" y="3644"/>
                <a:ext cx="139" cy="112"/>
                <a:chOff x="2304" y="2256"/>
                <a:chExt cx="432" cy="576"/>
              </a:xfrm>
            </p:grpSpPr>
            <p:sp>
              <p:nvSpPr>
                <p:cNvPr id="596340" name="Rectangle 37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41" name="Line 37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342" name="Line 37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343" name="Line 37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344" name="Line 37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345" name="AutoShape 37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6346" name="Group 378"/>
              <p:cNvGrpSpPr>
                <a:grpSpLocks/>
              </p:cNvGrpSpPr>
              <p:nvPr/>
            </p:nvGrpSpPr>
            <p:grpSpPr bwMode="auto">
              <a:xfrm>
                <a:off x="402" y="3600"/>
                <a:ext cx="70" cy="200"/>
                <a:chOff x="2064" y="1872"/>
                <a:chExt cx="144" cy="912"/>
              </a:xfrm>
            </p:grpSpPr>
            <p:sp>
              <p:nvSpPr>
                <p:cNvPr id="596347" name="Rectangle 37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48" name="Line 38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349" name="Line 38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350" name="Line 38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351" name="Line 38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352" name="Line 38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353" name="Line 38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354" name="Line 38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355" name="Line 38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356" name="Line 38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357" name="Line 38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358" name="Group 390"/>
              <p:cNvGrpSpPr>
                <a:grpSpLocks/>
              </p:cNvGrpSpPr>
              <p:nvPr/>
            </p:nvGrpSpPr>
            <p:grpSpPr bwMode="auto">
              <a:xfrm>
                <a:off x="518" y="3689"/>
                <a:ext cx="70" cy="200"/>
                <a:chOff x="2064" y="1872"/>
                <a:chExt cx="144" cy="912"/>
              </a:xfrm>
            </p:grpSpPr>
            <p:sp>
              <p:nvSpPr>
                <p:cNvPr id="596359" name="Rectangle 39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60" name="Line 39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361" name="Line 39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362" name="Line 39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363" name="Line 39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364" name="Line 39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365" name="Line 39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366" name="Line 39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367" name="Line 39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368" name="Line 40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369" name="Line 40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370" name="Group 402"/>
              <p:cNvGrpSpPr>
                <a:grpSpLocks/>
              </p:cNvGrpSpPr>
              <p:nvPr/>
            </p:nvGrpSpPr>
            <p:grpSpPr bwMode="auto">
              <a:xfrm>
                <a:off x="286" y="3756"/>
                <a:ext cx="140" cy="111"/>
                <a:chOff x="2304" y="2256"/>
                <a:chExt cx="432" cy="576"/>
              </a:xfrm>
            </p:grpSpPr>
            <p:sp>
              <p:nvSpPr>
                <p:cNvPr id="596371" name="Rectangle 40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72" name="Line 40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373" name="Line 40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374" name="Line 40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375" name="Line 40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376" name="AutoShape 40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596377" name="Group 409"/>
            <p:cNvGrpSpPr>
              <a:grpSpLocks/>
            </p:cNvGrpSpPr>
            <p:nvPr/>
          </p:nvGrpSpPr>
          <p:grpSpPr bwMode="auto">
            <a:xfrm>
              <a:off x="864" y="2496"/>
              <a:ext cx="487" cy="289"/>
              <a:chOff x="240" y="3600"/>
              <a:chExt cx="487" cy="289"/>
            </a:xfrm>
          </p:grpSpPr>
          <p:grpSp>
            <p:nvGrpSpPr>
              <p:cNvPr id="596378" name="Group 410"/>
              <p:cNvGrpSpPr>
                <a:grpSpLocks/>
              </p:cNvGrpSpPr>
              <p:nvPr/>
            </p:nvGrpSpPr>
            <p:grpSpPr bwMode="auto">
              <a:xfrm>
                <a:off x="240" y="3644"/>
                <a:ext cx="70" cy="201"/>
                <a:chOff x="2064" y="1872"/>
                <a:chExt cx="144" cy="912"/>
              </a:xfrm>
            </p:grpSpPr>
            <p:sp>
              <p:nvSpPr>
                <p:cNvPr id="596379" name="Rectangle 41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80" name="Line 41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381" name="Line 41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382" name="Line 41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383" name="Line 41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384" name="Line 41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385" name="Line 41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386" name="Line 41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387" name="Line 41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388" name="Line 42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389" name="Line 42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390" name="Group 422"/>
              <p:cNvGrpSpPr>
                <a:grpSpLocks/>
              </p:cNvGrpSpPr>
              <p:nvPr/>
            </p:nvGrpSpPr>
            <p:grpSpPr bwMode="auto">
              <a:xfrm>
                <a:off x="588" y="3667"/>
                <a:ext cx="139" cy="111"/>
                <a:chOff x="2304" y="2256"/>
                <a:chExt cx="432" cy="576"/>
              </a:xfrm>
            </p:grpSpPr>
            <p:sp>
              <p:nvSpPr>
                <p:cNvPr id="596391" name="Rectangle 42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92" name="Line 42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393" name="Line 42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394" name="Line 42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395" name="Line 42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396" name="AutoShape 42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6397" name="Group 429"/>
              <p:cNvGrpSpPr>
                <a:grpSpLocks/>
              </p:cNvGrpSpPr>
              <p:nvPr/>
            </p:nvGrpSpPr>
            <p:grpSpPr bwMode="auto">
              <a:xfrm>
                <a:off x="426" y="3644"/>
                <a:ext cx="139" cy="112"/>
                <a:chOff x="2304" y="2256"/>
                <a:chExt cx="432" cy="576"/>
              </a:xfrm>
            </p:grpSpPr>
            <p:sp>
              <p:nvSpPr>
                <p:cNvPr id="596398" name="Rectangle 43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399" name="Line 43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400" name="Line 43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401" name="Line 43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402" name="Line 43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403" name="AutoShape 43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596404" name="Group 436"/>
              <p:cNvGrpSpPr>
                <a:grpSpLocks/>
              </p:cNvGrpSpPr>
              <p:nvPr/>
            </p:nvGrpSpPr>
            <p:grpSpPr bwMode="auto">
              <a:xfrm>
                <a:off x="402" y="3600"/>
                <a:ext cx="70" cy="200"/>
                <a:chOff x="2064" y="1872"/>
                <a:chExt cx="144" cy="912"/>
              </a:xfrm>
            </p:grpSpPr>
            <p:sp>
              <p:nvSpPr>
                <p:cNvPr id="596405" name="Rectangle 4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406" name="Line 4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407" name="Line 4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408" name="Line 4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409" name="Line 4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410" name="Line 4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411" name="Line 4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412" name="Line 4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413" name="Line 4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414" name="Line 4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415" name="Line 4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416" name="Group 448"/>
              <p:cNvGrpSpPr>
                <a:grpSpLocks/>
              </p:cNvGrpSpPr>
              <p:nvPr/>
            </p:nvGrpSpPr>
            <p:grpSpPr bwMode="auto">
              <a:xfrm>
                <a:off x="518" y="3689"/>
                <a:ext cx="70" cy="200"/>
                <a:chOff x="2064" y="1872"/>
                <a:chExt cx="144" cy="912"/>
              </a:xfrm>
            </p:grpSpPr>
            <p:sp>
              <p:nvSpPr>
                <p:cNvPr id="596417" name="Rectangle 44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418" name="Line 45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596419" name="Line 45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596420" name="Line 45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596421" name="Line 45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596422" name="Line 45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596423" name="Line 45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596424" name="Line 45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596425" name="Line 45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596426" name="Line 45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596427" name="Line 45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596428" name="Group 460"/>
              <p:cNvGrpSpPr>
                <a:grpSpLocks/>
              </p:cNvGrpSpPr>
              <p:nvPr/>
            </p:nvGrpSpPr>
            <p:grpSpPr bwMode="auto">
              <a:xfrm>
                <a:off x="286" y="3756"/>
                <a:ext cx="140" cy="111"/>
                <a:chOff x="2304" y="2256"/>
                <a:chExt cx="432" cy="576"/>
              </a:xfrm>
            </p:grpSpPr>
            <p:sp>
              <p:nvSpPr>
                <p:cNvPr id="596429" name="Rectangle 46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596430" name="Line 46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596431" name="Line 46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596432" name="Line 46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596433" name="Line 46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596434" name="AutoShape 46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596435" name="Group 467"/>
          <p:cNvGrpSpPr>
            <a:grpSpLocks/>
          </p:cNvGrpSpPr>
          <p:nvPr/>
        </p:nvGrpSpPr>
        <p:grpSpPr bwMode="auto">
          <a:xfrm>
            <a:off x="457200" y="1447800"/>
            <a:ext cx="2127250" cy="1727200"/>
            <a:chOff x="288" y="1056"/>
            <a:chExt cx="1340" cy="1088"/>
          </a:xfrm>
        </p:grpSpPr>
        <p:sp>
          <p:nvSpPr>
            <p:cNvPr id="596436" name="Rectangle 468"/>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4D6F60"/>
              </a:extrusionClr>
            </a:sp3d>
          </p:spPr>
          <p:txBody>
            <a:bodyPr wrap="none" anchor="ctr">
              <a:flatTx/>
            </a:bodyPr>
            <a:lstStyle/>
            <a:p>
              <a:endParaRPr lang="en-US"/>
            </a:p>
          </p:txBody>
        </p:sp>
        <p:grpSp>
          <p:nvGrpSpPr>
            <p:cNvPr id="596437" name="Group 469"/>
            <p:cNvGrpSpPr>
              <a:grpSpLocks/>
            </p:cNvGrpSpPr>
            <p:nvPr/>
          </p:nvGrpSpPr>
          <p:grpSpPr bwMode="auto">
            <a:xfrm>
              <a:off x="624" y="1056"/>
              <a:ext cx="1004" cy="424"/>
              <a:chOff x="2020" y="1189"/>
              <a:chExt cx="1004" cy="424"/>
            </a:xfrm>
          </p:grpSpPr>
          <p:grpSp>
            <p:nvGrpSpPr>
              <p:cNvPr id="596438" name="Group 470"/>
              <p:cNvGrpSpPr>
                <a:grpSpLocks/>
              </p:cNvGrpSpPr>
              <p:nvPr/>
            </p:nvGrpSpPr>
            <p:grpSpPr bwMode="auto">
              <a:xfrm>
                <a:off x="2020" y="1197"/>
                <a:ext cx="194" cy="353"/>
                <a:chOff x="2020" y="1197"/>
                <a:chExt cx="194" cy="353"/>
              </a:xfrm>
            </p:grpSpPr>
            <p:sp>
              <p:nvSpPr>
                <p:cNvPr id="596439" name="Rectangle 47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40" name="AutoShape 47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41" name="Group 473"/>
              <p:cNvGrpSpPr>
                <a:grpSpLocks/>
              </p:cNvGrpSpPr>
              <p:nvPr/>
            </p:nvGrpSpPr>
            <p:grpSpPr bwMode="auto">
              <a:xfrm>
                <a:off x="2250" y="1189"/>
                <a:ext cx="194" cy="353"/>
                <a:chOff x="2250" y="1189"/>
                <a:chExt cx="194" cy="353"/>
              </a:xfrm>
            </p:grpSpPr>
            <p:sp>
              <p:nvSpPr>
                <p:cNvPr id="596442" name="Rectangle 47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43" name="AutoShape 47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44" name="Group 476"/>
              <p:cNvGrpSpPr>
                <a:grpSpLocks/>
              </p:cNvGrpSpPr>
              <p:nvPr/>
            </p:nvGrpSpPr>
            <p:grpSpPr bwMode="auto">
              <a:xfrm>
                <a:off x="2337" y="1216"/>
                <a:ext cx="194" cy="353"/>
                <a:chOff x="2337" y="1216"/>
                <a:chExt cx="194" cy="353"/>
              </a:xfrm>
            </p:grpSpPr>
            <p:sp>
              <p:nvSpPr>
                <p:cNvPr id="596445" name="Rectangle 47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46" name="AutoShape 47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47" name="Group 479"/>
              <p:cNvGrpSpPr>
                <a:grpSpLocks/>
              </p:cNvGrpSpPr>
              <p:nvPr/>
            </p:nvGrpSpPr>
            <p:grpSpPr bwMode="auto">
              <a:xfrm>
                <a:off x="2532" y="1206"/>
                <a:ext cx="194" cy="353"/>
                <a:chOff x="2532" y="1206"/>
                <a:chExt cx="194" cy="353"/>
              </a:xfrm>
            </p:grpSpPr>
            <p:sp>
              <p:nvSpPr>
                <p:cNvPr id="596448" name="Rectangle 48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49" name="AutoShape 48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50" name="Group 482"/>
              <p:cNvGrpSpPr>
                <a:grpSpLocks/>
              </p:cNvGrpSpPr>
              <p:nvPr/>
            </p:nvGrpSpPr>
            <p:grpSpPr bwMode="auto">
              <a:xfrm>
                <a:off x="2830" y="1245"/>
                <a:ext cx="194" cy="353"/>
                <a:chOff x="2830" y="1245"/>
                <a:chExt cx="194" cy="353"/>
              </a:xfrm>
            </p:grpSpPr>
            <p:sp>
              <p:nvSpPr>
                <p:cNvPr id="596451" name="Rectangle 48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52" name="AutoShape 48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53" name="Group 485"/>
              <p:cNvGrpSpPr>
                <a:grpSpLocks/>
              </p:cNvGrpSpPr>
              <p:nvPr/>
            </p:nvGrpSpPr>
            <p:grpSpPr bwMode="auto">
              <a:xfrm>
                <a:off x="2142" y="1227"/>
                <a:ext cx="194" cy="353"/>
                <a:chOff x="2142" y="1227"/>
                <a:chExt cx="194" cy="353"/>
              </a:xfrm>
            </p:grpSpPr>
            <p:sp>
              <p:nvSpPr>
                <p:cNvPr id="596454" name="Rectangle 48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55" name="AutoShape 48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56" name="Group 488"/>
              <p:cNvGrpSpPr>
                <a:grpSpLocks/>
              </p:cNvGrpSpPr>
              <p:nvPr/>
            </p:nvGrpSpPr>
            <p:grpSpPr bwMode="auto">
              <a:xfrm>
                <a:off x="2424" y="1243"/>
                <a:ext cx="193" cy="353"/>
                <a:chOff x="2424" y="1243"/>
                <a:chExt cx="193" cy="353"/>
              </a:xfrm>
            </p:grpSpPr>
            <p:sp>
              <p:nvSpPr>
                <p:cNvPr id="596457" name="Rectangle 48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58" name="AutoShape 49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59" name="Group 491"/>
              <p:cNvGrpSpPr>
                <a:grpSpLocks/>
              </p:cNvGrpSpPr>
              <p:nvPr/>
            </p:nvGrpSpPr>
            <p:grpSpPr bwMode="auto">
              <a:xfrm>
                <a:off x="2618" y="1233"/>
                <a:ext cx="194" cy="353"/>
                <a:chOff x="2618" y="1233"/>
                <a:chExt cx="194" cy="353"/>
              </a:xfrm>
            </p:grpSpPr>
            <p:sp>
              <p:nvSpPr>
                <p:cNvPr id="596460" name="Rectangle 49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61" name="AutoShape 49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62" name="Group 494"/>
              <p:cNvGrpSpPr>
                <a:grpSpLocks/>
              </p:cNvGrpSpPr>
              <p:nvPr/>
            </p:nvGrpSpPr>
            <p:grpSpPr bwMode="auto">
              <a:xfrm>
                <a:off x="2706" y="1260"/>
                <a:ext cx="194" cy="353"/>
                <a:chOff x="2706" y="1260"/>
                <a:chExt cx="194" cy="353"/>
              </a:xfrm>
            </p:grpSpPr>
            <p:sp>
              <p:nvSpPr>
                <p:cNvPr id="596463" name="Rectangle 49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64" name="AutoShape 49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6465" name="Group 497"/>
            <p:cNvGrpSpPr>
              <a:grpSpLocks/>
            </p:cNvGrpSpPr>
            <p:nvPr/>
          </p:nvGrpSpPr>
          <p:grpSpPr bwMode="auto">
            <a:xfrm>
              <a:off x="480" y="1152"/>
              <a:ext cx="1004" cy="424"/>
              <a:chOff x="2020" y="1189"/>
              <a:chExt cx="1004" cy="424"/>
            </a:xfrm>
          </p:grpSpPr>
          <p:grpSp>
            <p:nvGrpSpPr>
              <p:cNvPr id="596466" name="Group 498"/>
              <p:cNvGrpSpPr>
                <a:grpSpLocks/>
              </p:cNvGrpSpPr>
              <p:nvPr/>
            </p:nvGrpSpPr>
            <p:grpSpPr bwMode="auto">
              <a:xfrm>
                <a:off x="2020" y="1197"/>
                <a:ext cx="194" cy="353"/>
                <a:chOff x="2020" y="1197"/>
                <a:chExt cx="194" cy="353"/>
              </a:xfrm>
            </p:grpSpPr>
            <p:sp>
              <p:nvSpPr>
                <p:cNvPr id="596467" name="Rectangle 499"/>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68" name="AutoShape 500"/>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69" name="Group 501"/>
              <p:cNvGrpSpPr>
                <a:grpSpLocks/>
              </p:cNvGrpSpPr>
              <p:nvPr/>
            </p:nvGrpSpPr>
            <p:grpSpPr bwMode="auto">
              <a:xfrm>
                <a:off x="2250" y="1189"/>
                <a:ext cx="194" cy="353"/>
                <a:chOff x="2250" y="1189"/>
                <a:chExt cx="194" cy="353"/>
              </a:xfrm>
            </p:grpSpPr>
            <p:sp>
              <p:nvSpPr>
                <p:cNvPr id="596470" name="Rectangle 502"/>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71" name="AutoShape 503"/>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72" name="Group 504"/>
              <p:cNvGrpSpPr>
                <a:grpSpLocks/>
              </p:cNvGrpSpPr>
              <p:nvPr/>
            </p:nvGrpSpPr>
            <p:grpSpPr bwMode="auto">
              <a:xfrm>
                <a:off x="2337" y="1216"/>
                <a:ext cx="194" cy="353"/>
                <a:chOff x="2337" y="1216"/>
                <a:chExt cx="194" cy="353"/>
              </a:xfrm>
            </p:grpSpPr>
            <p:sp>
              <p:nvSpPr>
                <p:cNvPr id="596473" name="Rectangle 505"/>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74" name="AutoShape 506"/>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75" name="Group 507"/>
              <p:cNvGrpSpPr>
                <a:grpSpLocks/>
              </p:cNvGrpSpPr>
              <p:nvPr/>
            </p:nvGrpSpPr>
            <p:grpSpPr bwMode="auto">
              <a:xfrm>
                <a:off x="2532" y="1206"/>
                <a:ext cx="194" cy="353"/>
                <a:chOff x="2532" y="1206"/>
                <a:chExt cx="194" cy="353"/>
              </a:xfrm>
            </p:grpSpPr>
            <p:sp>
              <p:nvSpPr>
                <p:cNvPr id="596476" name="Rectangle 508"/>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77" name="AutoShape 509"/>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78" name="Group 510"/>
              <p:cNvGrpSpPr>
                <a:grpSpLocks/>
              </p:cNvGrpSpPr>
              <p:nvPr/>
            </p:nvGrpSpPr>
            <p:grpSpPr bwMode="auto">
              <a:xfrm>
                <a:off x="2830" y="1245"/>
                <a:ext cx="194" cy="353"/>
                <a:chOff x="2830" y="1245"/>
                <a:chExt cx="194" cy="353"/>
              </a:xfrm>
            </p:grpSpPr>
            <p:sp>
              <p:nvSpPr>
                <p:cNvPr id="596479" name="Rectangle 511"/>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80" name="AutoShape 512"/>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81" name="Group 513"/>
              <p:cNvGrpSpPr>
                <a:grpSpLocks/>
              </p:cNvGrpSpPr>
              <p:nvPr/>
            </p:nvGrpSpPr>
            <p:grpSpPr bwMode="auto">
              <a:xfrm>
                <a:off x="2142" y="1227"/>
                <a:ext cx="194" cy="353"/>
                <a:chOff x="2142" y="1227"/>
                <a:chExt cx="194" cy="353"/>
              </a:xfrm>
            </p:grpSpPr>
            <p:sp>
              <p:nvSpPr>
                <p:cNvPr id="596482" name="Rectangle 514"/>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83" name="AutoShape 515"/>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84" name="Group 516"/>
              <p:cNvGrpSpPr>
                <a:grpSpLocks/>
              </p:cNvGrpSpPr>
              <p:nvPr/>
            </p:nvGrpSpPr>
            <p:grpSpPr bwMode="auto">
              <a:xfrm>
                <a:off x="2424" y="1243"/>
                <a:ext cx="193" cy="353"/>
                <a:chOff x="2424" y="1243"/>
                <a:chExt cx="193" cy="353"/>
              </a:xfrm>
            </p:grpSpPr>
            <p:sp>
              <p:nvSpPr>
                <p:cNvPr id="596485" name="Rectangle 517"/>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86" name="AutoShape 518"/>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87" name="Group 519"/>
              <p:cNvGrpSpPr>
                <a:grpSpLocks/>
              </p:cNvGrpSpPr>
              <p:nvPr/>
            </p:nvGrpSpPr>
            <p:grpSpPr bwMode="auto">
              <a:xfrm>
                <a:off x="2618" y="1233"/>
                <a:ext cx="194" cy="353"/>
                <a:chOff x="2618" y="1233"/>
                <a:chExt cx="194" cy="353"/>
              </a:xfrm>
            </p:grpSpPr>
            <p:sp>
              <p:nvSpPr>
                <p:cNvPr id="596488" name="Rectangle 520"/>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89" name="AutoShape 521"/>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90" name="Group 522"/>
              <p:cNvGrpSpPr>
                <a:grpSpLocks/>
              </p:cNvGrpSpPr>
              <p:nvPr/>
            </p:nvGrpSpPr>
            <p:grpSpPr bwMode="auto">
              <a:xfrm>
                <a:off x="2706" y="1260"/>
                <a:ext cx="194" cy="353"/>
                <a:chOff x="2706" y="1260"/>
                <a:chExt cx="194" cy="353"/>
              </a:xfrm>
            </p:grpSpPr>
            <p:sp>
              <p:nvSpPr>
                <p:cNvPr id="596491" name="Rectangle 523"/>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92" name="AutoShape 524"/>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596493" name="Group 525"/>
            <p:cNvGrpSpPr>
              <a:grpSpLocks/>
            </p:cNvGrpSpPr>
            <p:nvPr/>
          </p:nvGrpSpPr>
          <p:grpSpPr bwMode="auto">
            <a:xfrm>
              <a:off x="432" y="1248"/>
              <a:ext cx="1004" cy="424"/>
              <a:chOff x="2020" y="1189"/>
              <a:chExt cx="1004" cy="424"/>
            </a:xfrm>
          </p:grpSpPr>
          <p:grpSp>
            <p:nvGrpSpPr>
              <p:cNvPr id="596494" name="Group 526"/>
              <p:cNvGrpSpPr>
                <a:grpSpLocks/>
              </p:cNvGrpSpPr>
              <p:nvPr/>
            </p:nvGrpSpPr>
            <p:grpSpPr bwMode="auto">
              <a:xfrm>
                <a:off x="2020" y="1197"/>
                <a:ext cx="194" cy="353"/>
                <a:chOff x="2020" y="1197"/>
                <a:chExt cx="194" cy="353"/>
              </a:xfrm>
            </p:grpSpPr>
            <p:sp>
              <p:nvSpPr>
                <p:cNvPr id="596495" name="Rectangle 527"/>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96" name="AutoShape 528"/>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497" name="Group 529"/>
              <p:cNvGrpSpPr>
                <a:grpSpLocks/>
              </p:cNvGrpSpPr>
              <p:nvPr/>
            </p:nvGrpSpPr>
            <p:grpSpPr bwMode="auto">
              <a:xfrm>
                <a:off x="2250" y="1189"/>
                <a:ext cx="194" cy="353"/>
                <a:chOff x="2250" y="1189"/>
                <a:chExt cx="194" cy="353"/>
              </a:xfrm>
            </p:grpSpPr>
            <p:sp>
              <p:nvSpPr>
                <p:cNvPr id="596498" name="Rectangle 530"/>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499" name="AutoShape 531"/>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500" name="Group 532"/>
              <p:cNvGrpSpPr>
                <a:grpSpLocks/>
              </p:cNvGrpSpPr>
              <p:nvPr/>
            </p:nvGrpSpPr>
            <p:grpSpPr bwMode="auto">
              <a:xfrm>
                <a:off x="2337" y="1216"/>
                <a:ext cx="194" cy="353"/>
                <a:chOff x="2337" y="1216"/>
                <a:chExt cx="194" cy="353"/>
              </a:xfrm>
            </p:grpSpPr>
            <p:sp>
              <p:nvSpPr>
                <p:cNvPr id="596501" name="Rectangle 533"/>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502" name="AutoShape 534"/>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503" name="Group 535"/>
              <p:cNvGrpSpPr>
                <a:grpSpLocks/>
              </p:cNvGrpSpPr>
              <p:nvPr/>
            </p:nvGrpSpPr>
            <p:grpSpPr bwMode="auto">
              <a:xfrm>
                <a:off x="2532" y="1206"/>
                <a:ext cx="194" cy="353"/>
                <a:chOff x="2532" y="1206"/>
                <a:chExt cx="194" cy="353"/>
              </a:xfrm>
            </p:grpSpPr>
            <p:sp>
              <p:nvSpPr>
                <p:cNvPr id="596504" name="Rectangle 536"/>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505" name="AutoShape 537"/>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506" name="Group 538"/>
              <p:cNvGrpSpPr>
                <a:grpSpLocks/>
              </p:cNvGrpSpPr>
              <p:nvPr/>
            </p:nvGrpSpPr>
            <p:grpSpPr bwMode="auto">
              <a:xfrm>
                <a:off x="2830" y="1245"/>
                <a:ext cx="194" cy="353"/>
                <a:chOff x="2830" y="1245"/>
                <a:chExt cx="194" cy="353"/>
              </a:xfrm>
            </p:grpSpPr>
            <p:sp>
              <p:nvSpPr>
                <p:cNvPr id="596507" name="Rectangle 539"/>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508" name="AutoShape 540"/>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509" name="Group 541"/>
              <p:cNvGrpSpPr>
                <a:grpSpLocks/>
              </p:cNvGrpSpPr>
              <p:nvPr/>
            </p:nvGrpSpPr>
            <p:grpSpPr bwMode="auto">
              <a:xfrm>
                <a:off x="2142" y="1227"/>
                <a:ext cx="194" cy="353"/>
                <a:chOff x="2142" y="1227"/>
                <a:chExt cx="194" cy="353"/>
              </a:xfrm>
            </p:grpSpPr>
            <p:sp>
              <p:nvSpPr>
                <p:cNvPr id="596510" name="Rectangle 542"/>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511" name="AutoShape 543"/>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512" name="Group 544"/>
              <p:cNvGrpSpPr>
                <a:grpSpLocks/>
              </p:cNvGrpSpPr>
              <p:nvPr/>
            </p:nvGrpSpPr>
            <p:grpSpPr bwMode="auto">
              <a:xfrm>
                <a:off x="2424" y="1243"/>
                <a:ext cx="193" cy="353"/>
                <a:chOff x="2424" y="1243"/>
                <a:chExt cx="193" cy="353"/>
              </a:xfrm>
            </p:grpSpPr>
            <p:sp>
              <p:nvSpPr>
                <p:cNvPr id="596513" name="Rectangle 545"/>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514" name="AutoShape 546"/>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515" name="Group 547"/>
              <p:cNvGrpSpPr>
                <a:grpSpLocks/>
              </p:cNvGrpSpPr>
              <p:nvPr/>
            </p:nvGrpSpPr>
            <p:grpSpPr bwMode="auto">
              <a:xfrm>
                <a:off x="2618" y="1233"/>
                <a:ext cx="194" cy="353"/>
                <a:chOff x="2618" y="1233"/>
                <a:chExt cx="194" cy="353"/>
              </a:xfrm>
            </p:grpSpPr>
            <p:sp>
              <p:nvSpPr>
                <p:cNvPr id="596516" name="Rectangle 548"/>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517" name="AutoShape 549"/>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596518" name="Group 550"/>
              <p:cNvGrpSpPr>
                <a:grpSpLocks/>
              </p:cNvGrpSpPr>
              <p:nvPr/>
            </p:nvGrpSpPr>
            <p:grpSpPr bwMode="auto">
              <a:xfrm>
                <a:off x="2706" y="1260"/>
                <a:ext cx="194" cy="353"/>
                <a:chOff x="2706" y="1260"/>
                <a:chExt cx="194" cy="353"/>
              </a:xfrm>
            </p:grpSpPr>
            <p:sp>
              <p:nvSpPr>
                <p:cNvPr id="596519" name="Rectangle 551"/>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596520" name="AutoShape 552"/>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pic>
        <p:nvPicPr>
          <p:cNvPr id="596521" name="Picture 553"/>
          <p:cNvPicPr>
            <a:picLocks noChangeAspect="1" noChangeArrowheads="1"/>
          </p:cNvPicPr>
          <p:nvPr/>
        </p:nvPicPr>
        <p:blipFill>
          <a:blip r:embed="rId3" cstate="print"/>
          <a:srcRect/>
          <a:stretch>
            <a:fillRect/>
          </a:stretch>
        </p:blipFill>
        <p:spPr bwMode="auto">
          <a:xfrm>
            <a:off x="3429000" y="4722813"/>
            <a:ext cx="3124200" cy="2135187"/>
          </a:xfrm>
          <a:prstGeom prst="rect">
            <a:avLst/>
          </a:prstGeom>
          <a:noFill/>
          <a:ln w="9525">
            <a:noFill/>
            <a:miter lim="800000"/>
            <a:headEnd/>
            <a:tailEnd/>
          </a:ln>
          <a:effectLst/>
        </p:spPr>
      </p:pic>
      <p:sp>
        <p:nvSpPr>
          <p:cNvPr id="596522" name="Oval 554"/>
          <p:cNvSpPr>
            <a:spLocks noChangeArrowheads="1"/>
          </p:cNvSpPr>
          <p:nvPr/>
        </p:nvSpPr>
        <p:spPr bwMode="auto">
          <a:xfrm>
            <a:off x="3733800" y="3048000"/>
            <a:ext cx="1676400" cy="1295400"/>
          </a:xfrm>
          <a:prstGeom prst="ellipse">
            <a:avLst/>
          </a:prstGeom>
          <a:solidFill>
            <a:srgbClr val="FF9966"/>
          </a:solidFill>
          <a:ln w="9525">
            <a:solidFill>
              <a:schemeClr val="tx1"/>
            </a:solidFill>
            <a:round/>
            <a:headEnd/>
            <a:tailEnd/>
          </a:ln>
          <a:effectLst/>
        </p:spPr>
        <p:txBody>
          <a:bodyPr wrap="none" anchor="ctr"/>
          <a:lstStyle/>
          <a:p>
            <a:pPr algn="ctr" eaLnBrk="0" hangingPunct="0"/>
            <a:r>
              <a:rPr lang="en-US" sz="2400">
                <a:solidFill>
                  <a:schemeClr val="tx2"/>
                </a:solidFill>
                <a:latin typeface="Times New Roman" pitchFamily="18" charset="0"/>
              </a:rPr>
              <a:t>External</a:t>
            </a:r>
          </a:p>
          <a:p>
            <a:pPr algn="ctr" eaLnBrk="0" hangingPunct="0"/>
            <a:r>
              <a:rPr lang="en-US" sz="2400">
                <a:solidFill>
                  <a:schemeClr val="tx2"/>
                </a:solidFill>
                <a:latin typeface="Times New Roman" pitchFamily="18" charset="0"/>
              </a:rPr>
              <a:t>Transfer</a:t>
            </a:r>
          </a:p>
          <a:p>
            <a:pPr algn="ctr" eaLnBrk="0" hangingPunct="0"/>
            <a:r>
              <a:rPr lang="en-US" sz="2400">
                <a:solidFill>
                  <a:schemeClr val="tx2"/>
                </a:solidFill>
                <a:latin typeface="Times New Roman" pitchFamily="18" charset="0"/>
              </a:rPr>
              <a:t>Module</a:t>
            </a:r>
          </a:p>
        </p:txBody>
      </p:sp>
      <p:sp>
        <p:nvSpPr>
          <p:cNvPr id="596523" name="Line 555"/>
          <p:cNvSpPr>
            <a:spLocks noChangeShapeType="1"/>
          </p:cNvSpPr>
          <p:nvPr/>
        </p:nvSpPr>
        <p:spPr bwMode="auto">
          <a:xfrm flipV="1">
            <a:off x="2743200" y="4267200"/>
            <a:ext cx="1143000" cy="990600"/>
          </a:xfrm>
          <a:prstGeom prst="line">
            <a:avLst/>
          </a:prstGeom>
          <a:noFill/>
          <a:ln w="9525">
            <a:solidFill>
              <a:schemeClr val="tx1"/>
            </a:solidFill>
            <a:round/>
            <a:headEnd/>
            <a:tailEnd type="triangle" w="med" len="med"/>
          </a:ln>
          <a:effectLst/>
        </p:spPr>
        <p:txBody>
          <a:bodyPr/>
          <a:lstStyle/>
          <a:p>
            <a:endParaRPr lang="en-US"/>
          </a:p>
        </p:txBody>
      </p:sp>
      <p:sp>
        <p:nvSpPr>
          <p:cNvPr id="596524" name="Line 556"/>
          <p:cNvSpPr>
            <a:spLocks noChangeShapeType="1"/>
          </p:cNvSpPr>
          <p:nvPr/>
        </p:nvSpPr>
        <p:spPr bwMode="auto">
          <a:xfrm flipV="1">
            <a:off x="2743200" y="3733800"/>
            <a:ext cx="914400" cy="152400"/>
          </a:xfrm>
          <a:prstGeom prst="line">
            <a:avLst/>
          </a:prstGeom>
          <a:noFill/>
          <a:ln w="9525">
            <a:solidFill>
              <a:schemeClr val="tx1"/>
            </a:solidFill>
            <a:round/>
            <a:headEnd/>
            <a:tailEnd type="triangle" w="med" len="med"/>
          </a:ln>
          <a:effectLst/>
        </p:spPr>
        <p:txBody>
          <a:bodyPr/>
          <a:lstStyle/>
          <a:p>
            <a:endParaRPr lang="en-US"/>
          </a:p>
        </p:txBody>
      </p:sp>
      <p:sp>
        <p:nvSpPr>
          <p:cNvPr id="596525" name="Line 557"/>
          <p:cNvSpPr>
            <a:spLocks noChangeShapeType="1"/>
          </p:cNvSpPr>
          <p:nvPr/>
        </p:nvSpPr>
        <p:spPr bwMode="auto">
          <a:xfrm>
            <a:off x="2743200" y="2514600"/>
            <a:ext cx="990600" cy="762000"/>
          </a:xfrm>
          <a:prstGeom prst="line">
            <a:avLst/>
          </a:prstGeom>
          <a:noFill/>
          <a:ln w="9525">
            <a:solidFill>
              <a:schemeClr val="tx1"/>
            </a:solidFill>
            <a:round/>
            <a:headEnd/>
            <a:tailEnd type="triangle" w="med" len="med"/>
          </a:ln>
          <a:effectLst/>
        </p:spPr>
        <p:txBody>
          <a:bodyPr/>
          <a:lstStyle/>
          <a:p>
            <a:endParaRPr lang="en-US"/>
          </a:p>
        </p:txBody>
      </p:sp>
      <p:sp>
        <p:nvSpPr>
          <p:cNvPr id="596526" name="Line 558"/>
          <p:cNvSpPr>
            <a:spLocks noChangeShapeType="1"/>
          </p:cNvSpPr>
          <p:nvPr/>
        </p:nvSpPr>
        <p:spPr bwMode="auto">
          <a:xfrm>
            <a:off x="5486400" y="3962400"/>
            <a:ext cx="685800" cy="533400"/>
          </a:xfrm>
          <a:prstGeom prst="line">
            <a:avLst/>
          </a:prstGeom>
          <a:noFill/>
          <a:ln w="9525">
            <a:solidFill>
              <a:schemeClr val="tx1"/>
            </a:solidFill>
            <a:round/>
            <a:headEnd/>
            <a:tailEnd type="triangle" w="med" len="med"/>
          </a:ln>
          <a:effectLst/>
        </p:spPr>
        <p:txBody>
          <a:bodyPr/>
          <a:lstStyle/>
          <a:p>
            <a:endParaRPr lang="en-US"/>
          </a:p>
        </p:txBody>
      </p:sp>
      <p:sp>
        <p:nvSpPr>
          <p:cNvPr id="596527" name="Text Box 559"/>
          <p:cNvSpPr txBox="1">
            <a:spLocks noChangeArrowheads="1"/>
          </p:cNvSpPr>
          <p:nvPr/>
        </p:nvSpPr>
        <p:spPr bwMode="auto">
          <a:xfrm>
            <a:off x="6553200" y="5410200"/>
            <a:ext cx="1793875" cy="1190625"/>
          </a:xfrm>
          <a:prstGeom prst="rect">
            <a:avLst/>
          </a:prstGeom>
          <a:noFill/>
          <a:ln w="9525">
            <a:noFill/>
            <a:miter lim="800000"/>
            <a:headEnd/>
            <a:tailEnd/>
          </a:ln>
          <a:effectLst/>
        </p:spPr>
        <p:txBody>
          <a:bodyPr>
            <a:spAutoFit/>
          </a:bodyPr>
          <a:lstStyle/>
          <a:p>
            <a:r>
              <a:rPr lang="en-US"/>
              <a:t>Land use change in the Patuxent Basin 1982-2002</a:t>
            </a:r>
          </a:p>
        </p:txBody>
      </p:sp>
      <p:sp>
        <p:nvSpPr>
          <p:cNvPr id="596528" name="AutoShape 560"/>
          <p:cNvSpPr>
            <a:spLocks noChangeArrowheads="1"/>
          </p:cNvSpPr>
          <p:nvPr/>
        </p:nvSpPr>
        <p:spPr bwMode="auto">
          <a:xfrm>
            <a:off x="6096000" y="5791200"/>
            <a:ext cx="457200" cy="304800"/>
          </a:xfrm>
          <a:prstGeom prst="leftArrow">
            <a:avLst>
              <a:gd name="adj1" fmla="val 50000"/>
              <a:gd name="adj2" fmla="val 37500"/>
            </a:avLst>
          </a:prstGeom>
          <a:solidFill>
            <a:schemeClr val="accent1"/>
          </a:solidFill>
          <a:ln w="9525">
            <a:solidFill>
              <a:schemeClr val="tx1"/>
            </a:solidFill>
            <a:miter lim="800000"/>
            <a:headEnd/>
            <a:tailEnd/>
          </a:ln>
          <a:effectLst/>
        </p:spPr>
        <p:txBody>
          <a:bodyPr wrap="none" anchor="ctr"/>
          <a:lstStyle/>
          <a:p>
            <a:endParaRPr lang="en-US"/>
          </a:p>
        </p:txBody>
      </p:sp>
      <p:sp>
        <p:nvSpPr>
          <p:cNvPr id="596529" name="Text Box 561"/>
          <p:cNvSpPr txBox="1">
            <a:spLocks noChangeArrowheads="1"/>
          </p:cNvSpPr>
          <p:nvPr/>
        </p:nvSpPr>
        <p:spPr bwMode="auto">
          <a:xfrm>
            <a:off x="3048000" y="533400"/>
            <a:ext cx="4876800" cy="1190625"/>
          </a:xfrm>
          <a:prstGeom prst="rect">
            <a:avLst/>
          </a:prstGeom>
          <a:noFill/>
          <a:ln w="9525">
            <a:noFill/>
            <a:miter lim="800000"/>
            <a:headEnd/>
            <a:tailEnd/>
          </a:ln>
          <a:effectLst/>
        </p:spPr>
        <p:txBody>
          <a:bodyPr>
            <a:spAutoFit/>
          </a:bodyPr>
          <a:lstStyle/>
          <a:p>
            <a:pPr>
              <a:spcBef>
                <a:spcPct val="50000"/>
              </a:spcBef>
            </a:pPr>
            <a:r>
              <a:rPr lang="en-US"/>
              <a:t>Since this software is outside of HSPF, we can incorporate other features, for example, land use change or BMP change over the course of the calibration 1984-1999</a:t>
            </a:r>
          </a:p>
        </p:txBody>
      </p:sp>
      <p:sp>
        <p:nvSpPr>
          <p:cNvPr id="596530" name="AutoShape 562"/>
          <p:cNvSpPr>
            <a:spLocks noChangeArrowheads="1"/>
          </p:cNvSpPr>
          <p:nvPr/>
        </p:nvSpPr>
        <p:spPr bwMode="auto">
          <a:xfrm rot="5400000">
            <a:off x="4343400" y="4572000"/>
            <a:ext cx="457200" cy="304800"/>
          </a:xfrm>
          <a:prstGeom prst="leftArrow">
            <a:avLst>
              <a:gd name="adj1" fmla="val 50000"/>
              <a:gd name="adj2" fmla="val 37500"/>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F65C86B-7383-44CC-9F49-CAF28A0F6DE6}" type="slidenum">
              <a:rPr lang="en-US"/>
              <a:pPr/>
              <a:t>32</a:t>
            </a:fld>
            <a:endParaRPr lang="en-US"/>
          </a:p>
        </p:txBody>
      </p:sp>
      <p:sp>
        <p:nvSpPr>
          <p:cNvPr id="598018" name="Rectangle 2"/>
          <p:cNvSpPr>
            <a:spLocks noGrp="1" noChangeArrowheads="1"/>
          </p:cNvSpPr>
          <p:nvPr>
            <p:ph type="title"/>
          </p:nvPr>
        </p:nvSpPr>
        <p:spPr>
          <a:xfrm>
            <a:off x="838200" y="228600"/>
            <a:ext cx="7772400" cy="1143000"/>
          </a:xfrm>
        </p:spPr>
        <p:txBody>
          <a:bodyPr/>
          <a:lstStyle/>
          <a:p>
            <a:r>
              <a:rPr lang="en-US"/>
              <a:t>ETM Functionality</a:t>
            </a:r>
          </a:p>
        </p:txBody>
      </p:sp>
      <p:sp>
        <p:nvSpPr>
          <p:cNvPr id="598019" name="Rectangle 3"/>
          <p:cNvSpPr>
            <a:spLocks noGrp="1" noChangeArrowheads="1"/>
          </p:cNvSpPr>
          <p:nvPr>
            <p:ph type="body" idx="1"/>
          </p:nvPr>
        </p:nvSpPr>
        <p:spPr>
          <a:xfrm>
            <a:off x="1371600" y="3352800"/>
            <a:ext cx="7772400" cy="3124200"/>
          </a:xfrm>
        </p:spPr>
        <p:txBody>
          <a:bodyPr/>
          <a:lstStyle/>
          <a:p>
            <a:r>
              <a:rPr lang="en-US"/>
              <a:t>Time Varying Land Use</a:t>
            </a:r>
          </a:p>
          <a:p>
            <a:r>
              <a:rPr lang="en-US"/>
              <a:t>Time Varying BMPs</a:t>
            </a:r>
          </a:p>
          <a:p>
            <a:r>
              <a:rPr lang="en-US"/>
              <a:t>Sub-grid effects (differential land-to-river transport)</a:t>
            </a:r>
          </a:p>
          <a:p>
            <a:r>
              <a:rPr lang="en-US"/>
              <a:t>Overall Flexibility</a:t>
            </a:r>
          </a:p>
        </p:txBody>
      </p:sp>
      <p:sp>
        <p:nvSpPr>
          <p:cNvPr id="598020" name="Oval 4"/>
          <p:cNvSpPr>
            <a:spLocks noChangeArrowheads="1"/>
          </p:cNvSpPr>
          <p:nvPr/>
        </p:nvSpPr>
        <p:spPr bwMode="auto">
          <a:xfrm>
            <a:off x="6781800" y="1600200"/>
            <a:ext cx="1676400" cy="1295400"/>
          </a:xfrm>
          <a:prstGeom prst="ellipse">
            <a:avLst/>
          </a:prstGeom>
          <a:solidFill>
            <a:srgbClr val="FF9966"/>
          </a:solidFill>
          <a:ln w="9525">
            <a:solidFill>
              <a:schemeClr val="tx1"/>
            </a:solidFill>
            <a:round/>
            <a:headEnd/>
            <a:tailEnd/>
          </a:ln>
          <a:effectLst/>
        </p:spPr>
        <p:txBody>
          <a:bodyPr wrap="none" anchor="ctr"/>
          <a:lstStyle/>
          <a:p>
            <a:pPr algn="ctr" eaLnBrk="0" hangingPunct="0"/>
            <a:r>
              <a:rPr lang="en-US" sz="2400">
                <a:latin typeface="Times New Roman" pitchFamily="18" charset="0"/>
              </a:rPr>
              <a:t>External</a:t>
            </a:r>
          </a:p>
          <a:p>
            <a:pPr algn="ctr" eaLnBrk="0" hangingPunct="0"/>
            <a:r>
              <a:rPr lang="en-US" sz="2400">
                <a:latin typeface="Times New Roman" pitchFamily="18" charset="0"/>
              </a:rPr>
              <a:t>Transfer</a:t>
            </a:r>
          </a:p>
          <a:p>
            <a:pPr algn="ctr" eaLnBrk="0" hangingPunct="0"/>
            <a:r>
              <a:rPr lang="en-US" sz="2400">
                <a:latin typeface="Times New Roman" pitchFamily="18" charset="0"/>
              </a:rPr>
              <a:t>Module</a:t>
            </a:r>
          </a:p>
        </p:txBody>
      </p:sp>
      <p:sp>
        <p:nvSpPr>
          <p:cNvPr id="598021" name="Text Box 5"/>
          <p:cNvSpPr txBox="1">
            <a:spLocks noChangeArrowheads="1"/>
          </p:cNvSpPr>
          <p:nvPr/>
        </p:nvSpPr>
        <p:spPr bwMode="auto">
          <a:xfrm>
            <a:off x="152400" y="1371600"/>
            <a:ext cx="6340475" cy="1917700"/>
          </a:xfrm>
          <a:prstGeom prst="rect">
            <a:avLst/>
          </a:prstGeom>
          <a:noFill/>
          <a:ln w="9525">
            <a:noFill/>
            <a:miter lim="800000"/>
            <a:headEnd/>
            <a:tailEnd/>
          </a:ln>
          <a:effectLst/>
        </p:spPr>
        <p:txBody>
          <a:bodyPr>
            <a:spAutoFit/>
          </a:bodyPr>
          <a:lstStyle/>
          <a:p>
            <a:r>
              <a:rPr lang="en-US" sz="2400"/>
              <a:t>Interposing non-HSPF software between the land and river simulation allows for opportunity to address issues of flexibility that are difficult to manage in traditional HSPF applications, including:</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Slide Number Placeholder 3"/>
          <p:cNvSpPr>
            <a:spLocks noGrp="1"/>
          </p:cNvSpPr>
          <p:nvPr>
            <p:ph type="sldNum" sz="quarter" idx="12"/>
          </p:nvPr>
        </p:nvSpPr>
        <p:spPr/>
        <p:txBody>
          <a:bodyPr/>
          <a:lstStyle/>
          <a:p>
            <a:fld id="{D9DB6EC6-FC84-4573-B899-4CE4919998ED}" type="slidenum">
              <a:rPr lang="en-US"/>
              <a:pPr/>
              <a:t>33</a:t>
            </a:fld>
            <a:endParaRPr lang="en-US"/>
          </a:p>
        </p:txBody>
      </p:sp>
      <p:sp>
        <p:nvSpPr>
          <p:cNvPr id="600066" name="Rectangle 2"/>
          <p:cNvSpPr>
            <a:spLocks noChangeArrowheads="1"/>
          </p:cNvSpPr>
          <p:nvPr/>
        </p:nvSpPr>
        <p:spPr bwMode="auto">
          <a:xfrm>
            <a:off x="1447800" y="4038600"/>
            <a:ext cx="1905000" cy="9144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Land variable</a:t>
            </a:r>
          </a:p>
          <a:p>
            <a:pPr algn="ctr" eaLnBrk="0" hangingPunct="0"/>
            <a:r>
              <a:rPr lang="en-US" sz="2400">
                <a:latin typeface="Times New Roman" pitchFamily="18" charset="0"/>
              </a:rPr>
              <a:t>WDM</a:t>
            </a:r>
          </a:p>
        </p:txBody>
      </p:sp>
      <p:sp>
        <p:nvSpPr>
          <p:cNvPr id="600067" name="Rectangle 3"/>
          <p:cNvSpPr>
            <a:spLocks noChangeArrowheads="1"/>
          </p:cNvSpPr>
          <p:nvPr/>
        </p:nvSpPr>
        <p:spPr bwMode="auto">
          <a:xfrm>
            <a:off x="6781800" y="4038600"/>
            <a:ext cx="1905000" cy="9144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Final Text</a:t>
            </a:r>
          </a:p>
          <a:p>
            <a:pPr algn="ctr" eaLnBrk="0" hangingPunct="0"/>
            <a:r>
              <a:rPr lang="en-US" sz="2400">
                <a:latin typeface="Times New Roman" pitchFamily="18" charset="0"/>
              </a:rPr>
              <a:t>Output</a:t>
            </a:r>
          </a:p>
        </p:txBody>
      </p:sp>
      <p:sp>
        <p:nvSpPr>
          <p:cNvPr id="600068" name="Rectangle 4"/>
          <p:cNvSpPr>
            <a:spLocks noChangeArrowheads="1"/>
          </p:cNvSpPr>
          <p:nvPr/>
        </p:nvSpPr>
        <p:spPr bwMode="auto">
          <a:xfrm>
            <a:off x="4343400" y="4038600"/>
            <a:ext cx="1905000" cy="9144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River variable</a:t>
            </a:r>
          </a:p>
          <a:p>
            <a:pPr algn="ctr" eaLnBrk="0" hangingPunct="0"/>
            <a:r>
              <a:rPr lang="en-US" sz="2400">
                <a:latin typeface="Times New Roman" pitchFamily="18" charset="0"/>
              </a:rPr>
              <a:t>WDM</a:t>
            </a:r>
          </a:p>
        </p:txBody>
      </p:sp>
      <p:sp>
        <p:nvSpPr>
          <p:cNvPr id="600069" name="Rectangle 5"/>
          <p:cNvSpPr>
            <a:spLocks noChangeArrowheads="1"/>
          </p:cNvSpPr>
          <p:nvPr/>
        </p:nvSpPr>
        <p:spPr bwMode="auto">
          <a:xfrm>
            <a:off x="2667000" y="762000"/>
            <a:ext cx="1295400" cy="9144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MET</a:t>
            </a:r>
          </a:p>
          <a:p>
            <a:pPr algn="ctr" eaLnBrk="0" hangingPunct="0"/>
            <a:r>
              <a:rPr lang="en-US" sz="2400">
                <a:latin typeface="Times New Roman" pitchFamily="18" charset="0"/>
              </a:rPr>
              <a:t>WDM</a:t>
            </a:r>
          </a:p>
        </p:txBody>
      </p:sp>
      <p:sp>
        <p:nvSpPr>
          <p:cNvPr id="600070" name="Rectangle 6"/>
          <p:cNvSpPr>
            <a:spLocks noChangeArrowheads="1"/>
          </p:cNvSpPr>
          <p:nvPr/>
        </p:nvSpPr>
        <p:spPr bwMode="auto">
          <a:xfrm>
            <a:off x="3962400" y="762000"/>
            <a:ext cx="1295400" cy="9144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ATDEP</a:t>
            </a:r>
          </a:p>
          <a:p>
            <a:pPr algn="ctr" eaLnBrk="0" hangingPunct="0"/>
            <a:r>
              <a:rPr lang="en-US" sz="2400">
                <a:latin typeface="Times New Roman" pitchFamily="18" charset="0"/>
              </a:rPr>
              <a:t>WDM</a:t>
            </a:r>
          </a:p>
        </p:txBody>
      </p:sp>
      <p:sp>
        <p:nvSpPr>
          <p:cNvPr id="600071" name="Rectangle 7"/>
          <p:cNvSpPr>
            <a:spLocks noChangeArrowheads="1"/>
          </p:cNvSpPr>
          <p:nvPr/>
        </p:nvSpPr>
        <p:spPr bwMode="auto">
          <a:xfrm>
            <a:off x="5334000" y="762000"/>
            <a:ext cx="1295400" cy="9144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PS</a:t>
            </a:r>
          </a:p>
          <a:p>
            <a:pPr algn="ctr" eaLnBrk="0" hangingPunct="0"/>
            <a:r>
              <a:rPr lang="en-US" sz="2400">
                <a:latin typeface="Times New Roman" pitchFamily="18" charset="0"/>
              </a:rPr>
              <a:t>WDM</a:t>
            </a:r>
          </a:p>
        </p:txBody>
      </p:sp>
      <p:sp>
        <p:nvSpPr>
          <p:cNvPr id="600072" name="AutoShape 8"/>
          <p:cNvSpPr>
            <a:spLocks noChangeArrowheads="1"/>
          </p:cNvSpPr>
          <p:nvPr/>
        </p:nvSpPr>
        <p:spPr bwMode="auto">
          <a:xfrm>
            <a:off x="5638800" y="2895600"/>
            <a:ext cx="762000" cy="5334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2513000" prstMaterial="legacyMatte">
            <a:bevelT w="13500" h="13500" prst="angle"/>
            <a:bevelB w="13500" h="13500" prst="angle"/>
            <a:extrusionClr>
              <a:schemeClr val="accent2"/>
            </a:extrusionClr>
          </a:sp3d>
        </p:spPr>
        <p:txBody>
          <a:bodyPr wrap="none" anchor="ctr">
            <a:flatTx/>
          </a:bodyPr>
          <a:lstStyle/>
          <a:p>
            <a:endParaRPr lang="en-US"/>
          </a:p>
        </p:txBody>
      </p:sp>
      <p:sp>
        <p:nvSpPr>
          <p:cNvPr id="600073" name="Oval 9"/>
          <p:cNvSpPr>
            <a:spLocks noChangeArrowheads="1"/>
          </p:cNvSpPr>
          <p:nvPr/>
        </p:nvSpPr>
        <p:spPr bwMode="auto">
          <a:xfrm>
            <a:off x="2819400" y="2438400"/>
            <a:ext cx="1676400" cy="1295400"/>
          </a:xfrm>
          <a:prstGeom prst="ellipse">
            <a:avLst/>
          </a:prstGeom>
          <a:solidFill>
            <a:srgbClr val="FF9966"/>
          </a:solidFill>
          <a:ln w="9525">
            <a:solidFill>
              <a:schemeClr val="tx1"/>
            </a:solidFill>
            <a:round/>
            <a:headEnd/>
            <a:tailEnd/>
          </a:ln>
          <a:effectLst/>
        </p:spPr>
        <p:txBody>
          <a:bodyPr wrap="none" anchor="ctr"/>
          <a:lstStyle/>
          <a:p>
            <a:pPr algn="ctr" eaLnBrk="0" hangingPunct="0"/>
            <a:r>
              <a:rPr lang="en-US" sz="2400">
                <a:latin typeface="Times New Roman" pitchFamily="18" charset="0"/>
              </a:rPr>
              <a:t>External</a:t>
            </a:r>
          </a:p>
          <a:p>
            <a:pPr algn="ctr" eaLnBrk="0" hangingPunct="0"/>
            <a:r>
              <a:rPr lang="en-US" sz="2400">
                <a:latin typeface="Times New Roman" pitchFamily="18" charset="0"/>
              </a:rPr>
              <a:t>Transfer</a:t>
            </a:r>
          </a:p>
          <a:p>
            <a:pPr algn="ctr" eaLnBrk="0" hangingPunct="0"/>
            <a:r>
              <a:rPr lang="en-US" sz="2400">
                <a:latin typeface="Times New Roman" pitchFamily="18" charset="0"/>
              </a:rPr>
              <a:t>Module</a:t>
            </a:r>
          </a:p>
        </p:txBody>
      </p:sp>
      <p:grpSp>
        <p:nvGrpSpPr>
          <p:cNvPr id="600074" name="Group 10"/>
          <p:cNvGrpSpPr>
            <a:grpSpLocks/>
          </p:cNvGrpSpPr>
          <p:nvPr/>
        </p:nvGrpSpPr>
        <p:grpSpPr bwMode="auto">
          <a:xfrm>
            <a:off x="381000" y="3200400"/>
            <a:ext cx="762000" cy="638175"/>
            <a:chOff x="1104" y="3168"/>
            <a:chExt cx="1488" cy="1026"/>
          </a:xfrm>
        </p:grpSpPr>
        <p:sp>
          <p:nvSpPr>
            <p:cNvPr id="600075" name="Rectangle 11"/>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600076" name="Group 12"/>
            <p:cNvGrpSpPr>
              <a:grpSpLocks/>
            </p:cNvGrpSpPr>
            <p:nvPr/>
          </p:nvGrpSpPr>
          <p:grpSpPr bwMode="auto">
            <a:xfrm>
              <a:off x="1514" y="3168"/>
              <a:ext cx="1078" cy="308"/>
              <a:chOff x="4080" y="3456"/>
              <a:chExt cx="1078" cy="308"/>
            </a:xfrm>
          </p:grpSpPr>
          <p:grpSp>
            <p:nvGrpSpPr>
              <p:cNvPr id="600077" name="Group 13"/>
              <p:cNvGrpSpPr>
                <a:grpSpLocks/>
              </p:cNvGrpSpPr>
              <p:nvPr/>
            </p:nvGrpSpPr>
            <p:grpSpPr bwMode="auto">
              <a:xfrm>
                <a:off x="4080" y="3456"/>
                <a:ext cx="128" cy="236"/>
                <a:chOff x="4080" y="3456"/>
                <a:chExt cx="128" cy="236"/>
              </a:xfrm>
            </p:grpSpPr>
            <p:sp>
              <p:nvSpPr>
                <p:cNvPr id="600078" name="Rectangle 1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079" name="Oval 1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80" name="Oval 1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81" name="Oval 1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82" name="Oval 1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83" name="Oval 1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084" name="Group 20"/>
              <p:cNvGrpSpPr>
                <a:grpSpLocks/>
              </p:cNvGrpSpPr>
              <p:nvPr/>
            </p:nvGrpSpPr>
            <p:grpSpPr bwMode="auto">
              <a:xfrm>
                <a:off x="4208" y="3459"/>
                <a:ext cx="129" cy="236"/>
                <a:chOff x="4208" y="3459"/>
                <a:chExt cx="129" cy="236"/>
              </a:xfrm>
            </p:grpSpPr>
            <p:sp>
              <p:nvSpPr>
                <p:cNvPr id="600085" name="Rectangle 2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086" name="Oval 2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87" name="Oval 2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88" name="Oval 2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89" name="Oval 2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90" name="Oval 2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091" name="Group 27"/>
              <p:cNvGrpSpPr>
                <a:grpSpLocks/>
              </p:cNvGrpSpPr>
              <p:nvPr/>
            </p:nvGrpSpPr>
            <p:grpSpPr bwMode="auto">
              <a:xfrm>
                <a:off x="4337" y="3456"/>
                <a:ext cx="128" cy="236"/>
                <a:chOff x="4337" y="3456"/>
                <a:chExt cx="128" cy="236"/>
              </a:xfrm>
            </p:grpSpPr>
            <p:sp>
              <p:nvSpPr>
                <p:cNvPr id="600092" name="Rectangle 2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093" name="Oval 2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94" name="Oval 3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95" name="Oval 3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96" name="Oval 3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097" name="Oval 3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098" name="Group 34"/>
              <p:cNvGrpSpPr>
                <a:grpSpLocks/>
              </p:cNvGrpSpPr>
              <p:nvPr/>
            </p:nvGrpSpPr>
            <p:grpSpPr bwMode="auto">
              <a:xfrm>
                <a:off x="4465" y="3480"/>
                <a:ext cx="128" cy="236"/>
                <a:chOff x="4465" y="3480"/>
                <a:chExt cx="128" cy="236"/>
              </a:xfrm>
            </p:grpSpPr>
            <p:sp>
              <p:nvSpPr>
                <p:cNvPr id="600099" name="Rectangle 3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00" name="Oval 3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01" name="Oval 3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02" name="Oval 3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03" name="Oval 3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04" name="Oval 4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05" name="Group 41"/>
              <p:cNvGrpSpPr>
                <a:grpSpLocks/>
              </p:cNvGrpSpPr>
              <p:nvPr/>
            </p:nvGrpSpPr>
            <p:grpSpPr bwMode="auto">
              <a:xfrm>
                <a:off x="4593" y="3480"/>
                <a:ext cx="129" cy="236"/>
                <a:chOff x="4593" y="3480"/>
                <a:chExt cx="129" cy="236"/>
              </a:xfrm>
            </p:grpSpPr>
            <p:sp>
              <p:nvSpPr>
                <p:cNvPr id="600106" name="Rectangle 4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07" name="Oval 4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08" name="Oval 4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09" name="Oval 4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10" name="Oval 4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11" name="Oval 4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12" name="Group 48"/>
              <p:cNvGrpSpPr>
                <a:grpSpLocks/>
              </p:cNvGrpSpPr>
              <p:nvPr/>
            </p:nvGrpSpPr>
            <p:grpSpPr bwMode="auto">
              <a:xfrm>
                <a:off x="4747" y="3504"/>
                <a:ext cx="129" cy="236"/>
                <a:chOff x="4747" y="3504"/>
                <a:chExt cx="129" cy="236"/>
              </a:xfrm>
            </p:grpSpPr>
            <p:sp>
              <p:nvSpPr>
                <p:cNvPr id="600113" name="Rectangle 4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14" name="Oval 5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15" name="Oval 5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16" name="Oval 5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17" name="Oval 5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18" name="Oval 5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19" name="Group 55"/>
              <p:cNvGrpSpPr>
                <a:grpSpLocks/>
              </p:cNvGrpSpPr>
              <p:nvPr/>
            </p:nvGrpSpPr>
            <p:grpSpPr bwMode="auto">
              <a:xfrm>
                <a:off x="4901" y="3504"/>
                <a:ext cx="129" cy="236"/>
                <a:chOff x="4901" y="3504"/>
                <a:chExt cx="129" cy="236"/>
              </a:xfrm>
            </p:grpSpPr>
            <p:sp>
              <p:nvSpPr>
                <p:cNvPr id="600120" name="Rectangle 5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21" name="Oval 5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22" name="Oval 5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23" name="Oval 5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24" name="Oval 6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25" name="Oval 6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26" name="Group 62"/>
              <p:cNvGrpSpPr>
                <a:grpSpLocks/>
              </p:cNvGrpSpPr>
              <p:nvPr/>
            </p:nvGrpSpPr>
            <p:grpSpPr bwMode="auto">
              <a:xfrm>
                <a:off x="5030" y="3528"/>
                <a:ext cx="128" cy="236"/>
                <a:chOff x="5030" y="3528"/>
                <a:chExt cx="128" cy="236"/>
              </a:xfrm>
            </p:grpSpPr>
            <p:sp>
              <p:nvSpPr>
                <p:cNvPr id="600127" name="Rectangle 6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28" name="Oval 6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29" name="Oval 6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30" name="Oval 6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31" name="Oval 6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32" name="Oval 6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600133" name="Group 69"/>
            <p:cNvGrpSpPr>
              <a:grpSpLocks/>
            </p:cNvGrpSpPr>
            <p:nvPr/>
          </p:nvGrpSpPr>
          <p:grpSpPr bwMode="auto">
            <a:xfrm>
              <a:off x="1440" y="3264"/>
              <a:ext cx="1078" cy="308"/>
              <a:chOff x="4080" y="3456"/>
              <a:chExt cx="1078" cy="308"/>
            </a:xfrm>
          </p:grpSpPr>
          <p:grpSp>
            <p:nvGrpSpPr>
              <p:cNvPr id="600134" name="Group 70"/>
              <p:cNvGrpSpPr>
                <a:grpSpLocks/>
              </p:cNvGrpSpPr>
              <p:nvPr/>
            </p:nvGrpSpPr>
            <p:grpSpPr bwMode="auto">
              <a:xfrm>
                <a:off x="4080" y="3456"/>
                <a:ext cx="128" cy="236"/>
                <a:chOff x="4080" y="3456"/>
                <a:chExt cx="128" cy="236"/>
              </a:xfrm>
            </p:grpSpPr>
            <p:sp>
              <p:nvSpPr>
                <p:cNvPr id="600135" name="Rectangle 7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36" name="Oval 7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37" name="Oval 7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38" name="Oval 7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39" name="Oval 7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40" name="Oval 7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41" name="Group 77"/>
              <p:cNvGrpSpPr>
                <a:grpSpLocks/>
              </p:cNvGrpSpPr>
              <p:nvPr/>
            </p:nvGrpSpPr>
            <p:grpSpPr bwMode="auto">
              <a:xfrm>
                <a:off x="4208" y="3459"/>
                <a:ext cx="129" cy="236"/>
                <a:chOff x="4208" y="3459"/>
                <a:chExt cx="129" cy="236"/>
              </a:xfrm>
            </p:grpSpPr>
            <p:sp>
              <p:nvSpPr>
                <p:cNvPr id="600142" name="Rectangle 7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43" name="Oval 7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44" name="Oval 8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45" name="Oval 8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46" name="Oval 8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47" name="Oval 8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48" name="Group 84"/>
              <p:cNvGrpSpPr>
                <a:grpSpLocks/>
              </p:cNvGrpSpPr>
              <p:nvPr/>
            </p:nvGrpSpPr>
            <p:grpSpPr bwMode="auto">
              <a:xfrm>
                <a:off x="4337" y="3456"/>
                <a:ext cx="128" cy="236"/>
                <a:chOff x="4337" y="3456"/>
                <a:chExt cx="128" cy="236"/>
              </a:xfrm>
            </p:grpSpPr>
            <p:sp>
              <p:nvSpPr>
                <p:cNvPr id="600149" name="Rectangle 8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50" name="Oval 8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51" name="Oval 8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52" name="Oval 8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53" name="Oval 8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54" name="Oval 9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55" name="Group 91"/>
              <p:cNvGrpSpPr>
                <a:grpSpLocks/>
              </p:cNvGrpSpPr>
              <p:nvPr/>
            </p:nvGrpSpPr>
            <p:grpSpPr bwMode="auto">
              <a:xfrm>
                <a:off x="4465" y="3480"/>
                <a:ext cx="128" cy="236"/>
                <a:chOff x="4465" y="3480"/>
                <a:chExt cx="128" cy="236"/>
              </a:xfrm>
            </p:grpSpPr>
            <p:sp>
              <p:nvSpPr>
                <p:cNvPr id="600156" name="Rectangle 9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57" name="Oval 9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58" name="Oval 9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59" name="Oval 9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60" name="Oval 9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61" name="Oval 9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62" name="Group 98"/>
              <p:cNvGrpSpPr>
                <a:grpSpLocks/>
              </p:cNvGrpSpPr>
              <p:nvPr/>
            </p:nvGrpSpPr>
            <p:grpSpPr bwMode="auto">
              <a:xfrm>
                <a:off x="4593" y="3480"/>
                <a:ext cx="129" cy="236"/>
                <a:chOff x="4593" y="3480"/>
                <a:chExt cx="129" cy="236"/>
              </a:xfrm>
            </p:grpSpPr>
            <p:sp>
              <p:nvSpPr>
                <p:cNvPr id="600163" name="Rectangle 9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64" name="Oval 10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65" name="Oval 10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66" name="Oval 10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67" name="Oval 10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68" name="Oval 10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69" name="Group 105"/>
              <p:cNvGrpSpPr>
                <a:grpSpLocks/>
              </p:cNvGrpSpPr>
              <p:nvPr/>
            </p:nvGrpSpPr>
            <p:grpSpPr bwMode="auto">
              <a:xfrm>
                <a:off x="4747" y="3504"/>
                <a:ext cx="129" cy="236"/>
                <a:chOff x="4747" y="3504"/>
                <a:chExt cx="129" cy="236"/>
              </a:xfrm>
            </p:grpSpPr>
            <p:sp>
              <p:nvSpPr>
                <p:cNvPr id="600170" name="Rectangle 10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71" name="Oval 10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72" name="Oval 10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73" name="Oval 10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74" name="Oval 11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75" name="Oval 11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76" name="Group 112"/>
              <p:cNvGrpSpPr>
                <a:grpSpLocks/>
              </p:cNvGrpSpPr>
              <p:nvPr/>
            </p:nvGrpSpPr>
            <p:grpSpPr bwMode="auto">
              <a:xfrm>
                <a:off x="4901" y="3504"/>
                <a:ext cx="129" cy="236"/>
                <a:chOff x="4901" y="3504"/>
                <a:chExt cx="129" cy="236"/>
              </a:xfrm>
            </p:grpSpPr>
            <p:sp>
              <p:nvSpPr>
                <p:cNvPr id="600177" name="Rectangle 11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78" name="Oval 11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79" name="Oval 11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80" name="Oval 11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81" name="Oval 11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82" name="Oval 11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83" name="Group 119"/>
              <p:cNvGrpSpPr>
                <a:grpSpLocks/>
              </p:cNvGrpSpPr>
              <p:nvPr/>
            </p:nvGrpSpPr>
            <p:grpSpPr bwMode="auto">
              <a:xfrm>
                <a:off x="5030" y="3528"/>
                <a:ext cx="128" cy="236"/>
                <a:chOff x="5030" y="3528"/>
                <a:chExt cx="128" cy="236"/>
              </a:xfrm>
            </p:grpSpPr>
            <p:sp>
              <p:nvSpPr>
                <p:cNvPr id="600184" name="Rectangle 12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85" name="Oval 12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86" name="Oval 12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87" name="Oval 12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88" name="Oval 12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89" name="Oval 12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600190" name="Group 126"/>
            <p:cNvGrpSpPr>
              <a:grpSpLocks/>
            </p:cNvGrpSpPr>
            <p:nvPr/>
          </p:nvGrpSpPr>
          <p:grpSpPr bwMode="auto">
            <a:xfrm>
              <a:off x="1344" y="3312"/>
              <a:ext cx="1078" cy="308"/>
              <a:chOff x="4080" y="3456"/>
              <a:chExt cx="1078" cy="308"/>
            </a:xfrm>
          </p:grpSpPr>
          <p:grpSp>
            <p:nvGrpSpPr>
              <p:cNvPr id="600191" name="Group 127"/>
              <p:cNvGrpSpPr>
                <a:grpSpLocks/>
              </p:cNvGrpSpPr>
              <p:nvPr/>
            </p:nvGrpSpPr>
            <p:grpSpPr bwMode="auto">
              <a:xfrm>
                <a:off x="4080" y="3456"/>
                <a:ext cx="128" cy="236"/>
                <a:chOff x="4080" y="3456"/>
                <a:chExt cx="128" cy="236"/>
              </a:xfrm>
            </p:grpSpPr>
            <p:sp>
              <p:nvSpPr>
                <p:cNvPr id="600192" name="Rectangle 12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193" name="Oval 12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94" name="Oval 13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95" name="Oval 13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96" name="Oval 13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197" name="Oval 13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198" name="Group 134"/>
              <p:cNvGrpSpPr>
                <a:grpSpLocks/>
              </p:cNvGrpSpPr>
              <p:nvPr/>
            </p:nvGrpSpPr>
            <p:grpSpPr bwMode="auto">
              <a:xfrm>
                <a:off x="4208" y="3459"/>
                <a:ext cx="129" cy="236"/>
                <a:chOff x="4208" y="3459"/>
                <a:chExt cx="129" cy="236"/>
              </a:xfrm>
            </p:grpSpPr>
            <p:sp>
              <p:nvSpPr>
                <p:cNvPr id="600199" name="Rectangle 13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00" name="Oval 13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01" name="Oval 13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02" name="Oval 13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03" name="Oval 13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04" name="Oval 14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05" name="Group 141"/>
              <p:cNvGrpSpPr>
                <a:grpSpLocks/>
              </p:cNvGrpSpPr>
              <p:nvPr/>
            </p:nvGrpSpPr>
            <p:grpSpPr bwMode="auto">
              <a:xfrm>
                <a:off x="4337" y="3456"/>
                <a:ext cx="128" cy="236"/>
                <a:chOff x="4337" y="3456"/>
                <a:chExt cx="128" cy="236"/>
              </a:xfrm>
            </p:grpSpPr>
            <p:sp>
              <p:nvSpPr>
                <p:cNvPr id="600206" name="Rectangle 14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07" name="Oval 14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08" name="Oval 14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09" name="Oval 14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10" name="Oval 14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11" name="Oval 14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12" name="Group 148"/>
              <p:cNvGrpSpPr>
                <a:grpSpLocks/>
              </p:cNvGrpSpPr>
              <p:nvPr/>
            </p:nvGrpSpPr>
            <p:grpSpPr bwMode="auto">
              <a:xfrm>
                <a:off x="4465" y="3480"/>
                <a:ext cx="128" cy="236"/>
                <a:chOff x="4465" y="3480"/>
                <a:chExt cx="128" cy="236"/>
              </a:xfrm>
            </p:grpSpPr>
            <p:sp>
              <p:nvSpPr>
                <p:cNvPr id="600213" name="Rectangle 14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14" name="Oval 15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15" name="Oval 15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16" name="Oval 15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17" name="Oval 15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18" name="Oval 15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19" name="Group 155"/>
              <p:cNvGrpSpPr>
                <a:grpSpLocks/>
              </p:cNvGrpSpPr>
              <p:nvPr/>
            </p:nvGrpSpPr>
            <p:grpSpPr bwMode="auto">
              <a:xfrm>
                <a:off x="4593" y="3480"/>
                <a:ext cx="129" cy="236"/>
                <a:chOff x="4593" y="3480"/>
                <a:chExt cx="129" cy="236"/>
              </a:xfrm>
            </p:grpSpPr>
            <p:sp>
              <p:nvSpPr>
                <p:cNvPr id="600220" name="Rectangle 15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21" name="Oval 15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22" name="Oval 15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23" name="Oval 15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24" name="Oval 16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25" name="Oval 16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26" name="Group 162"/>
              <p:cNvGrpSpPr>
                <a:grpSpLocks/>
              </p:cNvGrpSpPr>
              <p:nvPr/>
            </p:nvGrpSpPr>
            <p:grpSpPr bwMode="auto">
              <a:xfrm>
                <a:off x="4747" y="3504"/>
                <a:ext cx="129" cy="236"/>
                <a:chOff x="4747" y="3504"/>
                <a:chExt cx="129" cy="236"/>
              </a:xfrm>
            </p:grpSpPr>
            <p:sp>
              <p:nvSpPr>
                <p:cNvPr id="600227" name="Rectangle 16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28" name="Oval 16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29" name="Oval 16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30" name="Oval 16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31" name="Oval 16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32" name="Oval 16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33" name="Group 169"/>
              <p:cNvGrpSpPr>
                <a:grpSpLocks/>
              </p:cNvGrpSpPr>
              <p:nvPr/>
            </p:nvGrpSpPr>
            <p:grpSpPr bwMode="auto">
              <a:xfrm>
                <a:off x="4901" y="3504"/>
                <a:ext cx="129" cy="236"/>
                <a:chOff x="4901" y="3504"/>
                <a:chExt cx="129" cy="236"/>
              </a:xfrm>
            </p:grpSpPr>
            <p:sp>
              <p:nvSpPr>
                <p:cNvPr id="600234" name="Rectangle 17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35" name="Oval 17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36" name="Oval 17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37" name="Oval 17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38" name="Oval 17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39" name="Oval 17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40" name="Group 176"/>
              <p:cNvGrpSpPr>
                <a:grpSpLocks/>
              </p:cNvGrpSpPr>
              <p:nvPr/>
            </p:nvGrpSpPr>
            <p:grpSpPr bwMode="auto">
              <a:xfrm>
                <a:off x="5030" y="3528"/>
                <a:ext cx="128" cy="236"/>
                <a:chOff x="5030" y="3528"/>
                <a:chExt cx="128" cy="236"/>
              </a:xfrm>
            </p:grpSpPr>
            <p:sp>
              <p:nvSpPr>
                <p:cNvPr id="600241" name="Rectangle 17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42" name="Oval 17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43" name="Oval 17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44" name="Oval 18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45" name="Oval 18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46" name="Oval 18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600247" name="Group 183"/>
            <p:cNvGrpSpPr>
              <a:grpSpLocks/>
            </p:cNvGrpSpPr>
            <p:nvPr/>
          </p:nvGrpSpPr>
          <p:grpSpPr bwMode="auto">
            <a:xfrm>
              <a:off x="1248" y="3408"/>
              <a:ext cx="1078" cy="308"/>
              <a:chOff x="4080" y="3456"/>
              <a:chExt cx="1078" cy="308"/>
            </a:xfrm>
          </p:grpSpPr>
          <p:grpSp>
            <p:nvGrpSpPr>
              <p:cNvPr id="600248" name="Group 184"/>
              <p:cNvGrpSpPr>
                <a:grpSpLocks/>
              </p:cNvGrpSpPr>
              <p:nvPr/>
            </p:nvGrpSpPr>
            <p:grpSpPr bwMode="auto">
              <a:xfrm>
                <a:off x="4080" y="3456"/>
                <a:ext cx="128" cy="236"/>
                <a:chOff x="4080" y="3456"/>
                <a:chExt cx="128" cy="236"/>
              </a:xfrm>
            </p:grpSpPr>
            <p:sp>
              <p:nvSpPr>
                <p:cNvPr id="600249" name="Rectangle 185"/>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50" name="Oval 186"/>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51" name="Oval 187"/>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52" name="Oval 188"/>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53" name="Oval 189"/>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54" name="Oval 190"/>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55" name="Group 191"/>
              <p:cNvGrpSpPr>
                <a:grpSpLocks/>
              </p:cNvGrpSpPr>
              <p:nvPr/>
            </p:nvGrpSpPr>
            <p:grpSpPr bwMode="auto">
              <a:xfrm>
                <a:off x="4208" y="3459"/>
                <a:ext cx="129" cy="236"/>
                <a:chOff x="4208" y="3459"/>
                <a:chExt cx="129" cy="236"/>
              </a:xfrm>
            </p:grpSpPr>
            <p:sp>
              <p:nvSpPr>
                <p:cNvPr id="600256" name="Rectangle 192"/>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57" name="Oval 193"/>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58" name="Oval 194"/>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59" name="Oval 195"/>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60" name="Oval 196"/>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61" name="Oval 197"/>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62" name="Group 198"/>
              <p:cNvGrpSpPr>
                <a:grpSpLocks/>
              </p:cNvGrpSpPr>
              <p:nvPr/>
            </p:nvGrpSpPr>
            <p:grpSpPr bwMode="auto">
              <a:xfrm>
                <a:off x="4337" y="3456"/>
                <a:ext cx="128" cy="236"/>
                <a:chOff x="4337" y="3456"/>
                <a:chExt cx="128" cy="236"/>
              </a:xfrm>
            </p:grpSpPr>
            <p:sp>
              <p:nvSpPr>
                <p:cNvPr id="600263" name="Rectangle 199"/>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64" name="Oval 200"/>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65" name="Oval 201"/>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66" name="Oval 202"/>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67" name="Oval 203"/>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68" name="Oval 204"/>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69" name="Group 205"/>
              <p:cNvGrpSpPr>
                <a:grpSpLocks/>
              </p:cNvGrpSpPr>
              <p:nvPr/>
            </p:nvGrpSpPr>
            <p:grpSpPr bwMode="auto">
              <a:xfrm>
                <a:off x="4465" y="3480"/>
                <a:ext cx="128" cy="236"/>
                <a:chOff x="4465" y="3480"/>
                <a:chExt cx="128" cy="236"/>
              </a:xfrm>
            </p:grpSpPr>
            <p:sp>
              <p:nvSpPr>
                <p:cNvPr id="600270" name="Rectangle 206"/>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71" name="Oval 207"/>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72" name="Oval 208"/>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73" name="Oval 209"/>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74" name="Oval 210"/>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75" name="Oval 211"/>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76" name="Group 212"/>
              <p:cNvGrpSpPr>
                <a:grpSpLocks/>
              </p:cNvGrpSpPr>
              <p:nvPr/>
            </p:nvGrpSpPr>
            <p:grpSpPr bwMode="auto">
              <a:xfrm>
                <a:off x="4593" y="3480"/>
                <a:ext cx="129" cy="236"/>
                <a:chOff x="4593" y="3480"/>
                <a:chExt cx="129" cy="236"/>
              </a:xfrm>
            </p:grpSpPr>
            <p:sp>
              <p:nvSpPr>
                <p:cNvPr id="600277" name="Rectangle 213"/>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78" name="Oval 214"/>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79" name="Oval 215"/>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80" name="Oval 216"/>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81" name="Oval 217"/>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82" name="Oval 218"/>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83" name="Group 219"/>
              <p:cNvGrpSpPr>
                <a:grpSpLocks/>
              </p:cNvGrpSpPr>
              <p:nvPr/>
            </p:nvGrpSpPr>
            <p:grpSpPr bwMode="auto">
              <a:xfrm>
                <a:off x="4747" y="3504"/>
                <a:ext cx="129" cy="236"/>
                <a:chOff x="4747" y="3504"/>
                <a:chExt cx="129" cy="236"/>
              </a:xfrm>
            </p:grpSpPr>
            <p:sp>
              <p:nvSpPr>
                <p:cNvPr id="600284" name="Rectangle 220"/>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85" name="Oval 221"/>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86" name="Oval 222"/>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87" name="Oval 223"/>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88" name="Oval 224"/>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89" name="Oval 225"/>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90" name="Group 226"/>
              <p:cNvGrpSpPr>
                <a:grpSpLocks/>
              </p:cNvGrpSpPr>
              <p:nvPr/>
            </p:nvGrpSpPr>
            <p:grpSpPr bwMode="auto">
              <a:xfrm>
                <a:off x="4901" y="3504"/>
                <a:ext cx="129" cy="236"/>
                <a:chOff x="4901" y="3504"/>
                <a:chExt cx="129" cy="236"/>
              </a:xfrm>
            </p:grpSpPr>
            <p:sp>
              <p:nvSpPr>
                <p:cNvPr id="600291" name="Rectangle 227"/>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92" name="Oval 228"/>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93" name="Oval 229"/>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94" name="Oval 230"/>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95" name="Oval 231"/>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296" name="Oval 232"/>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00297" name="Group 233"/>
              <p:cNvGrpSpPr>
                <a:grpSpLocks/>
              </p:cNvGrpSpPr>
              <p:nvPr/>
            </p:nvGrpSpPr>
            <p:grpSpPr bwMode="auto">
              <a:xfrm>
                <a:off x="5030" y="3528"/>
                <a:ext cx="128" cy="236"/>
                <a:chOff x="5030" y="3528"/>
                <a:chExt cx="128" cy="236"/>
              </a:xfrm>
            </p:grpSpPr>
            <p:sp>
              <p:nvSpPr>
                <p:cNvPr id="600298" name="Rectangle 234"/>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299" name="Oval 235"/>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300" name="Oval 236"/>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301" name="Oval 237"/>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302" name="Oval 238"/>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00303" name="Oval 239"/>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600304" name="Group 240"/>
          <p:cNvGrpSpPr>
            <a:grpSpLocks/>
          </p:cNvGrpSpPr>
          <p:nvPr/>
        </p:nvGrpSpPr>
        <p:grpSpPr bwMode="auto">
          <a:xfrm>
            <a:off x="457200" y="2286000"/>
            <a:ext cx="762000" cy="838200"/>
            <a:chOff x="144" y="2303"/>
            <a:chExt cx="1344" cy="913"/>
          </a:xfrm>
        </p:grpSpPr>
        <p:sp>
          <p:nvSpPr>
            <p:cNvPr id="600305" name="Rectangle 241"/>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600306" name="Group 242"/>
            <p:cNvGrpSpPr>
              <a:grpSpLocks/>
            </p:cNvGrpSpPr>
            <p:nvPr/>
          </p:nvGrpSpPr>
          <p:grpSpPr bwMode="auto">
            <a:xfrm>
              <a:off x="1001" y="2352"/>
              <a:ext cx="487" cy="289"/>
              <a:chOff x="240" y="3600"/>
              <a:chExt cx="487" cy="289"/>
            </a:xfrm>
          </p:grpSpPr>
          <p:grpSp>
            <p:nvGrpSpPr>
              <p:cNvPr id="600307" name="Group 243"/>
              <p:cNvGrpSpPr>
                <a:grpSpLocks/>
              </p:cNvGrpSpPr>
              <p:nvPr/>
            </p:nvGrpSpPr>
            <p:grpSpPr bwMode="auto">
              <a:xfrm>
                <a:off x="240" y="3644"/>
                <a:ext cx="70" cy="201"/>
                <a:chOff x="2064" y="1872"/>
                <a:chExt cx="144" cy="912"/>
              </a:xfrm>
            </p:grpSpPr>
            <p:sp>
              <p:nvSpPr>
                <p:cNvPr id="600308" name="Rectangle 244"/>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09" name="Line 245"/>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310" name="Line 246"/>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311" name="Line 247"/>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312" name="Line 248"/>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313" name="Line 249"/>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314" name="Line 250"/>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315" name="Line 251"/>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316" name="Line 252"/>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317" name="Line 253"/>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318" name="Line 254"/>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319" name="Group 255"/>
              <p:cNvGrpSpPr>
                <a:grpSpLocks/>
              </p:cNvGrpSpPr>
              <p:nvPr/>
            </p:nvGrpSpPr>
            <p:grpSpPr bwMode="auto">
              <a:xfrm>
                <a:off x="588" y="3667"/>
                <a:ext cx="139" cy="111"/>
                <a:chOff x="2304" y="2256"/>
                <a:chExt cx="432" cy="576"/>
              </a:xfrm>
            </p:grpSpPr>
            <p:sp>
              <p:nvSpPr>
                <p:cNvPr id="600320" name="Rectangle 25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21" name="Line 25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322" name="Line 25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323" name="Line 25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324" name="Line 26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325" name="AutoShape 26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600326" name="Group 262"/>
              <p:cNvGrpSpPr>
                <a:grpSpLocks/>
              </p:cNvGrpSpPr>
              <p:nvPr/>
            </p:nvGrpSpPr>
            <p:grpSpPr bwMode="auto">
              <a:xfrm>
                <a:off x="426" y="3644"/>
                <a:ext cx="139" cy="112"/>
                <a:chOff x="2304" y="2256"/>
                <a:chExt cx="432" cy="576"/>
              </a:xfrm>
            </p:grpSpPr>
            <p:sp>
              <p:nvSpPr>
                <p:cNvPr id="600327" name="Rectangle 26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28" name="Line 26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329" name="Line 26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330" name="Line 26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331" name="Line 26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332" name="AutoShape 26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600333" name="Group 269"/>
              <p:cNvGrpSpPr>
                <a:grpSpLocks/>
              </p:cNvGrpSpPr>
              <p:nvPr/>
            </p:nvGrpSpPr>
            <p:grpSpPr bwMode="auto">
              <a:xfrm>
                <a:off x="402" y="3600"/>
                <a:ext cx="70" cy="200"/>
                <a:chOff x="2064" y="1872"/>
                <a:chExt cx="144" cy="912"/>
              </a:xfrm>
            </p:grpSpPr>
            <p:sp>
              <p:nvSpPr>
                <p:cNvPr id="600334" name="Rectangle 270"/>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35" name="Line 271"/>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336" name="Line 272"/>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337" name="Line 273"/>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338" name="Line 274"/>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339" name="Line 275"/>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340" name="Line 276"/>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341" name="Line 277"/>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342" name="Line 278"/>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343" name="Line 279"/>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344" name="Line 280"/>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345" name="Group 281"/>
              <p:cNvGrpSpPr>
                <a:grpSpLocks/>
              </p:cNvGrpSpPr>
              <p:nvPr/>
            </p:nvGrpSpPr>
            <p:grpSpPr bwMode="auto">
              <a:xfrm>
                <a:off x="518" y="3689"/>
                <a:ext cx="70" cy="200"/>
                <a:chOff x="2064" y="1872"/>
                <a:chExt cx="144" cy="912"/>
              </a:xfrm>
            </p:grpSpPr>
            <p:sp>
              <p:nvSpPr>
                <p:cNvPr id="600346" name="Rectangle 282"/>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47" name="Line 283"/>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348" name="Line 284"/>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349" name="Line 285"/>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350" name="Line 286"/>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351" name="Line 287"/>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352" name="Line 288"/>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353" name="Line 289"/>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354" name="Line 290"/>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355" name="Line 291"/>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356" name="Line 292"/>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357" name="Group 293"/>
              <p:cNvGrpSpPr>
                <a:grpSpLocks/>
              </p:cNvGrpSpPr>
              <p:nvPr/>
            </p:nvGrpSpPr>
            <p:grpSpPr bwMode="auto">
              <a:xfrm>
                <a:off x="286" y="3756"/>
                <a:ext cx="140" cy="111"/>
                <a:chOff x="2304" y="2256"/>
                <a:chExt cx="432" cy="576"/>
              </a:xfrm>
            </p:grpSpPr>
            <p:sp>
              <p:nvSpPr>
                <p:cNvPr id="600358" name="Rectangle 29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59" name="Line 29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360" name="Line 29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361" name="Line 29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362" name="Line 29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363" name="AutoShape 29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600364" name="Group 300"/>
            <p:cNvGrpSpPr>
              <a:grpSpLocks/>
            </p:cNvGrpSpPr>
            <p:nvPr/>
          </p:nvGrpSpPr>
          <p:grpSpPr bwMode="auto">
            <a:xfrm>
              <a:off x="288" y="2447"/>
              <a:ext cx="487" cy="289"/>
              <a:chOff x="240" y="3600"/>
              <a:chExt cx="487" cy="289"/>
            </a:xfrm>
          </p:grpSpPr>
          <p:grpSp>
            <p:nvGrpSpPr>
              <p:cNvPr id="600365" name="Group 301"/>
              <p:cNvGrpSpPr>
                <a:grpSpLocks/>
              </p:cNvGrpSpPr>
              <p:nvPr/>
            </p:nvGrpSpPr>
            <p:grpSpPr bwMode="auto">
              <a:xfrm>
                <a:off x="240" y="3644"/>
                <a:ext cx="70" cy="201"/>
                <a:chOff x="2064" y="1872"/>
                <a:chExt cx="144" cy="912"/>
              </a:xfrm>
            </p:grpSpPr>
            <p:sp>
              <p:nvSpPr>
                <p:cNvPr id="600366" name="Rectangle 302"/>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67" name="Line 303"/>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368" name="Line 304"/>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369" name="Line 305"/>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370" name="Line 306"/>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371" name="Line 307"/>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372" name="Line 308"/>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373" name="Line 309"/>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374" name="Line 310"/>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375" name="Line 311"/>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376" name="Line 312"/>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377" name="Group 313"/>
              <p:cNvGrpSpPr>
                <a:grpSpLocks/>
              </p:cNvGrpSpPr>
              <p:nvPr/>
            </p:nvGrpSpPr>
            <p:grpSpPr bwMode="auto">
              <a:xfrm>
                <a:off x="588" y="3667"/>
                <a:ext cx="139" cy="111"/>
                <a:chOff x="2304" y="2256"/>
                <a:chExt cx="432" cy="576"/>
              </a:xfrm>
            </p:grpSpPr>
            <p:sp>
              <p:nvSpPr>
                <p:cNvPr id="600378" name="Rectangle 31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79" name="Line 31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380" name="Line 31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381" name="Line 31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382" name="Line 31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383" name="AutoShape 31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600384" name="Group 320"/>
              <p:cNvGrpSpPr>
                <a:grpSpLocks/>
              </p:cNvGrpSpPr>
              <p:nvPr/>
            </p:nvGrpSpPr>
            <p:grpSpPr bwMode="auto">
              <a:xfrm>
                <a:off x="426" y="3644"/>
                <a:ext cx="139" cy="112"/>
                <a:chOff x="2304" y="2256"/>
                <a:chExt cx="432" cy="576"/>
              </a:xfrm>
            </p:grpSpPr>
            <p:sp>
              <p:nvSpPr>
                <p:cNvPr id="600385" name="Rectangle 32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86" name="Line 32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387" name="Line 32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388" name="Line 32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389" name="Line 32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390" name="AutoShape 32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600391" name="Group 327"/>
              <p:cNvGrpSpPr>
                <a:grpSpLocks/>
              </p:cNvGrpSpPr>
              <p:nvPr/>
            </p:nvGrpSpPr>
            <p:grpSpPr bwMode="auto">
              <a:xfrm>
                <a:off x="402" y="3600"/>
                <a:ext cx="70" cy="200"/>
                <a:chOff x="2064" y="1872"/>
                <a:chExt cx="144" cy="912"/>
              </a:xfrm>
            </p:grpSpPr>
            <p:sp>
              <p:nvSpPr>
                <p:cNvPr id="600392" name="Rectangle 328"/>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393" name="Line 329"/>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394" name="Line 330"/>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395" name="Line 331"/>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396" name="Line 332"/>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397" name="Line 333"/>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398" name="Line 334"/>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399" name="Line 335"/>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400" name="Line 336"/>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401" name="Line 337"/>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402" name="Line 338"/>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403" name="Group 339"/>
              <p:cNvGrpSpPr>
                <a:grpSpLocks/>
              </p:cNvGrpSpPr>
              <p:nvPr/>
            </p:nvGrpSpPr>
            <p:grpSpPr bwMode="auto">
              <a:xfrm>
                <a:off x="518" y="3689"/>
                <a:ext cx="70" cy="200"/>
                <a:chOff x="2064" y="1872"/>
                <a:chExt cx="144" cy="912"/>
              </a:xfrm>
            </p:grpSpPr>
            <p:sp>
              <p:nvSpPr>
                <p:cNvPr id="600404" name="Rectangle 340"/>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05" name="Line 341"/>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406" name="Line 342"/>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407" name="Line 343"/>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408" name="Line 344"/>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409" name="Line 345"/>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410" name="Line 346"/>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411" name="Line 347"/>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412" name="Line 348"/>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413" name="Line 349"/>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414" name="Line 350"/>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415" name="Group 351"/>
              <p:cNvGrpSpPr>
                <a:grpSpLocks/>
              </p:cNvGrpSpPr>
              <p:nvPr/>
            </p:nvGrpSpPr>
            <p:grpSpPr bwMode="auto">
              <a:xfrm>
                <a:off x="286" y="3756"/>
                <a:ext cx="140" cy="111"/>
                <a:chOff x="2304" y="2256"/>
                <a:chExt cx="432" cy="576"/>
              </a:xfrm>
            </p:grpSpPr>
            <p:sp>
              <p:nvSpPr>
                <p:cNvPr id="600416" name="Rectangle 35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17" name="Line 35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418" name="Line 35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419" name="Line 35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420" name="Line 35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421" name="AutoShape 35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600422" name="Group 358"/>
            <p:cNvGrpSpPr>
              <a:grpSpLocks/>
            </p:cNvGrpSpPr>
            <p:nvPr/>
          </p:nvGrpSpPr>
          <p:grpSpPr bwMode="auto">
            <a:xfrm>
              <a:off x="480" y="2303"/>
              <a:ext cx="487" cy="289"/>
              <a:chOff x="240" y="3600"/>
              <a:chExt cx="487" cy="289"/>
            </a:xfrm>
          </p:grpSpPr>
          <p:grpSp>
            <p:nvGrpSpPr>
              <p:cNvPr id="600423" name="Group 359"/>
              <p:cNvGrpSpPr>
                <a:grpSpLocks/>
              </p:cNvGrpSpPr>
              <p:nvPr/>
            </p:nvGrpSpPr>
            <p:grpSpPr bwMode="auto">
              <a:xfrm>
                <a:off x="240" y="3644"/>
                <a:ext cx="70" cy="201"/>
                <a:chOff x="2064" y="1872"/>
                <a:chExt cx="144" cy="912"/>
              </a:xfrm>
            </p:grpSpPr>
            <p:sp>
              <p:nvSpPr>
                <p:cNvPr id="600424" name="Rectangle 360"/>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25" name="Line 361"/>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426" name="Line 362"/>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427" name="Line 363"/>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428" name="Line 364"/>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429" name="Line 365"/>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430" name="Line 366"/>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431" name="Line 367"/>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432" name="Line 368"/>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433" name="Line 369"/>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434" name="Line 370"/>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435" name="Group 371"/>
              <p:cNvGrpSpPr>
                <a:grpSpLocks/>
              </p:cNvGrpSpPr>
              <p:nvPr/>
            </p:nvGrpSpPr>
            <p:grpSpPr bwMode="auto">
              <a:xfrm>
                <a:off x="588" y="3667"/>
                <a:ext cx="139" cy="111"/>
                <a:chOff x="2304" y="2256"/>
                <a:chExt cx="432" cy="576"/>
              </a:xfrm>
            </p:grpSpPr>
            <p:sp>
              <p:nvSpPr>
                <p:cNvPr id="600436" name="Rectangle 37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37" name="Line 37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438" name="Line 37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439" name="Line 37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440" name="Line 37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441" name="AutoShape 37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600442" name="Group 378"/>
              <p:cNvGrpSpPr>
                <a:grpSpLocks/>
              </p:cNvGrpSpPr>
              <p:nvPr/>
            </p:nvGrpSpPr>
            <p:grpSpPr bwMode="auto">
              <a:xfrm>
                <a:off x="426" y="3644"/>
                <a:ext cx="139" cy="112"/>
                <a:chOff x="2304" y="2256"/>
                <a:chExt cx="432" cy="576"/>
              </a:xfrm>
            </p:grpSpPr>
            <p:sp>
              <p:nvSpPr>
                <p:cNvPr id="600443" name="Rectangle 37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44" name="Line 38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445" name="Line 38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446" name="Line 38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447" name="Line 38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448" name="AutoShape 38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600449" name="Group 385"/>
              <p:cNvGrpSpPr>
                <a:grpSpLocks/>
              </p:cNvGrpSpPr>
              <p:nvPr/>
            </p:nvGrpSpPr>
            <p:grpSpPr bwMode="auto">
              <a:xfrm>
                <a:off x="402" y="3600"/>
                <a:ext cx="70" cy="200"/>
                <a:chOff x="2064" y="1872"/>
                <a:chExt cx="144" cy="912"/>
              </a:xfrm>
            </p:grpSpPr>
            <p:sp>
              <p:nvSpPr>
                <p:cNvPr id="600450" name="Rectangle 386"/>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51" name="Line 387"/>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452" name="Line 388"/>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453" name="Line 389"/>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454" name="Line 390"/>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455" name="Line 391"/>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456" name="Line 392"/>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457" name="Line 393"/>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458" name="Line 394"/>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459" name="Line 395"/>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460" name="Line 396"/>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461" name="Group 397"/>
              <p:cNvGrpSpPr>
                <a:grpSpLocks/>
              </p:cNvGrpSpPr>
              <p:nvPr/>
            </p:nvGrpSpPr>
            <p:grpSpPr bwMode="auto">
              <a:xfrm>
                <a:off x="518" y="3689"/>
                <a:ext cx="70" cy="200"/>
                <a:chOff x="2064" y="1872"/>
                <a:chExt cx="144" cy="912"/>
              </a:xfrm>
            </p:grpSpPr>
            <p:sp>
              <p:nvSpPr>
                <p:cNvPr id="600462" name="Rectangle 398"/>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63" name="Line 399"/>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464" name="Line 400"/>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465" name="Line 401"/>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466" name="Line 402"/>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467" name="Line 403"/>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468" name="Line 404"/>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469" name="Line 405"/>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470" name="Line 406"/>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471" name="Line 407"/>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472" name="Line 408"/>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473" name="Group 409"/>
              <p:cNvGrpSpPr>
                <a:grpSpLocks/>
              </p:cNvGrpSpPr>
              <p:nvPr/>
            </p:nvGrpSpPr>
            <p:grpSpPr bwMode="auto">
              <a:xfrm>
                <a:off x="286" y="3756"/>
                <a:ext cx="140" cy="111"/>
                <a:chOff x="2304" y="2256"/>
                <a:chExt cx="432" cy="576"/>
              </a:xfrm>
            </p:grpSpPr>
            <p:sp>
              <p:nvSpPr>
                <p:cNvPr id="600474" name="Rectangle 41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75" name="Line 41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476" name="Line 41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477" name="Line 41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478" name="Line 41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479" name="AutoShape 41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600480" name="Group 416"/>
            <p:cNvGrpSpPr>
              <a:grpSpLocks/>
            </p:cNvGrpSpPr>
            <p:nvPr/>
          </p:nvGrpSpPr>
          <p:grpSpPr bwMode="auto">
            <a:xfrm>
              <a:off x="816" y="2496"/>
              <a:ext cx="487" cy="289"/>
              <a:chOff x="240" y="3600"/>
              <a:chExt cx="487" cy="289"/>
            </a:xfrm>
          </p:grpSpPr>
          <p:grpSp>
            <p:nvGrpSpPr>
              <p:cNvPr id="600481" name="Group 417"/>
              <p:cNvGrpSpPr>
                <a:grpSpLocks/>
              </p:cNvGrpSpPr>
              <p:nvPr/>
            </p:nvGrpSpPr>
            <p:grpSpPr bwMode="auto">
              <a:xfrm>
                <a:off x="240" y="3644"/>
                <a:ext cx="70" cy="201"/>
                <a:chOff x="2064" y="1872"/>
                <a:chExt cx="144" cy="912"/>
              </a:xfrm>
            </p:grpSpPr>
            <p:sp>
              <p:nvSpPr>
                <p:cNvPr id="600482" name="Rectangle 418"/>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83" name="Line 419"/>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484" name="Line 420"/>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485" name="Line 421"/>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486" name="Line 422"/>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487" name="Line 423"/>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488" name="Line 424"/>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489" name="Line 425"/>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490" name="Line 426"/>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491" name="Line 427"/>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492" name="Line 428"/>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493" name="Group 429"/>
              <p:cNvGrpSpPr>
                <a:grpSpLocks/>
              </p:cNvGrpSpPr>
              <p:nvPr/>
            </p:nvGrpSpPr>
            <p:grpSpPr bwMode="auto">
              <a:xfrm>
                <a:off x="588" y="3667"/>
                <a:ext cx="139" cy="111"/>
                <a:chOff x="2304" y="2256"/>
                <a:chExt cx="432" cy="576"/>
              </a:xfrm>
            </p:grpSpPr>
            <p:sp>
              <p:nvSpPr>
                <p:cNvPr id="600494" name="Rectangle 43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495" name="Line 43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496" name="Line 43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497" name="Line 43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498" name="Line 43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499" name="AutoShape 43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600500" name="Group 436"/>
              <p:cNvGrpSpPr>
                <a:grpSpLocks/>
              </p:cNvGrpSpPr>
              <p:nvPr/>
            </p:nvGrpSpPr>
            <p:grpSpPr bwMode="auto">
              <a:xfrm>
                <a:off x="426" y="3644"/>
                <a:ext cx="139" cy="112"/>
                <a:chOff x="2304" y="2256"/>
                <a:chExt cx="432" cy="576"/>
              </a:xfrm>
            </p:grpSpPr>
            <p:sp>
              <p:nvSpPr>
                <p:cNvPr id="600501" name="Rectangle 43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502" name="Line 43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503" name="Line 43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504" name="Line 44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505" name="Line 44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506" name="AutoShape 44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600507" name="Group 443"/>
              <p:cNvGrpSpPr>
                <a:grpSpLocks/>
              </p:cNvGrpSpPr>
              <p:nvPr/>
            </p:nvGrpSpPr>
            <p:grpSpPr bwMode="auto">
              <a:xfrm>
                <a:off x="402" y="3600"/>
                <a:ext cx="70" cy="200"/>
                <a:chOff x="2064" y="1872"/>
                <a:chExt cx="144" cy="912"/>
              </a:xfrm>
            </p:grpSpPr>
            <p:sp>
              <p:nvSpPr>
                <p:cNvPr id="600508" name="Rectangle 444"/>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509" name="Line 445"/>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510" name="Line 446"/>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511" name="Line 447"/>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512" name="Line 448"/>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513" name="Line 449"/>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514" name="Line 450"/>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515" name="Line 451"/>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516" name="Line 452"/>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517" name="Line 453"/>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518" name="Line 454"/>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519" name="Group 455"/>
              <p:cNvGrpSpPr>
                <a:grpSpLocks/>
              </p:cNvGrpSpPr>
              <p:nvPr/>
            </p:nvGrpSpPr>
            <p:grpSpPr bwMode="auto">
              <a:xfrm>
                <a:off x="518" y="3689"/>
                <a:ext cx="70" cy="200"/>
                <a:chOff x="2064" y="1872"/>
                <a:chExt cx="144" cy="912"/>
              </a:xfrm>
            </p:grpSpPr>
            <p:sp>
              <p:nvSpPr>
                <p:cNvPr id="600520" name="Rectangle 456"/>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521" name="Line 457"/>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600522" name="Line 458"/>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600523" name="Line 459"/>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600524" name="Line 460"/>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600525" name="Line 461"/>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600526" name="Line 462"/>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600527" name="Line 463"/>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600528" name="Line 464"/>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600529" name="Line 465"/>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600530" name="Line 466"/>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600531" name="Group 467"/>
              <p:cNvGrpSpPr>
                <a:grpSpLocks/>
              </p:cNvGrpSpPr>
              <p:nvPr/>
            </p:nvGrpSpPr>
            <p:grpSpPr bwMode="auto">
              <a:xfrm>
                <a:off x="286" y="3756"/>
                <a:ext cx="140" cy="111"/>
                <a:chOff x="2304" y="2256"/>
                <a:chExt cx="432" cy="576"/>
              </a:xfrm>
            </p:grpSpPr>
            <p:sp>
              <p:nvSpPr>
                <p:cNvPr id="600532" name="Rectangle 468"/>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600533" name="Line 469"/>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600534" name="Line 470"/>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600535" name="Line 471"/>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600536" name="Line 472"/>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600537" name="AutoShape 473"/>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600538" name="Group 474"/>
          <p:cNvGrpSpPr>
            <a:grpSpLocks/>
          </p:cNvGrpSpPr>
          <p:nvPr/>
        </p:nvGrpSpPr>
        <p:grpSpPr bwMode="auto">
          <a:xfrm>
            <a:off x="1219200" y="2514600"/>
            <a:ext cx="914400" cy="889000"/>
            <a:chOff x="288" y="1056"/>
            <a:chExt cx="1340" cy="1088"/>
          </a:xfrm>
        </p:grpSpPr>
        <p:sp>
          <p:nvSpPr>
            <p:cNvPr id="600539" name="Rectangle 475"/>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600540" name="Group 476"/>
            <p:cNvGrpSpPr>
              <a:grpSpLocks/>
            </p:cNvGrpSpPr>
            <p:nvPr/>
          </p:nvGrpSpPr>
          <p:grpSpPr bwMode="auto">
            <a:xfrm>
              <a:off x="624" y="1056"/>
              <a:ext cx="1004" cy="424"/>
              <a:chOff x="2020" y="1189"/>
              <a:chExt cx="1004" cy="424"/>
            </a:xfrm>
          </p:grpSpPr>
          <p:grpSp>
            <p:nvGrpSpPr>
              <p:cNvPr id="600541" name="Group 477"/>
              <p:cNvGrpSpPr>
                <a:grpSpLocks/>
              </p:cNvGrpSpPr>
              <p:nvPr/>
            </p:nvGrpSpPr>
            <p:grpSpPr bwMode="auto">
              <a:xfrm>
                <a:off x="2020" y="1197"/>
                <a:ext cx="194" cy="353"/>
                <a:chOff x="2020" y="1197"/>
                <a:chExt cx="194" cy="353"/>
              </a:xfrm>
            </p:grpSpPr>
            <p:sp>
              <p:nvSpPr>
                <p:cNvPr id="600542" name="Rectangle 478"/>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43" name="AutoShape 479"/>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44" name="Group 480"/>
              <p:cNvGrpSpPr>
                <a:grpSpLocks/>
              </p:cNvGrpSpPr>
              <p:nvPr/>
            </p:nvGrpSpPr>
            <p:grpSpPr bwMode="auto">
              <a:xfrm>
                <a:off x="2250" y="1189"/>
                <a:ext cx="194" cy="353"/>
                <a:chOff x="2250" y="1189"/>
                <a:chExt cx="194" cy="353"/>
              </a:xfrm>
            </p:grpSpPr>
            <p:sp>
              <p:nvSpPr>
                <p:cNvPr id="600545" name="Rectangle 481"/>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46" name="AutoShape 482"/>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47" name="Group 483"/>
              <p:cNvGrpSpPr>
                <a:grpSpLocks/>
              </p:cNvGrpSpPr>
              <p:nvPr/>
            </p:nvGrpSpPr>
            <p:grpSpPr bwMode="auto">
              <a:xfrm>
                <a:off x="2337" y="1216"/>
                <a:ext cx="194" cy="353"/>
                <a:chOff x="2337" y="1216"/>
                <a:chExt cx="194" cy="353"/>
              </a:xfrm>
            </p:grpSpPr>
            <p:sp>
              <p:nvSpPr>
                <p:cNvPr id="600548" name="Rectangle 484"/>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49" name="AutoShape 485"/>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50" name="Group 486"/>
              <p:cNvGrpSpPr>
                <a:grpSpLocks/>
              </p:cNvGrpSpPr>
              <p:nvPr/>
            </p:nvGrpSpPr>
            <p:grpSpPr bwMode="auto">
              <a:xfrm>
                <a:off x="2532" y="1206"/>
                <a:ext cx="194" cy="353"/>
                <a:chOff x="2532" y="1206"/>
                <a:chExt cx="194" cy="353"/>
              </a:xfrm>
            </p:grpSpPr>
            <p:sp>
              <p:nvSpPr>
                <p:cNvPr id="600551" name="Rectangle 487"/>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52" name="AutoShape 488"/>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53" name="Group 489"/>
              <p:cNvGrpSpPr>
                <a:grpSpLocks/>
              </p:cNvGrpSpPr>
              <p:nvPr/>
            </p:nvGrpSpPr>
            <p:grpSpPr bwMode="auto">
              <a:xfrm>
                <a:off x="2830" y="1245"/>
                <a:ext cx="194" cy="353"/>
                <a:chOff x="2830" y="1245"/>
                <a:chExt cx="194" cy="353"/>
              </a:xfrm>
            </p:grpSpPr>
            <p:sp>
              <p:nvSpPr>
                <p:cNvPr id="600554" name="Rectangle 490"/>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55" name="AutoShape 491"/>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56" name="Group 492"/>
              <p:cNvGrpSpPr>
                <a:grpSpLocks/>
              </p:cNvGrpSpPr>
              <p:nvPr/>
            </p:nvGrpSpPr>
            <p:grpSpPr bwMode="auto">
              <a:xfrm>
                <a:off x="2142" y="1227"/>
                <a:ext cx="194" cy="353"/>
                <a:chOff x="2142" y="1227"/>
                <a:chExt cx="194" cy="353"/>
              </a:xfrm>
            </p:grpSpPr>
            <p:sp>
              <p:nvSpPr>
                <p:cNvPr id="600557" name="Rectangle 493"/>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58" name="AutoShape 494"/>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59" name="Group 495"/>
              <p:cNvGrpSpPr>
                <a:grpSpLocks/>
              </p:cNvGrpSpPr>
              <p:nvPr/>
            </p:nvGrpSpPr>
            <p:grpSpPr bwMode="auto">
              <a:xfrm>
                <a:off x="2424" y="1243"/>
                <a:ext cx="193" cy="353"/>
                <a:chOff x="2424" y="1243"/>
                <a:chExt cx="193" cy="353"/>
              </a:xfrm>
            </p:grpSpPr>
            <p:sp>
              <p:nvSpPr>
                <p:cNvPr id="600560" name="Rectangle 496"/>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61" name="AutoShape 497"/>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62" name="Group 498"/>
              <p:cNvGrpSpPr>
                <a:grpSpLocks/>
              </p:cNvGrpSpPr>
              <p:nvPr/>
            </p:nvGrpSpPr>
            <p:grpSpPr bwMode="auto">
              <a:xfrm>
                <a:off x="2618" y="1233"/>
                <a:ext cx="194" cy="353"/>
                <a:chOff x="2618" y="1233"/>
                <a:chExt cx="194" cy="353"/>
              </a:xfrm>
            </p:grpSpPr>
            <p:sp>
              <p:nvSpPr>
                <p:cNvPr id="600563" name="Rectangle 499"/>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64" name="AutoShape 500"/>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65" name="Group 501"/>
              <p:cNvGrpSpPr>
                <a:grpSpLocks/>
              </p:cNvGrpSpPr>
              <p:nvPr/>
            </p:nvGrpSpPr>
            <p:grpSpPr bwMode="auto">
              <a:xfrm>
                <a:off x="2706" y="1260"/>
                <a:ext cx="194" cy="353"/>
                <a:chOff x="2706" y="1260"/>
                <a:chExt cx="194" cy="353"/>
              </a:xfrm>
            </p:grpSpPr>
            <p:sp>
              <p:nvSpPr>
                <p:cNvPr id="600566" name="Rectangle 502"/>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67" name="AutoShape 503"/>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600568" name="Group 504"/>
            <p:cNvGrpSpPr>
              <a:grpSpLocks/>
            </p:cNvGrpSpPr>
            <p:nvPr/>
          </p:nvGrpSpPr>
          <p:grpSpPr bwMode="auto">
            <a:xfrm>
              <a:off x="480" y="1152"/>
              <a:ext cx="1004" cy="424"/>
              <a:chOff x="2020" y="1189"/>
              <a:chExt cx="1004" cy="424"/>
            </a:xfrm>
          </p:grpSpPr>
          <p:grpSp>
            <p:nvGrpSpPr>
              <p:cNvPr id="600569" name="Group 505"/>
              <p:cNvGrpSpPr>
                <a:grpSpLocks/>
              </p:cNvGrpSpPr>
              <p:nvPr/>
            </p:nvGrpSpPr>
            <p:grpSpPr bwMode="auto">
              <a:xfrm>
                <a:off x="2020" y="1197"/>
                <a:ext cx="194" cy="353"/>
                <a:chOff x="2020" y="1197"/>
                <a:chExt cx="194" cy="353"/>
              </a:xfrm>
            </p:grpSpPr>
            <p:sp>
              <p:nvSpPr>
                <p:cNvPr id="600570" name="Rectangle 506"/>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71" name="AutoShape 507"/>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72" name="Group 508"/>
              <p:cNvGrpSpPr>
                <a:grpSpLocks/>
              </p:cNvGrpSpPr>
              <p:nvPr/>
            </p:nvGrpSpPr>
            <p:grpSpPr bwMode="auto">
              <a:xfrm>
                <a:off x="2250" y="1189"/>
                <a:ext cx="194" cy="353"/>
                <a:chOff x="2250" y="1189"/>
                <a:chExt cx="194" cy="353"/>
              </a:xfrm>
            </p:grpSpPr>
            <p:sp>
              <p:nvSpPr>
                <p:cNvPr id="600573" name="Rectangle 509"/>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74" name="AutoShape 510"/>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75" name="Group 511"/>
              <p:cNvGrpSpPr>
                <a:grpSpLocks/>
              </p:cNvGrpSpPr>
              <p:nvPr/>
            </p:nvGrpSpPr>
            <p:grpSpPr bwMode="auto">
              <a:xfrm>
                <a:off x="2337" y="1216"/>
                <a:ext cx="194" cy="353"/>
                <a:chOff x="2337" y="1216"/>
                <a:chExt cx="194" cy="353"/>
              </a:xfrm>
            </p:grpSpPr>
            <p:sp>
              <p:nvSpPr>
                <p:cNvPr id="600576" name="Rectangle 512"/>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77" name="AutoShape 513"/>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78" name="Group 514"/>
              <p:cNvGrpSpPr>
                <a:grpSpLocks/>
              </p:cNvGrpSpPr>
              <p:nvPr/>
            </p:nvGrpSpPr>
            <p:grpSpPr bwMode="auto">
              <a:xfrm>
                <a:off x="2532" y="1206"/>
                <a:ext cx="194" cy="353"/>
                <a:chOff x="2532" y="1206"/>
                <a:chExt cx="194" cy="353"/>
              </a:xfrm>
            </p:grpSpPr>
            <p:sp>
              <p:nvSpPr>
                <p:cNvPr id="600579" name="Rectangle 515"/>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80" name="AutoShape 516"/>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81" name="Group 517"/>
              <p:cNvGrpSpPr>
                <a:grpSpLocks/>
              </p:cNvGrpSpPr>
              <p:nvPr/>
            </p:nvGrpSpPr>
            <p:grpSpPr bwMode="auto">
              <a:xfrm>
                <a:off x="2830" y="1245"/>
                <a:ext cx="194" cy="353"/>
                <a:chOff x="2830" y="1245"/>
                <a:chExt cx="194" cy="353"/>
              </a:xfrm>
            </p:grpSpPr>
            <p:sp>
              <p:nvSpPr>
                <p:cNvPr id="600582" name="Rectangle 518"/>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83" name="AutoShape 519"/>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84" name="Group 520"/>
              <p:cNvGrpSpPr>
                <a:grpSpLocks/>
              </p:cNvGrpSpPr>
              <p:nvPr/>
            </p:nvGrpSpPr>
            <p:grpSpPr bwMode="auto">
              <a:xfrm>
                <a:off x="2142" y="1227"/>
                <a:ext cx="194" cy="353"/>
                <a:chOff x="2142" y="1227"/>
                <a:chExt cx="194" cy="353"/>
              </a:xfrm>
            </p:grpSpPr>
            <p:sp>
              <p:nvSpPr>
                <p:cNvPr id="600585" name="Rectangle 521"/>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86" name="AutoShape 522"/>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87" name="Group 523"/>
              <p:cNvGrpSpPr>
                <a:grpSpLocks/>
              </p:cNvGrpSpPr>
              <p:nvPr/>
            </p:nvGrpSpPr>
            <p:grpSpPr bwMode="auto">
              <a:xfrm>
                <a:off x="2424" y="1243"/>
                <a:ext cx="193" cy="353"/>
                <a:chOff x="2424" y="1243"/>
                <a:chExt cx="193" cy="353"/>
              </a:xfrm>
            </p:grpSpPr>
            <p:sp>
              <p:nvSpPr>
                <p:cNvPr id="600588" name="Rectangle 524"/>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89" name="AutoShape 525"/>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90" name="Group 526"/>
              <p:cNvGrpSpPr>
                <a:grpSpLocks/>
              </p:cNvGrpSpPr>
              <p:nvPr/>
            </p:nvGrpSpPr>
            <p:grpSpPr bwMode="auto">
              <a:xfrm>
                <a:off x="2618" y="1233"/>
                <a:ext cx="194" cy="353"/>
                <a:chOff x="2618" y="1233"/>
                <a:chExt cx="194" cy="353"/>
              </a:xfrm>
            </p:grpSpPr>
            <p:sp>
              <p:nvSpPr>
                <p:cNvPr id="600591" name="Rectangle 527"/>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92" name="AutoShape 528"/>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593" name="Group 529"/>
              <p:cNvGrpSpPr>
                <a:grpSpLocks/>
              </p:cNvGrpSpPr>
              <p:nvPr/>
            </p:nvGrpSpPr>
            <p:grpSpPr bwMode="auto">
              <a:xfrm>
                <a:off x="2706" y="1260"/>
                <a:ext cx="194" cy="353"/>
                <a:chOff x="2706" y="1260"/>
                <a:chExt cx="194" cy="353"/>
              </a:xfrm>
            </p:grpSpPr>
            <p:sp>
              <p:nvSpPr>
                <p:cNvPr id="600594" name="Rectangle 530"/>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95" name="AutoShape 531"/>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600596" name="Group 532"/>
            <p:cNvGrpSpPr>
              <a:grpSpLocks/>
            </p:cNvGrpSpPr>
            <p:nvPr/>
          </p:nvGrpSpPr>
          <p:grpSpPr bwMode="auto">
            <a:xfrm>
              <a:off x="432" y="1248"/>
              <a:ext cx="1004" cy="424"/>
              <a:chOff x="2020" y="1189"/>
              <a:chExt cx="1004" cy="424"/>
            </a:xfrm>
          </p:grpSpPr>
          <p:grpSp>
            <p:nvGrpSpPr>
              <p:cNvPr id="600597" name="Group 533"/>
              <p:cNvGrpSpPr>
                <a:grpSpLocks/>
              </p:cNvGrpSpPr>
              <p:nvPr/>
            </p:nvGrpSpPr>
            <p:grpSpPr bwMode="auto">
              <a:xfrm>
                <a:off x="2020" y="1197"/>
                <a:ext cx="194" cy="353"/>
                <a:chOff x="2020" y="1197"/>
                <a:chExt cx="194" cy="353"/>
              </a:xfrm>
            </p:grpSpPr>
            <p:sp>
              <p:nvSpPr>
                <p:cNvPr id="600598" name="Rectangle 534"/>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599" name="AutoShape 535"/>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600" name="Group 536"/>
              <p:cNvGrpSpPr>
                <a:grpSpLocks/>
              </p:cNvGrpSpPr>
              <p:nvPr/>
            </p:nvGrpSpPr>
            <p:grpSpPr bwMode="auto">
              <a:xfrm>
                <a:off x="2250" y="1189"/>
                <a:ext cx="194" cy="353"/>
                <a:chOff x="2250" y="1189"/>
                <a:chExt cx="194" cy="353"/>
              </a:xfrm>
            </p:grpSpPr>
            <p:sp>
              <p:nvSpPr>
                <p:cNvPr id="600601" name="Rectangle 537"/>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602" name="AutoShape 538"/>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603" name="Group 539"/>
              <p:cNvGrpSpPr>
                <a:grpSpLocks/>
              </p:cNvGrpSpPr>
              <p:nvPr/>
            </p:nvGrpSpPr>
            <p:grpSpPr bwMode="auto">
              <a:xfrm>
                <a:off x="2337" y="1216"/>
                <a:ext cx="194" cy="353"/>
                <a:chOff x="2337" y="1216"/>
                <a:chExt cx="194" cy="353"/>
              </a:xfrm>
            </p:grpSpPr>
            <p:sp>
              <p:nvSpPr>
                <p:cNvPr id="600604" name="Rectangle 540"/>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605" name="AutoShape 541"/>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606" name="Group 542"/>
              <p:cNvGrpSpPr>
                <a:grpSpLocks/>
              </p:cNvGrpSpPr>
              <p:nvPr/>
            </p:nvGrpSpPr>
            <p:grpSpPr bwMode="auto">
              <a:xfrm>
                <a:off x="2532" y="1206"/>
                <a:ext cx="194" cy="353"/>
                <a:chOff x="2532" y="1206"/>
                <a:chExt cx="194" cy="353"/>
              </a:xfrm>
            </p:grpSpPr>
            <p:sp>
              <p:nvSpPr>
                <p:cNvPr id="600607" name="Rectangle 543"/>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608" name="AutoShape 544"/>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609" name="Group 545"/>
              <p:cNvGrpSpPr>
                <a:grpSpLocks/>
              </p:cNvGrpSpPr>
              <p:nvPr/>
            </p:nvGrpSpPr>
            <p:grpSpPr bwMode="auto">
              <a:xfrm>
                <a:off x="2830" y="1245"/>
                <a:ext cx="194" cy="353"/>
                <a:chOff x="2830" y="1245"/>
                <a:chExt cx="194" cy="353"/>
              </a:xfrm>
            </p:grpSpPr>
            <p:sp>
              <p:nvSpPr>
                <p:cNvPr id="600610" name="Rectangle 546"/>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611" name="AutoShape 547"/>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612" name="Group 548"/>
              <p:cNvGrpSpPr>
                <a:grpSpLocks/>
              </p:cNvGrpSpPr>
              <p:nvPr/>
            </p:nvGrpSpPr>
            <p:grpSpPr bwMode="auto">
              <a:xfrm>
                <a:off x="2142" y="1227"/>
                <a:ext cx="194" cy="353"/>
                <a:chOff x="2142" y="1227"/>
                <a:chExt cx="194" cy="353"/>
              </a:xfrm>
            </p:grpSpPr>
            <p:sp>
              <p:nvSpPr>
                <p:cNvPr id="600613" name="Rectangle 549"/>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614" name="AutoShape 550"/>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615" name="Group 551"/>
              <p:cNvGrpSpPr>
                <a:grpSpLocks/>
              </p:cNvGrpSpPr>
              <p:nvPr/>
            </p:nvGrpSpPr>
            <p:grpSpPr bwMode="auto">
              <a:xfrm>
                <a:off x="2424" y="1243"/>
                <a:ext cx="193" cy="353"/>
                <a:chOff x="2424" y="1243"/>
                <a:chExt cx="193" cy="353"/>
              </a:xfrm>
            </p:grpSpPr>
            <p:sp>
              <p:nvSpPr>
                <p:cNvPr id="600616" name="Rectangle 552"/>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617" name="AutoShape 553"/>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618" name="Group 554"/>
              <p:cNvGrpSpPr>
                <a:grpSpLocks/>
              </p:cNvGrpSpPr>
              <p:nvPr/>
            </p:nvGrpSpPr>
            <p:grpSpPr bwMode="auto">
              <a:xfrm>
                <a:off x="2618" y="1233"/>
                <a:ext cx="194" cy="353"/>
                <a:chOff x="2618" y="1233"/>
                <a:chExt cx="194" cy="353"/>
              </a:xfrm>
            </p:grpSpPr>
            <p:sp>
              <p:nvSpPr>
                <p:cNvPr id="600619" name="Rectangle 555"/>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620" name="AutoShape 556"/>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600621" name="Group 557"/>
              <p:cNvGrpSpPr>
                <a:grpSpLocks/>
              </p:cNvGrpSpPr>
              <p:nvPr/>
            </p:nvGrpSpPr>
            <p:grpSpPr bwMode="auto">
              <a:xfrm>
                <a:off x="2706" y="1260"/>
                <a:ext cx="194" cy="353"/>
                <a:chOff x="2706" y="1260"/>
                <a:chExt cx="194" cy="353"/>
              </a:xfrm>
            </p:grpSpPr>
            <p:sp>
              <p:nvSpPr>
                <p:cNvPr id="600622" name="Rectangle 558"/>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00623" name="AutoShape 559"/>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sp>
        <p:nvSpPr>
          <p:cNvPr id="600624" name="Text Box 560"/>
          <p:cNvSpPr txBox="1">
            <a:spLocks noChangeArrowheads="1"/>
          </p:cNvSpPr>
          <p:nvPr/>
        </p:nvSpPr>
        <p:spPr bwMode="auto">
          <a:xfrm>
            <a:off x="381000" y="909638"/>
            <a:ext cx="1962150" cy="831850"/>
          </a:xfrm>
          <a:prstGeom prst="rect">
            <a:avLst/>
          </a:prstGeom>
          <a:solidFill>
            <a:schemeClr val="folHlink"/>
          </a:solidFill>
          <a:ln w="9525">
            <a:solidFill>
              <a:schemeClr val="tx1"/>
            </a:solidFill>
            <a:miter lim="800000"/>
            <a:headEnd/>
            <a:tailEnd/>
          </a:ln>
          <a:effectLst/>
        </p:spPr>
        <p:txBody>
          <a:bodyPr anchor="ctr">
            <a:spAutoFit/>
          </a:bodyPr>
          <a:lstStyle/>
          <a:p>
            <a:pPr algn="ctr" eaLnBrk="0" hangingPunct="0"/>
            <a:r>
              <a:rPr lang="en-US" sz="2400">
                <a:latin typeface="Times New Roman" pitchFamily="18" charset="0"/>
              </a:rPr>
              <a:t>Land Input File Generator</a:t>
            </a:r>
          </a:p>
        </p:txBody>
      </p:sp>
      <p:sp>
        <p:nvSpPr>
          <p:cNvPr id="600625" name="Text Box 561"/>
          <p:cNvSpPr txBox="1">
            <a:spLocks noChangeArrowheads="1"/>
          </p:cNvSpPr>
          <p:nvPr/>
        </p:nvSpPr>
        <p:spPr bwMode="auto">
          <a:xfrm>
            <a:off x="6934200" y="914400"/>
            <a:ext cx="1962150" cy="831850"/>
          </a:xfrm>
          <a:prstGeom prst="rect">
            <a:avLst/>
          </a:prstGeom>
          <a:solidFill>
            <a:schemeClr val="folHlink"/>
          </a:solidFill>
          <a:ln w="9525">
            <a:solidFill>
              <a:schemeClr val="tx1"/>
            </a:solidFill>
            <a:miter lim="800000"/>
            <a:headEnd/>
            <a:tailEnd/>
          </a:ln>
          <a:effectLst/>
        </p:spPr>
        <p:txBody>
          <a:bodyPr anchor="ctr">
            <a:spAutoFit/>
          </a:bodyPr>
          <a:lstStyle/>
          <a:p>
            <a:pPr algn="ctr" eaLnBrk="0" hangingPunct="0"/>
            <a:r>
              <a:rPr lang="en-US" sz="2400">
                <a:latin typeface="Times New Roman" pitchFamily="18" charset="0"/>
              </a:rPr>
              <a:t>River Input File Generator</a:t>
            </a:r>
          </a:p>
        </p:txBody>
      </p:sp>
      <p:sp>
        <p:nvSpPr>
          <p:cNvPr id="600626" name="Text Box 562"/>
          <p:cNvSpPr txBox="1">
            <a:spLocks noChangeArrowheads="1"/>
          </p:cNvSpPr>
          <p:nvPr/>
        </p:nvSpPr>
        <p:spPr bwMode="auto">
          <a:xfrm>
            <a:off x="5029200" y="100013"/>
            <a:ext cx="3635375" cy="581025"/>
          </a:xfrm>
          <a:prstGeom prst="rect">
            <a:avLst/>
          </a:prstGeom>
          <a:solidFill>
            <a:srgbClr val="FFFF99"/>
          </a:solidFill>
          <a:ln w="9525">
            <a:noFill/>
            <a:miter lim="800000"/>
            <a:headEnd/>
            <a:tailEnd/>
          </a:ln>
          <a:effectLst/>
        </p:spPr>
        <p:txBody>
          <a:bodyPr wrap="none">
            <a:spAutoFit/>
          </a:bodyPr>
          <a:lstStyle/>
          <a:p>
            <a:r>
              <a:rPr lang="en-US" sz="1600"/>
              <a:t>WDM = HSPF-specific binary file type</a:t>
            </a:r>
          </a:p>
          <a:p>
            <a:r>
              <a:rPr lang="en-US" sz="1600"/>
              <a:t>UCI = User Controlled Input (input file)</a:t>
            </a:r>
          </a:p>
        </p:txBody>
      </p:sp>
      <p:sp>
        <p:nvSpPr>
          <p:cNvPr id="600627" name="Text Box 563"/>
          <p:cNvSpPr txBox="1">
            <a:spLocks noChangeArrowheads="1"/>
          </p:cNvSpPr>
          <p:nvPr/>
        </p:nvSpPr>
        <p:spPr bwMode="auto">
          <a:xfrm>
            <a:off x="228600" y="152400"/>
            <a:ext cx="3884613" cy="466725"/>
          </a:xfrm>
          <a:prstGeom prst="rect">
            <a:avLst/>
          </a:prstGeom>
          <a:noFill/>
          <a:ln w="9525">
            <a:solidFill>
              <a:schemeClr val="tx1"/>
            </a:solidFill>
            <a:miter lim="800000"/>
            <a:headEnd/>
            <a:tailEnd/>
          </a:ln>
          <a:effectLst/>
        </p:spPr>
        <p:txBody>
          <a:bodyPr wrap="none">
            <a:spAutoFit/>
          </a:bodyPr>
          <a:lstStyle/>
          <a:p>
            <a:r>
              <a:rPr lang="en-US" sz="2400" b="1"/>
              <a:t>Model Software Structure</a:t>
            </a:r>
          </a:p>
        </p:txBody>
      </p:sp>
      <p:sp>
        <p:nvSpPr>
          <p:cNvPr id="600628" name="AutoShape 564"/>
          <p:cNvSpPr>
            <a:spLocks noChangeArrowheads="1"/>
          </p:cNvSpPr>
          <p:nvPr/>
        </p:nvSpPr>
        <p:spPr bwMode="auto">
          <a:xfrm rot="5400000">
            <a:off x="1066800" y="1905000"/>
            <a:ext cx="457200" cy="304800"/>
          </a:xfrm>
          <a:prstGeom prst="rightArrow">
            <a:avLst>
              <a:gd name="adj1" fmla="val 73611"/>
              <a:gd name="adj2" fmla="val 37500"/>
            </a:avLst>
          </a:prstGeom>
          <a:noFill/>
          <a:ln w="28575">
            <a:solidFill>
              <a:schemeClr val="tx1"/>
            </a:solidFill>
            <a:miter lim="800000"/>
            <a:headEnd/>
            <a:tailEnd/>
          </a:ln>
          <a:effectLst/>
        </p:spPr>
        <p:txBody>
          <a:bodyPr wrap="none" anchor="ctr"/>
          <a:lstStyle/>
          <a:p>
            <a:pPr algn="ctr"/>
            <a:r>
              <a:rPr lang="en-US" sz="1400" b="1"/>
              <a:t>1</a:t>
            </a:r>
          </a:p>
        </p:txBody>
      </p:sp>
      <p:sp>
        <p:nvSpPr>
          <p:cNvPr id="600629" name="Line 565"/>
          <p:cNvSpPr>
            <a:spLocks noChangeShapeType="1"/>
          </p:cNvSpPr>
          <p:nvPr/>
        </p:nvSpPr>
        <p:spPr bwMode="auto">
          <a:xfrm flipH="1">
            <a:off x="2057400" y="1752600"/>
            <a:ext cx="685800" cy="685800"/>
          </a:xfrm>
          <a:prstGeom prst="line">
            <a:avLst/>
          </a:prstGeom>
          <a:noFill/>
          <a:ln w="9525">
            <a:solidFill>
              <a:schemeClr val="tx1"/>
            </a:solidFill>
            <a:round/>
            <a:headEnd/>
            <a:tailEnd type="triangle" w="med" len="med"/>
          </a:ln>
          <a:effectLst/>
        </p:spPr>
        <p:txBody>
          <a:bodyPr/>
          <a:lstStyle/>
          <a:p>
            <a:endParaRPr lang="en-US"/>
          </a:p>
        </p:txBody>
      </p:sp>
      <p:sp>
        <p:nvSpPr>
          <p:cNvPr id="600630" name="Line 566"/>
          <p:cNvSpPr>
            <a:spLocks noChangeShapeType="1"/>
          </p:cNvSpPr>
          <p:nvPr/>
        </p:nvSpPr>
        <p:spPr bwMode="auto">
          <a:xfrm flipH="1">
            <a:off x="2209800" y="1828800"/>
            <a:ext cx="1981200" cy="685800"/>
          </a:xfrm>
          <a:prstGeom prst="line">
            <a:avLst/>
          </a:prstGeom>
          <a:noFill/>
          <a:ln w="9525">
            <a:solidFill>
              <a:schemeClr val="tx1"/>
            </a:solidFill>
            <a:round/>
            <a:headEnd/>
            <a:tailEnd type="triangle" w="med" len="med"/>
          </a:ln>
          <a:effectLst/>
        </p:spPr>
        <p:txBody>
          <a:bodyPr/>
          <a:lstStyle/>
          <a:p>
            <a:endParaRPr lang="en-US"/>
          </a:p>
        </p:txBody>
      </p:sp>
      <p:sp>
        <p:nvSpPr>
          <p:cNvPr id="600631" name="AutoShape 567"/>
          <p:cNvSpPr>
            <a:spLocks noChangeArrowheads="1"/>
          </p:cNvSpPr>
          <p:nvPr/>
        </p:nvSpPr>
        <p:spPr bwMode="auto">
          <a:xfrm rot="3628718">
            <a:off x="1371600" y="3505200"/>
            <a:ext cx="457200" cy="304800"/>
          </a:xfrm>
          <a:prstGeom prst="rightArrow">
            <a:avLst>
              <a:gd name="adj1" fmla="val 73611"/>
              <a:gd name="adj2" fmla="val 37500"/>
            </a:avLst>
          </a:prstGeom>
          <a:noFill/>
          <a:ln w="28575">
            <a:solidFill>
              <a:schemeClr val="tx1"/>
            </a:solidFill>
            <a:miter lim="800000"/>
            <a:headEnd/>
            <a:tailEnd/>
          </a:ln>
          <a:effectLst/>
        </p:spPr>
        <p:txBody>
          <a:bodyPr wrap="none" anchor="ctr"/>
          <a:lstStyle/>
          <a:p>
            <a:pPr algn="ctr"/>
            <a:r>
              <a:rPr lang="en-US" sz="1400" b="1"/>
              <a:t>2</a:t>
            </a:r>
          </a:p>
        </p:txBody>
      </p:sp>
      <p:sp>
        <p:nvSpPr>
          <p:cNvPr id="600632" name="AutoShape 568"/>
          <p:cNvSpPr>
            <a:spLocks noChangeArrowheads="1"/>
          </p:cNvSpPr>
          <p:nvPr/>
        </p:nvSpPr>
        <p:spPr bwMode="auto">
          <a:xfrm rot="2928844">
            <a:off x="4343400" y="3505200"/>
            <a:ext cx="457200" cy="304800"/>
          </a:xfrm>
          <a:prstGeom prst="rightArrow">
            <a:avLst>
              <a:gd name="adj1" fmla="val 73611"/>
              <a:gd name="adj2" fmla="val 37500"/>
            </a:avLst>
          </a:prstGeom>
          <a:noFill/>
          <a:ln w="28575">
            <a:solidFill>
              <a:schemeClr val="tx1"/>
            </a:solidFill>
            <a:miter lim="800000"/>
            <a:headEnd/>
            <a:tailEnd/>
          </a:ln>
          <a:effectLst/>
        </p:spPr>
        <p:txBody>
          <a:bodyPr wrap="none" anchor="ctr"/>
          <a:lstStyle/>
          <a:p>
            <a:pPr algn="ctr"/>
            <a:r>
              <a:rPr lang="en-US" sz="1400" b="1"/>
              <a:t>3</a:t>
            </a:r>
          </a:p>
        </p:txBody>
      </p:sp>
      <p:sp>
        <p:nvSpPr>
          <p:cNvPr id="600633" name="AutoShape 569"/>
          <p:cNvSpPr>
            <a:spLocks noChangeArrowheads="1"/>
          </p:cNvSpPr>
          <p:nvPr/>
        </p:nvSpPr>
        <p:spPr bwMode="auto">
          <a:xfrm rot="-15370371">
            <a:off x="5622925" y="3625850"/>
            <a:ext cx="457200" cy="304800"/>
          </a:xfrm>
          <a:prstGeom prst="rightArrow">
            <a:avLst>
              <a:gd name="adj1" fmla="val 73611"/>
              <a:gd name="adj2" fmla="val 37500"/>
            </a:avLst>
          </a:prstGeom>
          <a:noFill/>
          <a:ln w="28575">
            <a:solidFill>
              <a:schemeClr val="tx1"/>
            </a:solidFill>
            <a:miter lim="800000"/>
            <a:headEnd/>
            <a:tailEnd/>
          </a:ln>
          <a:effectLst/>
        </p:spPr>
        <p:txBody>
          <a:bodyPr wrap="none" anchor="ctr"/>
          <a:lstStyle/>
          <a:p>
            <a:pPr algn="ctr"/>
            <a:r>
              <a:rPr lang="en-US" sz="1400" b="1"/>
              <a:t>5</a:t>
            </a:r>
          </a:p>
        </p:txBody>
      </p:sp>
      <p:sp>
        <p:nvSpPr>
          <p:cNvPr id="600634" name="AutoShape 570"/>
          <p:cNvSpPr>
            <a:spLocks noChangeArrowheads="1"/>
          </p:cNvSpPr>
          <p:nvPr/>
        </p:nvSpPr>
        <p:spPr bwMode="auto">
          <a:xfrm>
            <a:off x="6303963" y="4302125"/>
            <a:ext cx="457200" cy="304800"/>
          </a:xfrm>
          <a:prstGeom prst="rightArrow">
            <a:avLst>
              <a:gd name="adj1" fmla="val 73611"/>
              <a:gd name="adj2" fmla="val 37500"/>
            </a:avLst>
          </a:prstGeom>
          <a:noFill/>
          <a:ln w="28575">
            <a:solidFill>
              <a:schemeClr val="tx1"/>
            </a:solidFill>
            <a:miter lim="800000"/>
            <a:headEnd/>
            <a:tailEnd/>
          </a:ln>
          <a:effectLst/>
        </p:spPr>
        <p:txBody>
          <a:bodyPr wrap="none" anchor="ctr"/>
          <a:lstStyle/>
          <a:p>
            <a:pPr algn="ctr"/>
            <a:r>
              <a:rPr lang="en-US" sz="1400" b="1"/>
              <a:t>6</a:t>
            </a:r>
          </a:p>
        </p:txBody>
      </p:sp>
      <p:sp>
        <p:nvSpPr>
          <p:cNvPr id="600635" name="AutoShape 571"/>
          <p:cNvSpPr>
            <a:spLocks noChangeArrowheads="1"/>
          </p:cNvSpPr>
          <p:nvPr/>
        </p:nvSpPr>
        <p:spPr bwMode="auto">
          <a:xfrm rot="-14047625">
            <a:off x="6553200" y="1828800"/>
            <a:ext cx="457200" cy="304800"/>
          </a:xfrm>
          <a:prstGeom prst="rightArrow">
            <a:avLst>
              <a:gd name="adj1" fmla="val 73611"/>
              <a:gd name="adj2" fmla="val 37500"/>
            </a:avLst>
          </a:prstGeom>
          <a:noFill/>
          <a:ln w="28575">
            <a:solidFill>
              <a:schemeClr val="tx1"/>
            </a:solidFill>
            <a:miter lim="800000"/>
            <a:headEnd/>
            <a:tailEnd/>
          </a:ln>
          <a:effectLst/>
        </p:spPr>
        <p:txBody>
          <a:bodyPr wrap="none" anchor="ctr"/>
          <a:lstStyle/>
          <a:p>
            <a:pPr algn="ctr"/>
            <a:r>
              <a:rPr lang="en-US" sz="1400" b="1"/>
              <a:t>4</a:t>
            </a:r>
          </a:p>
        </p:txBody>
      </p:sp>
      <p:sp>
        <p:nvSpPr>
          <p:cNvPr id="600636" name="Line 572"/>
          <p:cNvSpPr>
            <a:spLocks noChangeShapeType="1"/>
          </p:cNvSpPr>
          <p:nvPr/>
        </p:nvSpPr>
        <p:spPr bwMode="auto">
          <a:xfrm flipV="1">
            <a:off x="2743200" y="3581400"/>
            <a:ext cx="228600" cy="304800"/>
          </a:xfrm>
          <a:prstGeom prst="line">
            <a:avLst/>
          </a:prstGeom>
          <a:noFill/>
          <a:ln w="9525">
            <a:solidFill>
              <a:schemeClr val="tx1"/>
            </a:solidFill>
            <a:round/>
            <a:headEnd/>
            <a:tailEnd type="triangle" w="med" len="med"/>
          </a:ln>
          <a:effectLst/>
        </p:spPr>
        <p:txBody>
          <a:bodyPr/>
          <a:lstStyle/>
          <a:p>
            <a:endParaRPr lang="en-US"/>
          </a:p>
        </p:txBody>
      </p:sp>
      <p:sp>
        <p:nvSpPr>
          <p:cNvPr id="600637" name="Line 573"/>
          <p:cNvSpPr>
            <a:spLocks noChangeShapeType="1"/>
          </p:cNvSpPr>
          <p:nvPr/>
        </p:nvSpPr>
        <p:spPr bwMode="auto">
          <a:xfrm>
            <a:off x="3581400" y="1752600"/>
            <a:ext cx="1905000" cy="838200"/>
          </a:xfrm>
          <a:prstGeom prst="line">
            <a:avLst/>
          </a:prstGeom>
          <a:noFill/>
          <a:ln w="9525">
            <a:solidFill>
              <a:schemeClr val="tx1"/>
            </a:solidFill>
            <a:round/>
            <a:headEnd/>
            <a:tailEnd type="triangle" w="med" len="med"/>
          </a:ln>
          <a:effectLst/>
        </p:spPr>
        <p:txBody>
          <a:bodyPr/>
          <a:lstStyle/>
          <a:p>
            <a:endParaRPr lang="en-US"/>
          </a:p>
        </p:txBody>
      </p:sp>
      <p:sp>
        <p:nvSpPr>
          <p:cNvPr id="600638" name="Line 574"/>
          <p:cNvSpPr>
            <a:spLocks noChangeShapeType="1"/>
          </p:cNvSpPr>
          <p:nvPr/>
        </p:nvSpPr>
        <p:spPr bwMode="auto">
          <a:xfrm>
            <a:off x="4876800" y="1752600"/>
            <a:ext cx="838200" cy="685800"/>
          </a:xfrm>
          <a:prstGeom prst="line">
            <a:avLst/>
          </a:prstGeom>
          <a:noFill/>
          <a:ln w="9525">
            <a:solidFill>
              <a:schemeClr val="tx1"/>
            </a:solidFill>
            <a:round/>
            <a:headEnd/>
            <a:tailEnd type="triangle" w="med" len="med"/>
          </a:ln>
          <a:effectLst/>
        </p:spPr>
        <p:txBody>
          <a:bodyPr/>
          <a:lstStyle/>
          <a:p>
            <a:endParaRPr lang="en-US"/>
          </a:p>
        </p:txBody>
      </p:sp>
      <p:sp>
        <p:nvSpPr>
          <p:cNvPr id="600639" name="Line 575"/>
          <p:cNvSpPr>
            <a:spLocks noChangeShapeType="1"/>
          </p:cNvSpPr>
          <p:nvPr/>
        </p:nvSpPr>
        <p:spPr bwMode="auto">
          <a:xfrm>
            <a:off x="5867400" y="1828800"/>
            <a:ext cx="152400" cy="457200"/>
          </a:xfrm>
          <a:prstGeom prst="line">
            <a:avLst/>
          </a:prstGeom>
          <a:noFill/>
          <a:ln w="9525">
            <a:solidFill>
              <a:schemeClr val="tx1"/>
            </a:solidFill>
            <a:round/>
            <a:headEnd/>
            <a:tailEnd type="triangle" w="med" len="med"/>
          </a:ln>
          <a:effectLst/>
        </p:spPr>
        <p:txBody>
          <a:bodyPr/>
          <a:lstStyle/>
          <a:p>
            <a:endParaRPr lang="en-US"/>
          </a:p>
        </p:txBody>
      </p:sp>
      <p:sp>
        <p:nvSpPr>
          <p:cNvPr id="600640" name="Line 576"/>
          <p:cNvSpPr>
            <a:spLocks noChangeShapeType="1"/>
          </p:cNvSpPr>
          <p:nvPr/>
        </p:nvSpPr>
        <p:spPr bwMode="auto">
          <a:xfrm flipV="1">
            <a:off x="5257800" y="3429000"/>
            <a:ext cx="457200" cy="533400"/>
          </a:xfrm>
          <a:prstGeom prst="line">
            <a:avLst/>
          </a:prstGeom>
          <a:noFill/>
          <a:ln w="9525">
            <a:solidFill>
              <a:schemeClr val="tx1"/>
            </a:solidFill>
            <a:round/>
            <a:headEnd/>
            <a:tailEnd type="triangle" w="med" len="med"/>
          </a:ln>
          <a:effectLst/>
        </p:spPr>
        <p:txBody>
          <a:bodyPr/>
          <a:lstStyle/>
          <a:p>
            <a:endParaRPr lang="en-US"/>
          </a:p>
        </p:txBody>
      </p:sp>
      <p:sp>
        <p:nvSpPr>
          <p:cNvPr id="600641" name="Text Box 577"/>
          <p:cNvSpPr txBox="1">
            <a:spLocks noChangeArrowheads="1"/>
          </p:cNvSpPr>
          <p:nvPr/>
        </p:nvSpPr>
        <p:spPr bwMode="auto">
          <a:xfrm>
            <a:off x="0" y="5054600"/>
            <a:ext cx="8915400" cy="1803400"/>
          </a:xfrm>
          <a:prstGeom prst="rect">
            <a:avLst/>
          </a:prstGeom>
          <a:noFill/>
          <a:ln w="9525">
            <a:noFill/>
            <a:miter lim="800000"/>
            <a:headEnd/>
            <a:tailEnd/>
          </a:ln>
          <a:effectLst/>
        </p:spPr>
        <p:txBody>
          <a:bodyPr>
            <a:spAutoFit/>
          </a:bodyPr>
          <a:lstStyle/>
          <a:p>
            <a:pPr marL="457200" indent="-457200">
              <a:buFontTx/>
              <a:buAutoNum type="arabicPeriod"/>
            </a:pPr>
            <a:r>
              <a:rPr lang="en-US" sz="1600"/>
              <a:t>Land UCIs are generated</a:t>
            </a:r>
          </a:p>
          <a:p>
            <a:pPr marL="457200" indent="-457200">
              <a:buFontTx/>
              <a:buAutoNum type="arabicPeriod"/>
            </a:pPr>
            <a:r>
              <a:rPr lang="en-US" sz="1600"/>
              <a:t>HPSF is run on the land UCIs and output is stored in individual WDMs</a:t>
            </a:r>
          </a:p>
          <a:p>
            <a:pPr marL="457200" indent="-457200">
              <a:buFontTx/>
              <a:buAutoNum type="arabicPeriod"/>
            </a:pPr>
            <a:r>
              <a:rPr lang="en-US" sz="1600"/>
              <a:t>The ETM is run converting land output to river input, incorporating land use, BMPs, and land-to-water delivery factors.  Output is stored in river-formatted WDMs</a:t>
            </a:r>
          </a:p>
          <a:p>
            <a:pPr marL="457200" indent="-457200">
              <a:buFontTx/>
              <a:buAutoNum type="arabicPeriod"/>
            </a:pPr>
            <a:r>
              <a:rPr lang="en-US" sz="1600"/>
              <a:t>River UCIs are generated</a:t>
            </a:r>
          </a:p>
          <a:p>
            <a:pPr marL="457200" indent="-457200">
              <a:buFontTx/>
              <a:buAutoNum type="arabicPeriod"/>
            </a:pPr>
            <a:r>
              <a:rPr lang="en-US" sz="1600"/>
              <a:t>HSPF is run on the river UCIs and output is written back to WDMs</a:t>
            </a:r>
          </a:p>
          <a:p>
            <a:pPr marL="457200" indent="-457200">
              <a:buFontTx/>
              <a:buAutoNum type="arabicPeriod"/>
            </a:pPr>
            <a:r>
              <a:rPr lang="en-US" sz="1600"/>
              <a:t>Postprocessor reads river WDMs and writes ASCII output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C3481443-C8F1-4AFC-A91C-CE4D8ED859D1}" type="slidenum">
              <a:rPr lang="en-US"/>
              <a:pPr/>
              <a:t>34</a:t>
            </a:fld>
            <a:endParaRPr lang="en-US"/>
          </a:p>
        </p:txBody>
      </p:sp>
      <p:sp>
        <p:nvSpPr>
          <p:cNvPr id="602114" name="Rectangle 2"/>
          <p:cNvSpPr>
            <a:spLocks noGrp="1" noChangeArrowheads="1"/>
          </p:cNvSpPr>
          <p:nvPr>
            <p:ph type="title"/>
          </p:nvPr>
        </p:nvSpPr>
        <p:spPr>
          <a:xfrm>
            <a:off x="228600" y="152400"/>
            <a:ext cx="8610600" cy="1143000"/>
          </a:xfrm>
        </p:spPr>
        <p:txBody>
          <a:bodyPr/>
          <a:lstStyle/>
          <a:p>
            <a:r>
              <a:rPr lang="en-US" sz="4000"/>
              <a:t>Overall software system functionality</a:t>
            </a:r>
          </a:p>
        </p:txBody>
      </p:sp>
      <p:sp>
        <p:nvSpPr>
          <p:cNvPr id="602115" name="Rectangle 3"/>
          <p:cNvSpPr>
            <a:spLocks noGrp="1" noChangeArrowheads="1"/>
          </p:cNvSpPr>
          <p:nvPr>
            <p:ph type="body" idx="1"/>
          </p:nvPr>
        </p:nvSpPr>
        <p:spPr>
          <a:xfrm>
            <a:off x="457200" y="3276600"/>
            <a:ext cx="8229600" cy="2667000"/>
          </a:xfrm>
        </p:spPr>
        <p:txBody>
          <a:bodyPr/>
          <a:lstStyle/>
          <a:p>
            <a:pPr>
              <a:lnSpc>
                <a:spcPct val="90000"/>
              </a:lnSpc>
            </a:pPr>
            <a:r>
              <a:rPr lang="en-US" sz="2400"/>
              <a:t>Easily allows large-scale parameter adjustments during calibration</a:t>
            </a:r>
          </a:p>
          <a:p>
            <a:pPr>
              <a:lnSpc>
                <a:spcPct val="90000"/>
              </a:lnSpc>
            </a:pPr>
            <a:r>
              <a:rPr lang="en-US" sz="2400"/>
              <a:t>Parallel computing operations convenient</a:t>
            </a:r>
          </a:p>
          <a:p>
            <a:pPr>
              <a:lnSpc>
                <a:spcPct val="90000"/>
              </a:lnSpc>
            </a:pPr>
            <a:r>
              <a:rPr lang="en-US" sz="2400"/>
              <a:t>Easy to add new land use types</a:t>
            </a:r>
          </a:p>
          <a:p>
            <a:pPr>
              <a:lnSpc>
                <a:spcPct val="90000"/>
              </a:lnSpc>
            </a:pPr>
            <a:r>
              <a:rPr lang="en-US" sz="2400"/>
              <a:t>Easily integrated into outside databases for scenarios</a:t>
            </a:r>
          </a:p>
          <a:p>
            <a:pPr>
              <a:lnSpc>
                <a:spcPct val="90000"/>
              </a:lnSpc>
            </a:pPr>
            <a:r>
              <a:rPr lang="en-US" sz="2400"/>
              <a:t>Relatively Easy to add new WQ constituents (bacteria)</a:t>
            </a:r>
          </a:p>
        </p:txBody>
      </p:sp>
      <p:sp>
        <p:nvSpPr>
          <p:cNvPr id="602116" name="Oval 4"/>
          <p:cNvSpPr>
            <a:spLocks noChangeArrowheads="1"/>
          </p:cNvSpPr>
          <p:nvPr/>
        </p:nvSpPr>
        <p:spPr bwMode="auto">
          <a:xfrm>
            <a:off x="5105400" y="1295400"/>
            <a:ext cx="1676400" cy="1295400"/>
          </a:xfrm>
          <a:prstGeom prst="ellipse">
            <a:avLst/>
          </a:prstGeom>
          <a:solidFill>
            <a:srgbClr val="FF9966"/>
          </a:solidFill>
          <a:ln w="9525">
            <a:solidFill>
              <a:schemeClr val="tx1"/>
            </a:solidFill>
            <a:round/>
            <a:headEnd/>
            <a:tailEnd/>
          </a:ln>
          <a:effectLst/>
        </p:spPr>
        <p:txBody>
          <a:bodyPr wrap="none" anchor="ctr"/>
          <a:lstStyle/>
          <a:p>
            <a:pPr algn="ctr" eaLnBrk="0" hangingPunct="0"/>
            <a:r>
              <a:rPr lang="en-US" sz="2400">
                <a:latin typeface="Times New Roman" pitchFamily="18" charset="0"/>
              </a:rPr>
              <a:t>External</a:t>
            </a:r>
          </a:p>
          <a:p>
            <a:pPr algn="ctr" eaLnBrk="0" hangingPunct="0"/>
            <a:r>
              <a:rPr lang="en-US" sz="2400">
                <a:latin typeface="Times New Roman" pitchFamily="18" charset="0"/>
              </a:rPr>
              <a:t>Transfer</a:t>
            </a:r>
          </a:p>
          <a:p>
            <a:pPr algn="ctr" eaLnBrk="0" hangingPunct="0"/>
            <a:r>
              <a:rPr lang="en-US" sz="2400">
                <a:latin typeface="Times New Roman" pitchFamily="18" charset="0"/>
              </a:rPr>
              <a:t>Module</a:t>
            </a:r>
          </a:p>
        </p:txBody>
      </p:sp>
      <p:sp>
        <p:nvSpPr>
          <p:cNvPr id="602117" name="Text Box 5"/>
          <p:cNvSpPr txBox="1">
            <a:spLocks noChangeArrowheads="1"/>
          </p:cNvSpPr>
          <p:nvPr/>
        </p:nvSpPr>
        <p:spPr bwMode="auto">
          <a:xfrm>
            <a:off x="6953250" y="2063750"/>
            <a:ext cx="1962150" cy="831850"/>
          </a:xfrm>
          <a:prstGeom prst="rect">
            <a:avLst/>
          </a:prstGeom>
          <a:solidFill>
            <a:schemeClr val="folHlink"/>
          </a:solidFill>
          <a:ln w="9525">
            <a:solidFill>
              <a:schemeClr val="tx1"/>
            </a:solidFill>
            <a:miter lim="800000"/>
            <a:headEnd/>
            <a:tailEnd/>
          </a:ln>
          <a:effectLst/>
        </p:spPr>
        <p:txBody>
          <a:bodyPr anchor="ctr">
            <a:spAutoFit/>
          </a:bodyPr>
          <a:lstStyle/>
          <a:p>
            <a:pPr algn="ctr" eaLnBrk="0" hangingPunct="0"/>
            <a:r>
              <a:rPr lang="en-US" sz="2400">
                <a:latin typeface="Times New Roman" pitchFamily="18" charset="0"/>
              </a:rPr>
              <a:t>Land Input File Generator</a:t>
            </a:r>
          </a:p>
        </p:txBody>
      </p:sp>
      <p:sp>
        <p:nvSpPr>
          <p:cNvPr id="602118" name="Text Box 6"/>
          <p:cNvSpPr txBox="1">
            <a:spLocks noChangeArrowheads="1"/>
          </p:cNvSpPr>
          <p:nvPr/>
        </p:nvSpPr>
        <p:spPr bwMode="auto">
          <a:xfrm>
            <a:off x="6953250" y="1073150"/>
            <a:ext cx="1962150" cy="831850"/>
          </a:xfrm>
          <a:prstGeom prst="rect">
            <a:avLst/>
          </a:prstGeom>
          <a:solidFill>
            <a:schemeClr val="folHlink"/>
          </a:solidFill>
          <a:ln w="9525">
            <a:solidFill>
              <a:schemeClr val="tx1"/>
            </a:solidFill>
            <a:miter lim="800000"/>
            <a:headEnd/>
            <a:tailEnd/>
          </a:ln>
          <a:effectLst/>
        </p:spPr>
        <p:txBody>
          <a:bodyPr anchor="ctr">
            <a:spAutoFit/>
          </a:bodyPr>
          <a:lstStyle/>
          <a:p>
            <a:pPr algn="ctr" eaLnBrk="0" hangingPunct="0"/>
            <a:r>
              <a:rPr lang="en-US" sz="2400">
                <a:latin typeface="Times New Roman" pitchFamily="18" charset="0"/>
              </a:rPr>
              <a:t>River Input File Generator</a:t>
            </a:r>
          </a:p>
        </p:txBody>
      </p:sp>
      <p:sp>
        <p:nvSpPr>
          <p:cNvPr id="602119" name="Text Box 7"/>
          <p:cNvSpPr txBox="1">
            <a:spLocks noChangeArrowheads="1"/>
          </p:cNvSpPr>
          <p:nvPr/>
        </p:nvSpPr>
        <p:spPr bwMode="auto">
          <a:xfrm>
            <a:off x="152400" y="1371600"/>
            <a:ext cx="4800600" cy="1552575"/>
          </a:xfrm>
          <a:prstGeom prst="rect">
            <a:avLst/>
          </a:prstGeom>
          <a:noFill/>
          <a:ln w="9525">
            <a:noFill/>
            <a:miter lim="800000"/>
            <a:headEnd/>
            <a:tailEnd/>
          </a:ln>
          <a:effectLst/>
        </p:spPr>
        <p:txBody>
          <a:bodyPr>
            <a:spAutoFit/>
          </a:bodyPr>
          <a:lstStyle/>
          <a:p>
            <a:r>
              <a:rPr lang="en-US" sz="2400"/>
              <a:t>The software system devised for phase 5 has other advantages over a traditional HSPF application: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1F8DE97-32B2-41C3-88E9-C3559AD9E1A9}" type="slidenum">
              <a:rPr lang="en-US"/>
              <a:pPr/>
              <a:t>35</a:t>
            </a:fld>
            <a:endParaRPr lang="en-US"/>
          </a:p>
        </p:txBody>
      </p:sp>
      <p:sp>
        <p:nvSpPr>
          <p:cNvPr id="23554" name="Rectangle 2"/>
          <p:cNvSpPr>
            <a:spLocks noGrp="1" noChangeArrowheads="1"/>
          </p:cNvSpPr>
          <p:nvPr>
            <p:ph type="title"/>
          </p:nvPr>
        </p:nvSpPr>
        <p:spPr>
          <a:xfrm>
            <a:off x="0" y="1066800"/>
            <a:ext cx="5715000" cy="1143000"/>
          </a:xfrm>
        </p:spPr>
        <p:txBody>
          <a:bodyPr/>
          <a:lstStyle/>
          <a:p>
            <a:r>
              <a:rPr lang="en-US"/>
              <a:t>Open-Source Model</a:t>
            </a:r>
          </a:p>
        </p:txBody>
      </p:sp>
      <p:sp>
        <p:nvSpPr>
          <p:cNvPr id="23555" name="Rectangle 3"/>
          <p:cNvSpPr>
            <a:spLocks noGrp="1" noChangeArrowheads="1"/>
          </p:cNvSpPr>
          <p:nvPr>
            <p:ph type="body" idx="1"/>
          </p:nvPr>
        </p:nvSpPr>
        <p:spPr>
          <a:xfrm>
            <a:off x="76200" y="1981200"/>
            <a:ext cx="5334000" cy="4724400"/>
          </a:xfrm>
        </p:spPr>
        <p:txBody>
          <a:bodyPr/>
          <a:lstStyle/>
          <a:p>
            <a:pPr>
              <a:lnSpc>
                <a:spcPct val="90000"/>
              </a:lnSpc>
            </a:pPr>
            <a:r>
              <a:rPr lang="en-US" sz="2400"/>
              <a:t>Entire model available on web</a:t>
            </a:r>
          </a:p>
          <a:p>
            <a:pPr lvl="1">
              <a:lnSpc>
                <a:spcPct val="90000"/>
              </a:lnSpc>
            </a:pPr>
            <a:r>
              <a:rPr lang="en-US" sz="2000"/>
              <a:t>Input data</a:t>
            </a:r>
          </a:p>
          <a:p>
            <a:pPr lvl="1">
              <a:lnSpc>
                <a:spcPct val="90000"/>
              </a:lnSpc>
            </a:pPr>
            <a:r>
              <a:rPr lang="en-US" sz="2000"/>
              <a:t>HSPF</a:t>
            </a:r>
          </a:p>
          <a:p>
            <a:pPr lvl="1">
              <a:lnSpc>
                <a:spcPct val="90000"/>
              </a:lnSpc>
            </a:pPr>
            <a:r>
              <a:rPr lang="en-US" sz="2000"/>
              <a:t>Phase 5 system</a:t>
            </a:r>
          </a:p>
          <a:p>
            <a:pPr>
              <a:lnSpc>
                <a:spcPct val="90000"/>
              </a:lnSpc>
            </a:pPr>
            <a:r>
              <a:rPr lang="en-US" sz="2400"/>
              <a:t>Already in Use</a:t>
            </a:r>
          </a:p>
          <a:p>
            <a:pPr lvl="1">
              <a:lnSpc>
                <a:spcPct val="90000"/>
              </a:lnSpc>
            </a:pPr>
            <a:r>
              <a:rPr lang="en-US" sz="2000"/>
              <a:t>Community model in Climate Change Study</a:t>
            </a:r>
          </a:p>
          <a:p>
            <a:pPr lvl="1">
              <a:lnSpc>
                <a:spcPct val="90000"/>
              </a:lnSpc>
            </a:pPr>
            <a:r>
              <a:rPr lang="en-US" sz="2000"/>
              <a:t>Community model at ICPRB</a:t>
            </a:r>
          </a:p>
          <a:p>
            <a:pPr lvl="1">
              <a:lnSpc>
                <a:spcPct val="90000"/>
              </a:lnSpc>
            </a:pPr>
            <a:r>
              <a:rPr lang="en-US" sz="2000"/>
              <a:t>Phase 5 output in Potomac PCB TMDL</a:t>
            </a:r>
          </a:p>
          <a:p>
            <a:pPr lvl="1">
              <a:lnSpc>
                <a:spcPct val="90000"/>
              </a:lnSpc>
            </a:pPr>
            <a:r>
              <a:rPr lang="en-US" sz="2000"/>
              <a:t>Phase 5 information in MDE TMDLs</a:t>
            </a:r>
          </a:p>
          <a:p>
            <a:pPr lvl="1">
              <a:lnSpc>
                <a:spcPct val="90000"/>
              </a:lnSpc>
            </a:pPr>
            <a:r>
              <a:rPr lang="en-US" sz="2000"/>
              <a:t>Phase 5 information in USGS Watershed Study</a:t>
            </a:r>
          </a:p>
          <a:p>
            <a:pPr lvl="1">
              <a:lnSpc>
                <a:spcPct val="90000"/>
              </a:lnSpc>
            </a:pPr>
            <a:r>
              <a:rPr lang="en-US" sz="2000"/>
              <a:t>USGS Shenandoah Models</a:t>
            </a:r>
          </a:p>
          <a:p>
            <a:pPr lvl="1">
              <a:lnSpc>
                <a:spcPct val="90000"/>
              </a:lnSpc>
            </a:pPr>
            <a:r>
              <a:rPr lang="en-US" sz="2000"/>
              <a:t>Phase 5 output in Academic studies</a:t>
            </a:r>
          </a:p>
        </p:txBody>
      </p:sp>
      <p:pic>
        <p:nvPicPr>
          <p:cNvPr id="23556" name="Picture 4"/>
          <p:cNvPicPr>
            <a:picLocks noChangeAspect="1" noChangeArrowheads="1"/>
          </p:cNvPicPr>
          <p:nvPr/>
        </p:nvPicPr>
        <p:blipFill>
          <a:blip r:embed="rId3" cstate="print"/>
          <a:srcRect l="23943" r="24542"/>
          <a:stretch>
            <a:fillRect/>
          </a:stretch>
        </p:blipFill>
        <p:spPr bwMode="auto">
          <a:xfrm>
            <a:off x="5535613" y="1219200"/>
            <a:ext cx="3608387" cy="5029200"/>
          </a:xfrm>
          <a:prstGeom prst="rect">
            <a:avLst/>
          </a:prstGeom>
          <a:noFill/>
          <a:ln w="9525">
            <a:noFill/>
            <a:miter lim="800000"/>
            <a:headEnd/>
            <a:tailEnd/>
          </a:ln>
          <a:effectLst/>
        </p:spPr>
      </p:pic>
      <p:sp>
        <p:nvSpPr>
          <p:cNvPr id="23557" name="Rectangle 5"/>
          <p:cNvSpPr>
            <a:spLocks noChangeArrowheads="1"/>
          </p:cNvSpPr>
          <p:nvPr/>
        </p:nvSpPr>
        <p:spPr bwMode="auto">
          <a:xfrm>
            <a:off x="0" y="0"/>
            <a:ext cx="5334000" cy="1143000"/>
          </a:xfrm>
          <a:prstGeom prst="rect">
            <a:avLst/>
          </a:prstGeom>
          <a:solidFill>
            <a:srgbClr val="FF9966"/>
          </a:solidFill>
          <a:ln w="9525">
            <a:noFill/>
            <a:miter lim="800000"/>
            <a:headEnd/>
            <a:tailEnd/>
          </a:ln>
          <a:effectLst/>
        </p:spPr>
        <p:txBody>
          <a:bodyPr anchor="ctr"/>
          <a:lstStyle/>
          <a:p>
            <a:pPr algn="ctr"/>
            <a:r>
              <a:rPr lang="en-US" sz="4400">
                <a:solidFill>
                  <a:schemeClr val="tx2"/>
                </a:solidFill>
              </a:rPr>
              <a:t>Transferability</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F99CF56-36A0-4413-A802-391E2B19718B}" type="slidenum">
              <a:rPr lang="en-US"/>
              <a:pPr/>
              <a:t>36</a:t>
            </a:fld>
            <a:endParaRPr lang="en-US"/>
          </a:p>
        </p:txBody>
      </p:sp>
      <p:pic>
        <p:nvPicPr>
          <p:cNvPr id="28774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287747" name="Text Box 3"/>
          <p:cNvSpPr txBox="1">
            <a:spLocks noChangeArrowheads="1"/>
          </p:cNvSpPr>
          <p:nvPr/>
        </p:nvSpPr>
        <p:spPr bwMode="auto">
          <a:xfrm>
            <a:off x="533400" y="2209800"/>
            <a:ext cx="4883150" cy="466725"/>
          </a:xfrm>
          <a:prstGeom prst="rect">
            <a:avLst/>
          </a:prstGeom>
          <a:noFill/>
          <a:ln w="9525">
            <a:solidFill>
              <a:schemeClr val="tx1"/>
            </a:solidFill>
            <a:miter lim="800000"/>
            <a:headEnd/>
            <a:tailEnd/>
          </a:ln>
          <a:effectLst/>
        </p:spPr>
        <p:txBody>
          <a:bodyPr wrap="none">
            <a:spAutoFit/>
          </a:bodyPr>
          <a:lstStyle/>
          <a:p>
            <a:r>
              <a:rPr lang="en-US" sz="2400" b="1"/>
              <a:t>Matlab-based Calibration Viewer</a:t>
            </a:r>
          </a:p>
        </p:txBody>
      </p:sp>
      <p:sp>
        <p:nvSpPr>
          <p:cNvPr id="287748" name="Text Box 4"/>
          <p:cNvSpPr txBox="1">
            <a:spLocks noChangeArrowheads="1"/>
          </p:cNvSpPr>
          <p:nvPr/>
        </p:nvSpPr>
        <p:spPr bwMode="auto">
          <a:xfrm>
            <a:off x="212725" y="6437313"/>
            <a:ext cx="5099050" cy="366712"/>
          </a:xfrm>
          <a:prstGeom prst="rect">
            <a:avLst/>
          </a:prstGeom>
          <a:solidFill>
            <a:srgbClr val="EAEAEA"/>
          </a:solidFill>
          <a:ln w="9525">
            <a:noFill/>
            <a:miter lim="800000"/>
            <a:headEnd/>
            <a:tailEnd/>
          </a:ln>
          <a:effectLst/>
        </p:spPr>
        <p:txBody>
          <a:bodyPr wrap="none">
            <a:spAutoFit/>
          </a:bodyPr>
          <a:lstStyle/>
          <a:p>
            <a:r>
              <a:rPr lang="en-US"/>
              <a:t>Programmed by Joe Vrabel at USGS - Baltimore</a:t>
            </a:r>
          </a:p>
        </p:txBody>
      </p:sp>
      <p:sp>
        <p:nvSpPr>
          <p:cNvPr id="287749" name="Rectangle 5"/>
          <p:cNvSpPr>
            <a:spLocks noChangeArrowheads="1"/>
          </p:cNvSpPr>
          <p:nvPr/>
        </p:nvSpPr>
        <p:spPr bwMode="auto">
          <a:xfrm>
            <a:off x="0" y="0"/>
            <a:ext cx="5334000" cy="1143000"/>
          </a:xfrm>
          <a:prstGeom prst="rect">
            <a:avLst/>
          </a:prstGeom>
          <a:solidFill>
            <a:srgbClr val="FF9966"/>
          </a:solidFill>
          <a:ln w="9525">
            <a:noFill/>
            <a:miter lim="800000"/>
            <a:headEnd/>
            <a:tailEnd/>
          </a:ln>
          <a:effectLst/>
        </p:spPr>
        <p:txBody>
          <a:bodyPr anchor="ctr"/>
          <a:lstStyle/>
          <a:p>
            <a:pPr algn="ctr"/>
            <a:r>
              <a:rPr lang="en-US" sz="4400">
                <a:solidFill>
                  <a:schemeClr val="tx2"/>
                </a:solidFill>
              </a:rPr>
              <a:t>User-Friendliness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AE5A2C2-1835-4E14-92AC-CBA927885C4C}" type="slidenum">
              <a:rPr lang="en-US"/>
              <a:pPr/>
              <a:t>37</a:t>
            </a:fld>
            <a:endParaRPr lang="en-US"/>
          </a:p>
        </p:txBody>
      </p:sp>
      <p:pic>
        <p:nvPicPr>
          <p:cNvPr id="25602" name="Picture 2" descr="interface"/>
          <p:cNvPicPr>
            <a:picLocks noChangeAspect="1" noChangeArrowheads="1"/>
          </p:cNvPicPr>
          <p:nvPr/>
        </p:nvPicPr>
        <p:blipFill>
          <a:blip r:embed="rId3" cstate="print"/>
          <a:srcRect/>
          <a:stretch>
            <a:fillRect/>
          </a:stretch>
        </p:blipFill>
        <p:spPr bwMode="auto">
          <a:xfrm>
            <a:off x="838200" y="1143000"/>
            <a:ext cx="7539038" cy="5524500"/>
          </a:xfrm>
          <a:prstGeom prst="rect">
            <a:avLst/>
          </a:prstGeom>
          <a:noFill/>
        </p:spPr>
      </p:pic>
      <p:sp>
        <p:nvSpPr>
          <p:cNvPr id="25603" name="Rectangle 3"/>
          <p:cNvSpPr>
            <a:spLocks noChangeArrowheads="1"/>
          </p:cNvSpPr>
          <p:nvPr/>
        </p:nvSpPr>
        <p:spPr bwMode="auto">
          <a:xfrm>
            <a:off x="0" y="0"/>
            <a:ext cx="5334000" cy="1143000"/>
          </a:xfrm>
          <a:prstGeom prst="rect">
            <a:avLst/>
          </a:prstGeom>
          <a:solidFill>
            <a:srgbClr val="FF9966"/>
          </a:solidFill>
          <a:ln w="9525">
            <a:noFill/>
            <a:miter lim="800000"/>
            <a:headEnd/>
            <a:tailEnd/>
          </a:ln>
          <a:effectLst/>
        </p:spPr>
        <p:txBody>
          <a:bodyPr anchor="ctr"/>
          <a:lstStyle/>
          <a:p>
            <a:pPr algn="ctr"/>
            <a:r>
              <a:rPr lang="en-US" sz="4400">
                <a:solidFill>
                  <a:schemeClr val="tx2"/>
                </a:solidFill>
              </a:rPr>
              <a:t>User-Friendliness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DB80A09D-FB9D-4F46-B6C9-BA60676556A9}" type="slidenum">
              <a:rPr lang="en-US"/>
              <a:pPr/>
              <a:t>38</a:t>
            </a:fld>
            <a:endParaRPr lang="en-US"/>
          </a:p>
        </p:txBody>
      </p:sp>
      <p:sp>
        <p:nvSpPr>
          <p:cNvPr id="307202" name="Rectangle 2"/>
          <p:cNvSpPr>
            <a:spLocks noGrp="1" noChangeArrowheads="1"/>
          </p:cNvSpPr>
          <p:nvPr>
            <p:ph type="title"/>
          </p:nvPr>
        </p:nvSpPr>
        <p:spPr>
          <a:xfrm>
            <a:off x="457200" y="152400"/>
            <a:ext cx="8305800" cy="1219200"/>
          </a:xfrm>
        </p:spPr>
        <p:txBody>
          <a:bodyPr/>
          <a:lstStyle/>
          <a:p>
            <a:r>
              <a:rPr lang="en-US" sz="4000"/>
              <a:t>Chesapeake Online Assessment Support Tool</a:t>
            </a:r>
          </a:p>
        </p:txBody>
      </p:sp>
      <p:grpSp>
        <p:nvGrpSpPr>
          <p:cNvPr id="307203" name="Group 3"/>
          <p:cNvGrpSpPr>
            <a:grpSpLocks/>
          </p:cNvGrpSpPr>
          <p:nvPr/>
        </p:nvGrpSpPr>
        <p:grpSpPr bwMode="auto">
          <a:xfrm>
            <a:off x="6527800" y="4191000"/>
            <a:ext cx="2311400" cy="2514600"/>
            <a:chOff x="4053" y="2610"/>
            <a:chExt cx="1440" cy="1632"/>
          </a:xfrm>
        </p:grpSpPr>
        <p:grpSp>
          <p:nvGrpSpPr>
            <p:cNvPr id="307204" name="Group 4"/>
            <p:cNvGrpSpPr>
              <a:grpSpLocks/>
            </p:cNvGrpSpPr>
            <p:nvPr/>
          </p:nvGrpSpPr>
          <p:grpSpPr bwMode="auto">
            <a:xfrm>
              <a:off x="4053" y="2610"/>
              <a:ext cx="1440" cy="1632"/>
              <a:chOff x="4053" y="2610"/>
              <a:chExt cx="1440" cy="1632"/>
            </a:xfrm>
          </p:grpSpPr>
          <p:sp>
            <p:nvSpPr>
              <p:cNvPr id="307205" name="Rectangle 5"/>
              <p:cNvSpPr>
                <a:spLocks noChangeArrowheads="1"/>
              </p:cNvSpPr>
              <p:nvPr/>
            </p:nvSpPr>
            <p:spPr bwMode="auto">
              <a:xfrm>
                <a:off x="4053" y="2610"/>
                <a:ext cx="1440" cy="1632"/>
              </a:xfrm>
              <a:prstGeom prst="rect">
                <a:avLst/>
              </a:prstGeom>
              <a:solidFill>
                <a:srgbClr val="FFCC99"/>
              </a:solidFill>
              <a:ln w="9525">
                <a:solidFill>
                  <a:srgbClr val="000000"/>
                </a:solidFill>
                <a:miter lim="800000"/>
                <a:headEnd/>
                <a:tailEnd/>
              </a:ln>
              <a:effectLst/>
            </p:spPr>
            <p:txBody>
              <a:bodyPr wrap="none" anchor="ctr"/>
              <a:lstStyle/>
              <a:p>
                <a:endParaRPr lang="en-US"/>
              </a:p>
            </p:txBody>
          </p:sp>
          <p:pic>
            <p:nvPicPr>
              <p:cNvPr id="307206" name="Picture 6" descr="horse"/>
              <p:cNvPicPr>
                <a:picLocks noChangeAspect="1" noChangeArrowheads="1"/>
              </p:cNvPicPr>
              <p:nvPr/>
            </p:nvPicPr>
            <p:blipFill>
              <a:blip r:embed="rId2" cstate="print"/>
              <a:srcRect/>
              <a:stretch>
                <a:fillRect/>
              </a:stretch>
            </p:blipFill>
            <p:spPr bwMode="auto">
              <a:xfrm>
                <a:off x="4224" y="2688"/>
                <a:ext cx="518" cy="770"/>
              </a:xfrm>
              <a:prstGeom prst="rect">
                <a:avLst/>
              </a:prstGeom>
              <a:noFill/>
            </p:spPr>
          </p:pic>
          <p:pic>
            <p:nvPicPr>
              <p:cNvPr id="307207" name="Picture 7" descr="people"/>
              <p:cNvPicPr>
                <a:picLocks noChangeAspect="1" noChangeArrowheads="1"/>
              </p:cNvPicPr>
              <p:nvPr/>
            </p:nvPicPr>
            <p:blipFill>
              <a:blip r:embed="rId3" cstate="print"/>
              <a:srcRect/>
              <a:stretch>
                <a:fillRect/>
              </a:stretch>
            </p:blipFill>
            <p:spPr bwMode="auto">
              <a:xfrm>
                <a:off x="4704" y="3408"/>
                <a:ext cx="691" cy="778"/>
              </a:xfrm>
              <a:prstGeom prst="rect">
                <a:avLst/>
              </a:prstGeom>
              <a:noFill/>
            </p:spPr>
          </p:pic>
          <p:pic>
            <p:nvPicPr>
              <p:cNvPr id="307208" name="Picture 8" descr="cows"/>
              <p:cNvPicPr>
                <a:picLocks noChangeAspect="1" noChangeArrowheads="1"/>
              </p:cNvPicPr>
              <p:nvPr/>
            </p:nvPicPr>
            <p:blipFill>
              <a:blip r:embed="rId4" cstate="print"/>
              <a:srcRect/>
              <a:stretch>
                <a:fillRect/>
              </a:stretch>
            </p:blipFill>
            <p:spPr bwMode="auto">
              <a:xfrm>
                <a:off x="4128" y="3312"/>
                <a:ext cx="914" cy="598"/>
              </a:xfrm>
              <a:prstGeom prst="rect">
                <a:avLst/>
              </a:prstGeom>
              <a:noFill/>
            </p:spPr>
          </p:pic>
          <p:pic>
            <p:nvPicPr>
              <p:cNvPr id="307209" name="Picture 9" descr="chickens"/>
              <p:cNvPicPr>
                <a:picLocks noChangeAspect="1" noChangeArrowheads="1"/>
              </p:cNvPicPr>
              <p:nvPr/>
            </p:nvPicPr>
            <p:blipFill>
              <a:blip r:embed="rId5" cstate="print"/>
              <a:srcRect/>
              <a:stretch>
                <a:fillRect/>
              </a:stretch>
            </p:blipFill>
            <p:spPr bwMode="auto">
              <a:xfrm>
                <a:off x="4608" y="2976"/>
                <a:ext cx="799" cy="590"/>
              </a:xfrm>
              <a:prstGeom prst="rect">
                <a:avLst/>
              </a:prstGeom>
              <a:noFill/>
            </p:spPr>
          </p:pic>
        </p:grpSp>
        <p:sp>
          <p:nvSpPr>
            <p:cNvPr id="307210" name="Text Box 10"/>
            <p:cNvSpPr txBox="1">
              <a:spLocks noChangeArrowheads="1"/>
            </p:cNvSpPr>
            <p:nvPr/>
          </p:nvSpPr>
          <p:spPr bwMode="auto">
            <a:xfrm>
              <a:off x="4436" y="2640"/>
              <a:ext cx="666" cy="244"/>
            </a:xfrm>
            <a:prstGeom prst="rect">
              <a:avLst/>
            </a:prstGeom>
            <a:solidFill>
              <a:srgbClr val="C0C0C0"/>
            </a:solidFill>
            <a:ln w="9525">
              <a:solidFill>
                <a:schemeClr val="tx1"/>
              </a:solidFill>
              <a:miter lim="800000"/>
              <a:headEnd/>
              <a:tailEnd/>
            </a:ln>
            <a:effectLst/>
          </p:spPr>
          <p:txBody>
            <a:bodyPr wrap="none">
              <a:spAutoFit/>
            </a:bodyPr>
            <a:lstStyle/>
            <a:p>
              <a:pPr algn="ctr">
                <a:lnSpc>
                  <a:spcPct val="90000"/>
                </a:lnSpc>
                <a:spcBef>
                  <a:spcPct val="20000"/>
                </a:spcBef>
                <a:buClr>
                  <a:schemeClr val="folHlink"/>
                </a:buClr>
                <a:buSzPct val="60000"/>
                <a:buFont typeface="Wingdings" pitchFamily="2" charset="2"/>
                <a:buNone/>
              </a:pPr>
              <a:r>
                <a:rPr lang="en-US" sz="2000">
                  <a:latin typeface="Tahoma" pitchFamily="34" charset="0"/>
                </a:rPr>
                <a:t>Sources</a:t>
              </a:r>
            </a:p>
          </p:txBody>
        </p:sp>
      </p:grpSp>
      <p:grpSp>
        <p:nvGrpSpPr>
          <p:cNvPr id="307211" name="Group 11"/>
          <p:cNvGrpSpPr>
            <a:grpSpLocks/>
          </p:cNvGrpSpPr>
          <p:nvPr/>
        </p:nvGrpSpPr>
        <p:grpSpPr bwMode="auto">
          <a:xfrm>
            <a:off x="155575" y="4192588"/>
            <a:ext cx="2511425" cy="2436812"/>
            <a:chOff x="144" y="2688"/>
            <a:chExt cx="1490" cy="1488"/>
          </a:xfrm>
        </p:grpSpPr>
        <p:grpSp>
          <p:nvGrpSpPr>
            <p:cNvPr id="307212" name="Group 12"/>
            <p:cNvGrpSpPr>
              <a:grpSpLocks/>
            </p:cNvGrpSpPr>
            <p:nvPr/>
          </p:nvGrpSpPr>
          <p:grpSpPr bwMode="auto">
            <a:xfrm>
              <a:off x="144" y="2688"/>
              <a:ext cx="1490" cy="1488"/>
              <a:chOff x="144" y="2688"/>
              <a:chExt cx="1490" cy="1488"/>
            </a:xfrm>
          </p:grpSpPr>
          <p:pic>
            <p:nvPicPr>
              <p:cNvPr id="307213" name="Picture 13"/>
              <p:cNvPicPr>
                <a:picLocks noChangeAspect="1" noChangeArrowheads="1"/>
              </p:cNvPicPr>
              <p:nvPr/>
            </p:nvPicPr>
            <p:blipFill>
              <a:blip r:embed="rId6" cstate="print"/>
              <a:srcRect/>
              <a:stretch>
                <a:fillRect/>
              </a:stretch>
            </p:blipFill>
            <p:spPr bwMode="auto">
              <a:xfrm>
                <a:off x="144" y="2688"/>
                <a:ext cx="1086" cy="1488"/>
              </a:xfrm>
              <a:prstGeom prst="rect">
                <a:avLst/>
              </a:prstGeom>
              <a:solidFill>
                <a:srgbClr val="FFCC99"/>
              </a:solidFill>
              <a:ln w="9525">
                <a:solidFill>
                  <a:schemeClr val="tx1"/>
                </a:solidFill>
                <a:miter lim="800000"/>
                <a:headEnd/>
                <a:tailEnd/>
              </a:ln>
              <a:effectLst/>
            </p:spPr>
          </p:pic>
          <p:pic>
            <p:nvPicPr>
              <p:cNvPr id="307214" name="Picture 14"/>
              <p:cNvPicPr>
                <a:picLocks noChangeAspect="1" noChangeArrowheads="1"/>
              </p:cNvPicPr>
              <p:nvPr/>
            </p:nvPicPr>
            <p:blipFill>
              <a:blip r:embed="rId7" cstate="print"/>
              <a:srcRect r="24052"/>
              <a:stretch>
                <a:fillRect/>
              </a:stretch>
            </p:blipFill>
            <p:spPr bwMode="auto">
              <a:xfrm>
                <a:off x="1152" y="3264"/>
                <a:ext cx="482" cy="864"/>
              </a:xfrm>
              <a:prstGeom prst="rect">
                <a:avLst/>
              </a:prstGeom>
              <a:solidFill>
                <a:srgbClr val="FFCC99">
                  <a:alpha val="50000"/>
                </a:srgbClr>
              </a:solidFill>
              <a:ln w="9525">
                <a:solidFill>
                  <a:schemeClr val="tx1"/>
                </a:solidFill>
                <a:miter lim="800000"/>
                <a:headEnd/>
                <a:tailEnd/>
              </a:ln>
              <a:effectLst/>
            </p:spPr>
          </p:pic>
          <p:sp>
            <p:nvSpPr>
              <p:cNvPr id="307215" name="Line 15"/>
              <p:cNvSpPr>
                <a:spLocks noChangeShapeType="1"/>
              </p:cNvSpPr>
              <p:nvPr/>
            </p:nvSpPr>
            <p:spPr bwMode="auto">
              <a:xfrm flipV="1">
                <a:off x="1008" y="3696"/>
                <a:ext cx="288" cy="192"/>
              </a:xfrm>
              <a:prstGeom prst="line">
                <a:avLst/>
              </a:prstGeom>
              <a:noFill/>
              <a:ln w="9525">
                <a:solidFill>
                  <a:srgbClr val="000000"/>
                </a:solidFill>
                <a:round/>
                <a:headEnd/>
                <a:tailEnd type="triangle" w="med" len="med"/>
              </a:ln>
              <a:effectLst/>
            </p:spPr>
            <p:txBody>
              <a:bodyPr/>
              <a:lstStyle/>
              <a:p>
                <a:endParaRPr lang="en-US"/>
              </a:p>
            </p:txBody>
          </p:sp>
        </p:grpSp>
        <p:sp>
          <p:nvSpPr>
            <p:cNvPr id="307216" name="Text Box 16"/>
            <p:cNvSpPr txBox="1">
              <a:spLocks noChangeArrowheads="1"/>
            </p:cNvSpPr>
            <p:nvPr/>
          </p:nvSpPr>
          <p:spPr bwMode="auto">
            <a:xfrm>
              <a:off x="214" y="2718"/>
              <a:ext cx="931" cy="843"/>
            </a:xfrm>
            <a:prstGeom prst="rect">
              <a:avLst/>
            </a:prstGeom>
            <a:solidFill>
              <a:srgbClr val="C0C0C0"/>
            </a:solidFill>
            <a:ln w="9525">
              <a:solidFill>
                <a:schemeClr val="tx1"/>
              </a:solidFill>
              <a:miter lim="800000"/>
              <a:headEnd/>
              <a:tailEnd/>
            </a:ln>
            <a:effectLst/>
          </p:spPr>
          <p:txBody>
            <a:bodyPr wrap="none">
              <a:spAutoFit/>
            </a:bodyPr>
            <a:lstStyle/>
            <a:p>
              <a:pPr algn="ctr">
                <a:lnSpc>
                  <a:spcPct val="90000"/>
                </a:lnSpc>
                <a:spcBef>
                  <a:spcPct val="20000"/>
                </a:spcBef>
                <a:buClr>
                  <a:schemeClr val="folHlink"/>
                </a:buClr>
                <a:buSzPct val="60000"/>
                <a:buFont typeface="Wingdings" pitchFamily="2" charset="2"/>
                <a:buNone/>
              </a:pPr>
              <a:r>
                <a:rPr lang="en-US" sz="2000">
                  <a:latin typeface="Tahoma" pitchFamily="34" charset="0"/>
                </a:rPr>
                <a:t>Watershed /</a:t>
              </a:r>
            </a:p>
            <a:p>
              <a:pPr algn="ctr">
                <a:lnSpc>
                  <a:spcPct val="90000"/>
                </a:lnSpc>
                <a:spcBef>
                  <a:spcPct val="20000"/>
                </a:spcBef>
                <a:buClr>
                  <a:schemeClr val="folHlink"/>
                </a:buClr>
                <a:buSzPct val="60000"/>
                <a:buFont typeface="Wingdings" pitchFamily="2" charset="2"/>
                <a:buNone/>
              </a:pPr>
              <a:r>
                <a:rPr lang="en-US" sz="2000">
                  <a:latin typeface="Tahoma" pitchFamily="34" charset="0"/>
                </a:rPr>
                <a:t>Airshed / </a:t>
              </a:r>
            </a:p>
            <a:p>
              <a:pPr algn="ctr">
                <a:lnSpc>
                  <a:spcPct val="90000"/>
                </a:lnSpc>
                <a:spcBef>
                  <a:spcPct val="20000"/>
                </a:spcBef>
                <a:buClr>
                  <a:schemeClr val="folHlink"/>
                </a:buClr>
                <a:buSzPct val="60000"/>
                <a:buFont typeface="Wingdings" pitchFamily="2" charset="2"/>
                <a:buNone/>
              </a:pPr>
              <a:r>
                <a:rPr lang="en-US" sz="2000">
                  <a:latin typeface="Tahoma" pitchFamily="34" charset="0"/>
                </a:rPr>
                <a:t>Estuary</a:t>
              </a:r>
            </a:p>
            <a:p>
              <a:pPr algn="ctr">
                <a:lnSpc>
                  <a:spcPct val="90000"/>
                </a:lnSpc>
                <a:spcBef>
                  <a:spcPct val="20000"/>
                </a:spcBef>
                <a:buClr>
                  <a:schemeClr val="folHlink"/>
                </a:buClr>
                <a:buSzPct val="60000"/>
                <a:buFont typeface="Wingdings" pitchFamily="2" charset="2"/>
                <a:buNone/>
              </a:pPr>
              <a:r>
                <a:rPr lang="en-US" sz="2000">
                  <a:latin typeface="Tahoma" pitchFamily="34" charset="0"/>
                </a:rPr>
                <a:t>Model</a:t>
              </a:r>
            </a:p>
          </p:txBody>
        </p:sp>
      </p:grpSp>
      <p:grpSp>
        <p:nvGrpSpPr>
          <p:cNvPr id="307217" name="Group 17"/>
          <p:cNvGrpSpPr>
            <a:grpSpLocks/>
          </p:cNvGrpSpPr>
          <p:nvPr/>
        </p:nvGrpSpPr>
        <p:grpSpPr bwMode="auto">
          <a:xfrm>
            <a:off x="6477000" y="1295400"/>
            <a:ext cx="2438400" cy="2362200"/>
            <a:chOff x="3984" y="720"/>
            <a:chExt cx="1536" cy="1488"/>
          </a:xfrm>
        </p:grpSpPr>
        <p:sp>
          <p:nvSpPr>
            <p:cNvPr id="307218" name="Rectangle 18"/>
            <p:cNvSpPr>
              <a:spLocks noChangeArrowheads="1"/>
            </p:cNvSpPr>
            <p:nvPr/>
          </p:nvSpPr>
          <p:spPr bwMode="auto">
            <a:xfrm>
              <a:off x="3984" y="720"/>
              <a:ext cx="1536" cy="1488"/>
            </a:xfrm>
            <a:prstGeom prst="rect">
              <a:avLst/>
            </a:prstGeom>
            <a:solidFill>
              <a:srgbClr val="FFCC99"/>
            </a:solidFill>
            <a:ln w="9525">
              <a:solidFill>
                <a:srgbClr val="000000"/>
              </a:solidFill>
              <a:miter lim="800000"/>
              <a:headEnd/>
              <a:tailEnd/>
            </a:ln>
            <a:effectLst/>
          </p:spPr>
          <p:txBody>
            <a:bodyPr wrap="none" anchor="ctr"/>
            <a:lstStyle/>
            <a:p>
              <a:pPr algn="ctr">
                <a:lnSpc>
                  <a:spcPct val="90000"/>
                </a:lnSpc>
                <a:spcBef>
                  <a:spcPct val="20000"/>
                </a:spcBef>
                <a:buClr>
                  <a:schemeClr val="folHlink"/>
                </a:buClr>
                <a:buSzPct val="60000"/>
                <a:buFont typeface="Wingdings" pitchFamily="2" charset="2"/>
                <a:buNone/>
              </a:pPr>
              <a:endParaRPr lang="en-US" sz="2000">
                <a:latin typeface="Tahoma" pitchFamily="34" charset="0"/>
              </a:endParaRPr>
            </a:p>
          </p:txBody>
        </p:sp>
        <p:sp>
          <p:nvSpPr>
            <p:cNvPr id="307219" name="Rectangle 19"/>
            <p:cNvSpPr>
              <a:spLocks noChangeArrowheads="1"/>
            </p:cNvSpPr>
            <p:nvPr/>
          </p:nvSpPr>
          <p:spPr bwMode="auto">
            <a:xfrm>
              <a:off x="4224" y="768"/>
              <a:ext cx="1104" cy="237"/>
            </a:xfrm>
            <a:prstGeom prst="rect">
              <a:avLst/>
            </a:prstGeom>
            <a:solidFill>
              <a:srgbClr val="C0C0C0"/>
            </a:solidFill>
            <a:ln w="9525">
              <a:solidFill>
                <a:schemeClr val="tx1"/>
              </a:solidFill>
              <a:miter lim="800000"/>
              <a:headEnd/>
              <a:tailEnd/>
            </a:ln>
            <a:effectLst/>
          </p:spPr>
          <p:txBody>
            <a:bodyPr>
              <a:spAutoFit/>
            </a:bodyPr>
            <a:lstStyle/>
            <a:p>
              <a:pPr algn="ctr">
                <a:lnSpc>
                  <a:spcPct val="90000"/>
                </a:lnSpc>
                <a:spcBef>
                  <a:spcPct val="50000"/>
                </a:spcBef>
                <a:buClr>
                  <a:schemeClr val="folHlink"/>
                </a:buClr>
                <a:buSzPct val="60000"/>
                <a:buFont typeface="Wingdings" pitchFamily="2" charset="2"/>
                <a:buNone/>
              </a:pPr>
              <a:r>
                <a:rPr lang="en-US" sz="2000">
                  <a:latin typeface="Tahoma" pitchFamily="34" charset="0"/>
                </a:rPr>
                <a:t>Land-Use</a:t>
              </a:r>
            </a:p>
          </p:txBody>
        </p:sp>
      </p:grpSp>
      <p:grpSp>
        <p:nvGrpSpPr>
          <p:cNvPr id="307220" name="Group 20"/>
          <p:cNvGrpSpPr>
            <a:grpSpLocks/>
          </p:cNvGrpSpPr>
          <p:nvPr/>
        </p:nvGrpSpPr>
        <p:grpSpPr bwMode="auto">
          <a:xfrm>
            <a:off x="152400" y="1371600"/>
            <a:ext cx="2438400" cy="2286000"/>
            <a:chOff x="3984" y="720"/>
            <a:chExt cx="1536" cy="1488"/>
          </a:xfrm>
        </p:grpSpPr>
        <p:sp>
          <p:nvSpPr>
            <p:cNvPr id="307221" name="Rectangle 21"/>
            <p:cNvSpPr>
              <a:spLocks noChangeArrowheads="1"/>
            </p:cNvSpPr>
            <p:nvPr/>
          </p:nvSpPr>
          <p:spPr bwMode="auto">
            <a:xfrm>
              <a:off x="3984" y="720"/>
              <a:ext cx="1536" cy="1488"/>
            </a:xfrm>
            <a:prstGeom prst="rect">
              <a:avLst/>
            </a:prstGeom>
            <a:solidFill>
              <a:srgbClr val="FFCC99"/>
            </a:solidFill>
            <a:ln w="9525">
              <a:solidFill>
                <a:srgbClr val="000000"/>
              </a:solidFill>
              <a:miter lim="800000"/>
              <a:headEnd/>
              <a:tailEnd/>
            </a:ln>
            <a:effectLst/>
          </p:spPr>
          <p:txBody>
            <a:bodyPr wrap="none" anchor="ctr"/>
            <a:lstStyle/>
            <a:p>
              <a:pPr algn="ctr">
                <a:lnSpc>
                  <a:spcPct val="90000"/>
                </a:lnSpc>
                <a:spcBef>
                  <a:spcPct val="20000"/>
                </a:spcBef>
                <a:buClr>
                  <a:schemeClr val="folHlink"/>
                </a:buClr>
                <a:buSzPct val="60000"/>
                <a:buFont typeface="Wingdings" pitchFamily="2" charset="2"/>
                <a:buNone/>
              </a:pPr>
              <a:endParaRPr lang="en-US" sz="2000">
                <a:latin typeface="Tahoma" pitchFamily="34" charset="0"/>
              </a:endParaRPr>
            </a:p>
          </p:txBody>
        </p:sp>
        <p:sp>
          <p:nvSpPr>
            <p:cNvPr id="307222" name="Rectangle 22"/>
            <p:cNvSpPr>
              <a:spLocks noChangeArrowheads="1"/>
            </p:cNvSpPr>
            <p:nvPr/>
          </p:nvSpPr>
          <p:spPr bwMode="auto">
            <a:xfrm>
              <a:off x="4224" y="768"/>
              <a:ext cx="1104" cy="244"/>
            </a:xfrm>
            <a:prstGeom prst="rect">
              <a:avLst/>
            </a:prstGeom>
            <a:solidFill>
              <a:srgbClr val="C0C0C0"/>
            </a:solidFill>
            <a:ln w="9525">
              <a:solidFill>
                <a:schemeClr val="tx1"/>
              </a:solidFill>
              <a:miter lim="800000"/>
              <a:headEnd/>
              <a:tailEnd/>
            </a:ln>
            <a:effectLst/>
          </p:spPr>
          <p:txBody>
            <a:bodyPr>
              <a:spAutoFit/>
            </a:bodyPr>
            <a:lstStyle/>
            <a:p>
              <a:pPr algn="ctr">
                <a:lnSpc>
                  <a:spcPct val="90000"/>
                </a:lnSpc>
                <a:spcBef>
                  <a:spcPct val="50000"/>
                </a:spcBef>
                <a:buClr>
                  <a:schemeClr val="folHlink"/>
                </a:buClr>
                <a:buSzPct val="60000"/>
                <a:buFont typeface="Wingdings" pitchFamily="2" charset="2"/>
                <a:buNone/>
              </a:pPr>
              <a:r>
                <a:rPr lang="en-US" sz="2000">
                  <a:latin typeface="Tahoma" pitchFamily="34" charset="0"/>
                </a:rPr>
                <a:t>Crops</a:t>
              </a:r>
            </a:p>
          </p:txBody>
        </p:sp>
      </p:grpSp>
      <p:pic>
        <p:nvPicPr>
          <p:cNvPr id="307224" name="Picture 24" descr="MCFD01091_0000[1]"/>
          <p:cNvPicPr>
            <a:picLocks noChangeAspect="1" noChangeArrowheads="1"/>
          </p:cNvPicPr>
          <p:nvPr/>
        </p:nvPicPr>
        <p:blipFill>
          <a:blip r:embed="rId8" cstate="print"/>
          <a:srcRect/>
          <a:stretch>
            <a:fillRect/>
          </a:stretch>
        </p:blipFill>
        <p:spPr bwMode="auto">
          <a:xfrm>
            <a:off x="304800" y="2286000"/>
            <a:ext cx="622300" cy="1154113"/>
          </a:xfrm>
          <a:prstGeom prst="rect">
            <a:avLst/>
          </a:prstGeom>
          <a:noFill/>
        </p:spPr>
      </p:pic>
      <p:pic>
        <p:nvPicPr>
          <p:cNvPr id="307225" name="Picture 25" descr="MCFD01091_0000[1]"/>
          <p:cNvPicPr>
            <a:picLocks noChangeAspect="1" noChangeArrowheads="1"/>
          </p:cNvPicPr>
          <p:nvPr/>
        </p:nvPicPr>
        <p:blipFill>
          <a:blip r:embed="rId8" cstate="print"/>
          <a:srcRect/>
          <a:stretch>
            <a:fillRect/>
          </a:stretch>
        </p:blipFill>
        <p:spPr bwMode="auto">
          <a:xfrm>
            <a:off x="1079500" y="2590800"/>
            <a:ext cx="490538" cy="849313"/>
          </a:xfrm>
          <a:prstGeom prst="rect">
            <a:avLst/>
          </a:prstGeom>
          <a:noFill/>
        </p:spPr>
      </p:pic>
      <p:pic>
        <p:nvPicPr>
          <p:cNvPr id="307226" name="Picture 26" descr="MCFD01091_0000[1]"/>
          <p:cNvPicPr>
            <a:picLocks noChangeAspect="1" noChangeArrowheads="1"/>
          </p:cNvPicPr>
          <p:nvPr/>
        </p:nvPicPr>
        <p:blipFill>
          <a:blip r:embed="rId8" cstate="print"/>
          <a:srcRect/>
          <a:stretch>
            <a:fillRect/>
          </a:stretch>
        </p:blipFill>
        <p:spPr bwMode="auto">
          <a:xfrm>
            <a:off x="1689100" y="2286000"/>
            <a:ext cx="622300" cy="1154113"/>
          </a:xfrm>
          <a:prstGeom prst="rect">
            <a:avLst/>
          </a:prstGeom>
          <a:noFill/>
        </p:spPr>
      </p:pic>
      <p:pic>
        <p:nvPicPr>
          <p:cNvPr id="307228" name="Picture 28"/>
          <p:cNvPicPr>
            <a:picLocks noChangeAspect="1" noChangeArrowheads="1"/>
          </p:cNvPicPr>
          <p:nvPr/>
        </p:nvPicPr>
        <p:blipFill>
          <a:blip r:embed="rId9" cstate="print"/>
          <a:srcRect/>
          <a:stretch>
            <a:fillRect/>
          </a:stretch>
        </p:blipFill>
        <p:spPr bwMode="auto">
          <a:xfrm>
            <a:off x="2209800" y="2382838"/>
            <a:ext cx="4495800" cy="2874962"/>
          </a:xfrm>
          <a:prstGeom prst="rect">
            <a:avLst/>
          </a:prstGeom>
          <a:noFill/>
          <a:ln w="9525">
            <a:noFill/>
            <a:miter lim="800000"/>
            <a:headEnd/>
            <a:tailEnd/>
          </a:ln>
          <a:effectLst/>
        </p:spPr>
      </p:pic>
      <p:sp>
        <p:nvSpPr>
          <p:cNvPr id="307230" name="Line 30"/>
          <p:cNvSpPr>
            <a:spLocks noChangeShapeType="1"/>
          </p:cNvSpPr>
          <p:nvPr/>
        </p:nvSpPr>
        <p:spPr bwMode="auto">
          <a:xfrm flipH="1" flipV="1">
            <a:off x="1600200" y="2362200"/>
            <a:ext cx="838200" cy="533400"/>
          </a:xfrm>
          <a:prstGeom prst="line">
            <a:avLst/>
          </a:prstGeom>
          <a:noFill/>
          <a:ln w="127000">
            <a:solidFill>
              <a:srgbClr val="0000FF"/>
            </a:solidFill>
            <a:round/>
            <a:headEnd/>
            <a:tailEnd type="triangle" w="med" len="med"/>
          </a:ln>
          <a:effectLst/>
        </p:spPr>
        <p:txBody>
          <a:bodyPr/>
          <a:lstStyle/>
          <a:p>
            <a:endParaRPr lang="en-US"/>
          </a:p>
        </p:txBody>
      </p:sp>
      <p:sp>
        <p:nvSpPr>
          <p:cNvPr id="307231" name="Line 31"/>
          <p:cNvSpPr>
            <a:spLocks noChangeShapeType="1"/>
          </p:cNvSpPr>
          <p:nvPr/>
        </p:nvSpPr>
        <p:spPr bwMode="auto">
          <a:xfrm flipH="1">
            <a:off x="1752600" y="4876800"/>
            <a:ext cx="762000" cy="533400"/>
          </a:xfrm>
          <a:prstGeom prst="line">
            <a:avLst/>
          </a:prstGeom>
          <a:noFill/>
          <a:ln w="127000">
            <a:solidFill>
              <a:srgbClr val="0000FF"/>
            </a:solidFill>
            <a:round/>
            <a:headEnd/>
            <a:tailEnd type="triangle" w="med" len="med"/>
          </a:ln>
          <a:effectLst/>
        </p:spPr>
        <p:txBody>
          <a:bodyPr/>
          <a:lstStyle/>
          <a:p>
            <a:endParaRPr lang="en-US"/>
          </a:p>
        </p:txBody>
      </p:sp>
      <p:sp>
        <p:nvSpPr>
          <p:cNvPr id="307232" name="Line 32"/>
          <p:cNvSpPr>
            <a:spLocks noChangeShapeType="1"/>
          </p:cNvSpPr>
          <p:nvPr/>
        </p:nvSpPr>
        <p:spPr bwMode="auto">
          <a:xfrm>
            <a:off x="6400800" y="4800600"/>
            <a:ext cx="609600" cy="685800"/>
          </a:xfrm>
          <a:prstGeom prst="line">
            <a:avLst/>
          </a:prstGeom>
          <a:noFill/>
          <a:ln w="127000">
            <a:solidFill>
              <a:srgbClr val="0000FF"/>
            </a:solidFill>
            <a:round/>
            <a:headEnd/>
            <a:tailEnd type="triangle" w="med" len="med"/>
          </a:ln>
          <a:effectLst/>
        </p:spPr>
        <p:txBody>
          <a:bodyPr/>
          <a:lstStyle/>
          <a:p>
            <a:endParaRPr lang="en-US"/>
          </a:p>
        </p:txBody>
      </p:sp>
      <p:sp>
        <p:nvSpPr>
          <p:cNvPr id="307234" name="Line 34"/>
          <p:cNvSpPr>
            <a:spLocks noChangeShapeType="1"/>
          </p:cNvSpPr>
          <p:nvPr/>
        </p:nvSpPr>
        <p:spPr bwMode="auto">
          <a:xfrm flipV="1">
            <a:off x="1066800" y="5715000"/>
            <a:ext cx="609600" cy="609600"/>
          </a:xfrm>
          <a:prstGeom prst="line">
            <a:avLst/>
          </a:prstGeom>
          <a:noFill/>
          <a:ln w="9525">
            <a:solidFill>
              <a:schemeClr val="tx1"/>
            </a:solidFill>
            <a:miter lim="800000"/>
            <a:headEnd/>
            <a:tailEnd type="triangle" w="med" len="med"/>
          </a:ln>
          <a:effectLst/>
        </p:spPr>
        <p:txBody>
          <a:bodyPr wrap="none"/>
          <a:lstStyle/>
          <a:p>
            <a:endParaRPr lang="en-US"/>
          </a:p>
        </p:txBody>
      </p:sp>
      <p:pic>
        <p:nvPicPr>
          <p:cNvPr id="307235" name="Picture 35"/>
          <p:cNvPicPr>
            <a:picLocks noChangeAspect="1" noChangeArrowheads="1"/>
          </p:cNvPicPr>
          <p:nvPr/>
        </p:nvPicPr>
        <p:blipFill>
          <a:blip r:embed="rId10" cstate="print"/>
          <a:srcRect/>
          <a:stretch>
            <a:fillRect/>
          </a:stretch>
        </p:blipFill>
        <p:spPr bwMode="auto">
          <a:xfrm>
            <a:off x="6781800" y="1828800"/>
            <a:ext cx="2057400" cy="1708150"/>
          </a:xfrm>
          <a:prstGeom prst="rect">
            <a:avLst/>
          </a:prstGeom>
          <a:noFill/>
          <a:ln w="9525">
            <a:noFill/>
            <a:miter lim="800000"/>
            <a:headEnd/>
            <a:tailEnd/>
          </a:ln>
          <a:effectLst/>
        </p:spPr>
      </p:pic>
      <p:sp>
        <p:nvSpPr>
          <p:cNvPr id="307233" name="Line 33"/>
          <p:cNvSpPr>
            <a:spLocks noChangeShapeType="1"/>
          </p:cNvSpPr>
          <p:nvPr/>
        </p:nvSpPr>
        <p:spPr bwMode="auto">
          <a:xfrm flipV="1">
            <a:off x="6248400" y="2362200"/>
            <a:ext cx="762000" cy="609600"/>
          </a:xfrm>
          <a:prstGeom prst="line">
            <a:avLst/>
          </a:prstGeom>
          <a:noFill/>
          <a:ln w="127000">
            <a:solidFill>
              <a:srgbClr val="0000FF"/>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E143CC5-6A0C-46BD-8B2F-8619A6BA531D}" type="slidenum">
              <a:rPr lang="en-US"/>
              <a:pPr/>
              <a:t>39</a:t>
            </a:fld>
            <a:endParaRPr lang="en-US"/>
          </a:p>
        </p:txBody>
      </p:sp>
      <p:sp>
        <p:nvSpPr>
          <p:cNvPr id="431106" name="Rectangle 2"/>
          <p:cNvSpPr>
            <a:spLocks noGrp="1" noChangeArrowheads="1"/>
          </p:cNvSpPr>
          <p:nvPr>
            <p:ph type="title"/>
          </p:nvPr>
        </p:nvSpPr>
        <p:spPr/>
        <p:txBody>
          <a:bodyPr/>
          <a:lstStyle/>
          <a:p>
            <a:r>
              <a:rPr lang="en-US"/>
              <a:t>What Can COAST Tell Us?</a:t>
            </a:r>
          </a:p>
        </p:txBody>
      </p:sp>
      <p:sp>
        <p:nvSpPr>
          <p:cNvPr id="431107" name="Rectangle 3"/>
          <p:cNvSpPr>
            <a:spLocks noGrp="1" noChangeArrowheads="1"/>
          </p:cNvSpPr>
          <p:nvPr>
            <p:ph type="body" idx="1"/>
          </p:nvPr>
        </p:nvSpPr>
        <p:spPr>
          <a:xfrm>
            <a:off x="304800" y="1371600"/>
            <a:ext cx="8229600" cy="4343400"/>
          </a:xfrm>
        </p:spPr>
        <p:txBody>
          <a:bodyPr/>
          <a:lstStyle/>
          <a:p>
            <a:pPr>
              <a:lnSpc>
                <a:spcPct val="90000"/>
              </a:lnSpc>
            </a:pPr>
            <a:r>
              <a:rPr lang="en-US" sz="2800"/>
              <a:t>The effects of:</a:t>
            </a:r>
          </a:p>
          <a:p>
            <a:pPr lvl="1">
              <a:lnSpc>
                <a:spcPct val="90000"/>
              </a:lnSpc>
            </a:pPr>
            <a:r>
              <a:rPr lang="en-US" sz="2400"/>
              <a:t>Land-use changes</a:t>
            </a:r>
          </a:p>
          <a:p>
            <a:pPr lvl="1">
              <a:lnSpc>
                <a:spcPct val="90000"/>
              </a:lnSpc>
            </a:pPr>
            <a:r>
              <a:rPr lang="en-US" sz="2400"/>
              <a:t>Best Management Practices</a:t>
            </a:r>
          </a:p>
          <a:p>
            <a:pPr lvl="1">
              <a:lnSpc>
                <a:spcPct val="90000"/>
              </a:lnSpc>
            </a:pPr>
            <a:r>
              <a:rPr lang="en-US" sz="2400"/>
              <a:t>Changes in cropping patterns</a:t>
            </a:r>
          </a:p>
          <a:p>
            <a:pPr lvl="1">
              <a:lnSpc>
                <a:spcPct val="90000"/>
              </a:lnSpc>
            </a:pPr>
            <a:r>
              <a:rPr lang="en-US" sz="2400"/>
              <a:t>Changes in nutrient input loads:</a:t>
            </a:r>
          </a:p>
          <a:p>
            <a:pPr lvl="2">
              <a:lnSpc>
                <a:spcPct val="90000"/>
              </a:lnSpc>
            </a:pPr>
            <a:r>
              <a:rPr lang="en-US" sz="2000"/>
              <a:t>Amount of fertilizer, manure, atmospheric deposition</a:t>
            </a:r>
          </a:p>
          <a:p>
            <a:pPr lvl="1">
              <a:lnSpc>
                <a:spcPct val="90000"/>
              </a:lnSpc>
            </a:pPr>
            <a:r>
              <a:rPr lang="en-US" sz="2400"/>
              <a:t>Population growth (human/livestock) </a:t>
            </a:r>
          </a:p>
          <a:p>
            <a:pPr lvl="1">
              <a:lnSpc>
                <a:spcPct val="90000"/>
              </a:lnSpc>
            </a:pPr>
            <a:r>
              <a:rPr lang="en-US" sz="2400"/>
              <a:t>Nutrient Management</a:t>
            </a:r>
          </a:p>
          <a:p>
            <a:pPr lvl="1">
              <a:lnSpc>
                <a:spcPct val="90000"/>
              </a:lnSpc>
            </a:pPr>
            <a:r>
              <a:rPr lang="en-US" sz="2400"/>
              <a:t>Point source</a:t>
            </a:r>
          </a:p>
          <a:p>
            <a:pPr lvl="1">
              <a:lnSpc>
                <a:spcPct val="90000"/>
              </a:lnSpc>
            </a:pPr>
            <a:r>
              <a:rPr lang="en-US" sz="2400"/>
              <a:t>Septic</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E04B764F-603F-4289-A1A5-1027A76CE387}" type="slidenum">
              <a:rPr lang="en-US"/>
              <a:pPr/>
              <a:t>4</a:t>
            </a:fld>
            <a:endParaRPr lang="en-US"/>
          </a:p>
        </p:txBody>
      </p:sp>
      <p:sp>
        <p:nvSpPr>
          <p:cNvPr id="369666" name="Rectangle 2"/>
          <p:cNvSpPr>
            <a:spLocks noChangeArrowheads="1"/>
          </p:cNvSpPr>
          <p:nvPr/>
        </p:nvSpPr>
        <p:spPr bwMode="auto">
          <a:xfrm>
            <a:off x="6553200" y="5715000"/>
            <a:ext cx="2438400" cy="914400"/>
          </a:xfrm>
          <a:prstGeom prst="rect">
            <a:avLst/>
          </a:prstGeom>
          <a:solidFill>
            <a:srgbClr val="99CC00">
              <a:alpha val="25000"/>
            </a:srgbClr>
          </a:solidFill>
          <a:ln w="9525">
            <a:solidFill>
              <a:schemeClr val="tx1"/>
            </a:solidFill>
            <a:miter lim="800000"/>
            <a:headEnd/>
            <a:tailEnd/>
          </a:ln>
          <a:effectLst/>
        </p:spPr>
        <p:txBody>
          <a:bodyPr wrap="none" anchor="ctr"/>
          <a:lstStyle/>
          <a:p>
            <a:endParaRPr lang="en-US"/>
          </a:p>
        </p:txBody>
      </p:sp>
      <p:grpSp>
        <p:nvGrpSpPr>
          <p:cNvPr id="369667" name="Group 3"/>
          <p:cNvGrpSpPr>
            <a:grpSpLocks/>
          </p:cNvGrpSpPr>
          <p:nvPr/>
        </p:nvGrpSpPr>
        <p:grpSpPr bwMode="auto">
          <a:xfrm>
            <a:off x="6324600" y="762000"/>
            <a:ext cx="2597150" cy="3276600"/>
            <a:chOff x="96" y="2640"/>
            <a:chExt cx="1636" cy="1488"/>
          </a:xfrm>
        </p:grpSpPr>
        <p:sp>
          <p:nvSpPr>
            <p:cNvPr id="369668" name="Rectangle 4"/>
            <p:cNvSpPr>
              <a:spLocks noChangeArrowheads="1"/>
            </p:cNvSpPr>
            <p:nvPr/>
          </p:nvSpPr>
          <p:spPr bwMode="auto">
            <a:xfrm>
              <a:off x="96" y="2640"/>
              <a:ext cx="1632" cy="1488"/>
            </a:xfrm>
            <a:prstGeom prst="rect">
              <a:avLst/>
            </a:prstGeom>
            <a:solidFill>
              <a:srgbClr val="FF99CC">
                <a:alpha val="25000"/>
              </a:srgbClr>
            </a:solidFill>
            <a:ln w="9525">
              <a:solidFill>
                <a:schemeClr val="tx1"/>
              </a:solidFill>
              <a:miter lim="800000"/>
              <a:headEnd/>
              <a:tailEnd/>
            </a:ln>
            <a:effectLst/>
          </p:spPr>
          <p:txBody>
            <a:bodyPr wrap="none" anchor="ctr"/>
            <a:lstStyle/>
            <a:p>
              <a:endParaRPr lang="en-US"/>
            </a:p>
          </p:txBody>
        </p:sp>
        <p:sp>
          <p:nvSpPr>
            <p:cNvPr id="369669" name="Text Box 5"/>
            <p:cNvSpPr txBox="1">
              <a:spLocks noChangeArrowheads="1"/>
            </p:cNvSpPr>
            <p:nvPr/>
          </p:nvSpPr>
          <p:spPr bwMode="auto">
            <a:xfrm>
              <a:off x="96" y="2736"/>
              <a:ext cx="1636" cy="1164"/>
            </a:xfrm>
            <a:prstGeom prst="rect">
              <a:avLst/>
            </a:prstGeom>
            <a:noFill/>
            <a:ln w="9525">
              <a:noFill/>
              <a:miter lim="800000"/>
              <a:headEnd/>
              <a:tailEnd/>
            </a:ln>
            <a:effectLst/>
          </p:spPr>
          <p:txBody>
            <a:bodyPr wrap="none">
              <a:spAutoFit/>
            </a:bodyPr>
            <a:lstStyle/>
            <a:p>
              <a:r>
                <a:rPr lang="en-US" b="1"/>
                <a:t>Annual or Monthly:</a:t>
              </a:r>
            </a:p>
            <a:p>
              <a:endParaRPr lang="en-US" b="1"/>
            </a:p>
            <a:p>
              <a:r>
                <a:rPr lang="en-US"/>
                <a:t>Land Use Acreage</a:t>
              </a:r>
            </a:p>
            <a:p>
              <a:r>
                <a:rPr lang="en-US"/>
                <a:t>BMPs</a:t>
              </a:r>
            </a:p>
            <a:p>
              <a:r>
                <a:rPr lang="en-US"/>
                <a:t>Fertilizer</a:t>
              </a:r>
            </a:p>
            <a:p>
              <a:r>
                <a:rPr lang="en-US"/>
                <a:t>Manure</a:t>
              </a:r>
            </a:p>
            <a:p>
              <a:r>
                <a:rPr lang="en-US"/>
                <a:t>Atmospheric Deposition</a:t>
              </a:r>
            </a:p>
            <a:p>
              <a:r>
                <a:rPr lang="en-US"/>
                <a:t>Point Sources</a:t>
              </a:r>
            </a:p>
            <a:p>
              <a:r>
                <a:rPr lang="en-US"/>
                <a:t>Septic Loads</a:t>
              </a:r>
            </a:p>
          </p:txBody>
        </p:sp>
      </p:grpSp>
      <p:grpSp>
        <p:nvGrpSpPr>
          <p:cNvPr id="369670" name="Group 6"/>
          <p:cNvGrpSpPr>
            <a:grpSpLocks/>
          </p:cNvGrpSpPr>
          <p:nvPr/>
        </p:nvGrpSpPr>
        <p:grpSpPr bwMode="auto">
          <a:xfrm>
            <a:off x="304800" y="2362200"/>
            <a:ext cx="2514600" cy="3200400"/>
            <a:chOff x="192" y="576"/>
            <a:chExt cx="1584" cy="1584"/>
          </a:xfrm>
        </p:grpSpPr>
        <p:sp>
          <p:nvSpPr>
            <p:cNvPr id="369671" name="Rectangle 7"/>
            <p:cNvSpPr>
              <a:spLocks noChangeArrowheads="1"/>
            </p:cNvSpPr>
            <p:nvPr/>
          </p:nvSpPr>
          <p:spPr bwMode="auto">
            <a:xfrm>
              <a:off x="192" y="576"/>
              <a:ext cx="1584" cy="1584"/>
            </a:xfrm>
            <a:prstGeom prst="rect">
              <a:avLst/>
            </a:prstGeom>
            <a:solidFill>
              <a:srgbClr val="BBE0E3">
                <a:alpha val="25000"/>
              </a:srgbClr>
            </a:solidFill>
            <a:ln w="9525">
              <a:solidFill>
                <a:schemeClr val="tx1"/>
              </a:solidFill>
              <a:miter lim="800000"/>
              <a:headEnd/>
              <a:tailEnd/>
            </a:ln>
            <a:effectLst/>
          </p:spPr>
          <p:txBody>
            <a:bodyPr wrap="none" anchor="ctr"/>
            <a:lstStyle/>
            <a:p>
              <a:endParaRPr lang="en-US"/>
            </a:p>
          </p:txBody>
        </p:sp>
        <p:sp>
          <p:nvSpPr>
            <p:cNvPr id="369672" name="Text Box 8"/>
            <p:cNvSpPr txBox="1">
              <a:spLocks noChangeArrowheads="1"/>
            </p:cNvSpPr>
            <p:nvPr/>
          </p:nvSpPr>
          <p:spPr bwMode="auto">
            <a:xfrm>
              <a:off x="240" y="672"/>
              <a:ext cx="1316" cy="1405"/>
            </a:xfrm>
            <a:prstGeom prst="rect">
              <a:avLst/>
            </a:prstGeom>
            <a:noFill/>
            <a:ln w="9525">
              <a:noFill/>
              <a:miter lim="800000"/>
              <a:headEnd/>
              <a:tailEnd/>
            </a:ln>
            <a:effectLst/>
          </p:spPr>
          <p:txBody>
            <a:bodyPr wrap="none">
              <a:spAutoFit/>
            </a:bodyPr>
            <a:lstStyle/>
            <a:p>
              <a:r>
                <a:rPr lang="en-US" b="1"/>
                <a:t>Hourly Values:</a:t>
              </a:r>
            </a:p>
            <a:p>
              <a:endParaRPr lang="en-US" b="1"/>
            </a:p>
            <a:p>
              <a:r>
                <a:rPr lang="en-US"/>
                <a:t>Rainfall</a:t>
              </a:r>
            </a:p>
            <a:p>
              <a:r>
                <a:rPr lang="en-US"/>
                <a:t>Snowfall</a:t>
              </a:r>
            </a:p>
            <a:p>
              <a:r>
                <a:rPr lang="en-US"/>
                <a:t>Temperature</a:t>
              </a:r>
            </a:p>
            <a:p>
              <a:r>
                <a:rPr lang="en-US"/>
                <a:t>Evapotranspiration</a:t>
              </a:r>
            </a:p>
            <a:p>
              <a:r>
                <a:rPr lang="en-US"/>
                <a:t>Wind</a:t>
              </a:r>
            </a:p>
            <a:p>
              <a:r>
                <a:rPr lang="en-US"/>
                <a:t>Solar Radiation</a:t>
              </a:r>
            </a:p>
            <a:p>
              <a:r>
                <a:rPr lang="en-US"/>
                <a:t>Dewpoint</a:t>
              </a:r>
            </a:p>
            <a:p>
              <a:r>
                <a:rPr lang="en-US"/>
                <a:t>Cloud Cover</a:t>
              </a:r>
            </a:p>
          </p:txBody>
        </p:sp>
      </p:grpSp>
      <p:sp>
        <p:nvSpPr>
          <p:cNvPr id="369673" name="AutoShape 9"/>
          <p:cNvSpPr>
            <a:spLocks noChangeArrowheads="1"/>
          </p:cNvSpPr>
          <p:nvPr/>
        </p:nvSpPr>
        <p:spPr bwMode="auto">
          <a:xfrm rot="10800000">
            <a:off x="5257800" y="3449638"/>
            <a:ext cx="914400" cy="609600"/>
          </a:xfrm>
          <a:prstGeom prst="rightArrow">
            <a:avLst>
              <a:gd name="adj1" fmla="val 50000"/>
              <a:gd name="adj2" fmla="val 37500"/>
            </a:avLst>
          </a:prstGeom>
          <a:solidFill>
            <a:srgbClr val="E6C0CC"/>
          </a:solidFill>
          <a:ln w="9525">
            <a:solidFill>
              <a:schemeClr val="tx1"/>
            </a:solidFill>
            <a:miter lim="800000"/>
            <a:headEnd/>
            <a:tailEnd/>
          </a:ln>
          <a:effectLst/>
        </p:spPr>
        <p:txBody>
          <a:bodyPr wrap="none" anchor="ctr"/>
          <a:lstStyle/>
          <a:p>
            <a:endParaRPr lang="en-US"/>
          </a:p>
        </p:txBody>
      </p:sp>
      <p:sp>
        <p:nvSpPr>
          <p:cNvPr id="369674" name="AutoShape 10"/>
          <p:cNvSpPr>
            <a:spLocks noChangeArrowheads="1"/>
          </p:cNvSpPr>
          <p:nvPr/>
        </p:nvSpPr>
        <p:spPr bwMode="auto">
          <a:xfrm rot="2268622">
            <a:off x="2895600" y="3429000"/>
            <a:ext cx="838200" cy="609600"/>
          </a:xfrm>
          <a:prstGeom prst="rightArrow">
            <a:avLst>
              <a:gd name="adj1" fmla="val 50000"/>
              <a:gd name="adj2" fmla="val 34375"/>
            </a:avLst>
          </a:prstGeom>
          <a:solidFill>
            <a:schemeClr val="accent1"/>
          </a:solidFill>
          <a:ln w="9525">
            <a:solidFill>
              <a:schemeClr val="tx1"/>
            </a:solidFill>
            <a:miter lim="800000"/>
            <a:headEnd/>
            <a:tailEnd/>
          </a:ln>
          <a:effectLst/>
        </p:spPr>
        <p:txBody>
          <a:bodyPr wrap="none" anchor="ctr"/>
          <a:lstStyle/>
          <a:p>
            <a:endParaRPr lang="en-US"/>
          </a:p>
        </p:txBody>
      </p:sp>
      <p:sp>
        <p:nvSpPr>
          <p:cNvPr id="369675" name="AutoShape 11"/>
          <p:cNvSpPr>
            <a:spLocks noChangeArrowheads="1"/>
          </p:cNvSpPr>
          <p:nvPr/>
        </p:nvSpPr>
        <p:spPr bwMode="auto">
          <a:xfrm rot="720959">
            <a:off x="5181600" y="5867400"/>
            <a:ext cx="1295400" cy="609600"/>
          </a:xfrm>
          <a:prstGeom prst="rightArrow">
            <a:avLst>
              <a:gd name="adj1" fmla="val 50000"/>
              <a:gd name="adj2" fmla="val 53125"/>
            </a:avLst>
          </a:prstGeom>
          <a:solidFill>
            <a:srgbClr val="BFDFC2"/>
          </a:solidFill>
          <a:ln w="9525">
            <a:solidFill>
              <a:schemeClr val="tx1"/>
            </a:solidFill>
            <a:miter lim="800000"/>
            <a:headEnd/>
            <a:tailEnd/>
          </a:ln>
          <a:effectLst/>
        </p:spPr>
        <p:txBody>
          <a:bodyPr wrap="none" anchor="ctr"/>
          <a:lstStyle/>
          <a:p>
            <a:endParaRPr lang="en-US"/>
          </a:p>
        </p:txBody>
      </p:sp>
      <p:sp>
        <p:nvSpPr>
          <p:cNvPr id="369676" name="Text Box 12"/>
          <p:cNvSpPr txBox="1">
            <a:spLocks noChangeArrowheads="1"/>
          </p:cNvSpPr>
          <p:nvPr/>
        </p:nvSpPr>
        <p:spPr bwMode="auto">
          <a:xfrm>
            <a:off x="6553200" y="5867400"/>
            <a:ext cx="2470150" cy="641350"/>
          </a:xfrm>
          <a:prstGeom prst="rect">
            <a:avLst/>
          </a:prstGeom>
          <a:noFill/>
          <a:ln w="9525">
            <a:noFill/>
            <a:miter lim="800000"/>
            <a:headEnd/>
            <a:tailEnd/>
          </a:ln>
          <a:effectLst/>
        </p:spPr>
        <p:txBody>
          <a:bodyPr wrap="none">
            <a:spAutoFit/>
          </a:bodyPr>
          <a:lstStyle/>
          <a:p>
            <a:r>
              <a:rPr lang="en-US"/>
              <a:t>Daily output compared</a:t>
            </a:r>
          </a:p>
          <a:p>
            <a:r>
              <a:rPr lang="en-US"/>
              <a:t>To observations</a:t>
            </a:r>
          </a:p>
        </p:txBody>
      </p:sp>
      <p:sp>
        <p:nvSpPr>
          <p:cNvPr id="369677" name="Text Box 13"/>
          <p:cNvSpPr txBox="1">
            <a:spLocks noChangeArrowheads="1"/>
          </p:cNvSpPr>
          <p:nvPr/>
        </p:nvSpPr>
        <p:spPr bwMode="auto">
          <a:xfrm>
            <a:off x="609600" y="228600"/>
            <a:ext cx="7924800" cy="519113"/>
          </a:xfrm>
          <a:prstGeom prst="rect">
            <a:avLst/>
          </a:prstGeom>
          <a:noFill/>
          <a:ln w="9525">
            <a:noFill/>
            <a:miter lim="800000"/>
            <a:headEnd/>
            <a:tailEnd/>
          </a:ln>
          <a:effectLst/>
        </p:spPr>
        <p:txBody>
          <a:bodyPr>
            <a:spAutoFit/>
          </a:bodyPr>
          <a:lstStyle/>
          <a:p>
            <a:r>
              <a:rPr lang="en-US" sz="2800"/>
              <a:t>Quick overview of watershed model </a:t>
            </a:r>
            <a:r>
              <a:rPr lang="en-US" sz="2800" b="1"/>
              <a:t>Calibration</a:t>
            </a:r>
          </a:p>
        </p:txBody>
      </p:sp>
      <p:pic>
        <p:nvPicPr>
          <p:cNvPr id="369678" name="Picture 14"/>
          <p:cNvPicPr>
            <a:picLocks noChangeAspect="1" noChangeArrowheads="1"/>
          </p:cNvPicPr>
          <p:nvPr/>
        </p:nvPicPr>
        <p:blipFill>
          <a:blip r:embed="rId3" cstate="print"/>
          <a:srcRect l="23627" t="16272" r="1244" b="6779"/>
          <a:stretch>
            <a:fillRect/>
          </a:stretch>
        </p:blipFill>
        <p:spPr bwMode="auto">
          <a:xfrm>
            <a:off x="1447800" y="2895600"/>
            <a:ext cx="4114800" cy="3863975"/>
          </a:xfrm>
          <a:prstGeom prst="rect">
            <a:avLst/>
          </a:prstGeom>
          <a:noFill/>
          <a:ln w="9525">
            <a:noFill/>
            <a:miter lim="800000"/>
            <a:headEnd/>
            <a:tailEnd/>
          </a:ln>
          <a:effectLst/>
        </p:spPr>
      </p:pic>
      <p:sp>
        <p:nvSpPr>
          <p:cNvPr id="369679" name="Text Box 15"/>
          <p:cNvSpPr txBox="1">
            <a:spLocks noChangeArrowheads="1"/>
          </p:cNvSpPr>
          <p:nvPr/>
        </p:nvSpPr>
        <p:spPr bwMode="auto">
          <a:xfrm>
            <a:off x="3641725" y="5218113"/>
            <a:ext cx="793750" cy="366712"/>
          </a:xfrm>
          <a:prstGeom prst="rect">
            <a:avLst/>
          </a:prstGeom>
          <a:solidFill>
            <a:srgbClr val="FFFF00"/>
          </a:solidFill>
          <a:ln w="9525">
            <a:noFill/>
            <a:miter lim="800000"/>
            <a:headEnd/>
            <a:tailEnd/>
          </a:ln>
          <a:effectLst/>
        </p:spPr>
        <p:txBody>
          <a:bodyPr wrap="none">
            <a:spAutoFit/>
          </a:bodyPr>
          <a:lstStyle/>
          <a:p>
            <a:r>
              <a:rPr lang="en-US"/>
              <a:t>HSPF</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FC408DC4-0E3F-48D6-AD44-86844D0381D4}" type="slidenum">
              <a:rPr lang="en-US"/>
              <a:pPr/>
              <a:t>40</a:t>
            </a:fld>
            <a:endParaRPr lang="en-US"/>
          </a:p>
        </p:txBody>
      </p:sp>
      <p:sp>
        <p:nvSpPr>
          <p:cNvPr id="432130" name="Rectangle 2"/>
          <p:cNvSpPr>
            <a:spLocks noGrp="1" noChangeArrowheads="1"/>
          </p:cNvSpPr>
          <p:nvPr>
            <p:ph type="title"/>
          </p:nvPr>
        </p:nvSpPr>
        <p:spPr/>
        <p:txBody>
          <a:bodyPr/>
          <a:lstStyle/>
          <a:p>
            <a:r>
              <a:rPr lang="en-US"/>
              <a:t>Example: Forest Buffers</a:t>
            </a:r>
          </a:p>
        </p:txBody>
      </p:sp>
      <p:sp>
        <p:nvSpPr>
          <p:cNvPr id="432131" name="Rectangle 3"/>
          <p:cNvSpPr>
            <a:spLocks noGrp="1" noChangeArrowheads="1"/>
          </p:cNvSpPr>
          <p:nvPr>
            <p:ph type="body" sz="half" idx="1"/>
          </p:nvPr>
        </p:nvSpPr>
        <p:spPr/>
        <p:txBody>
          <a:bodyPr/>
          <a:lstStyle/>
          <a:p>
            <a:r>
              <a:rPr lang="en-US" sz="2800"/>
              <a:t>A planner wants to estimate the effects of adding 2,000 acres of forested buffer to agricultural lands in the Patuxent River watershed.</a:t>
            </a:r>
          </a:p>
        </p:txBody>
      </p:sp>
      <p:pic>
        <p:nvPicPr>
          <p:cNvPr id="432132" name="Picture 4" descr="Riparian_Buffer"/>
          <p:cNvPicPr>
            <a:picLocks noGrp="1" noChangeAspect="1" noChangeArrowheads="1"/>
          </p:cNvPicPr>
          <p:nvPr>
            <p:ph type="clipArt" sz="half" idx="2"/>
          </p:nvPr>
        </p:nvPicPr>
        <p:blipFill>
          <a:blip r:embed="rId2" cstate="print"/>
          <a:srcRect/>
          <a:stretch>
            <a:fillRect/>
          </a:stretch>
        </p:blipFill>
        <p:spPr>
          <a:xfrm>
            <a:off x="5046663" y="1600200"/>
            <a:ext cx="3240087" cy="4525963"/>
          </a:xfrm>
          <a:ln>
            <a:solidFill>
              <a:schemeClr val="tx1"/>
            </a:solid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21F2850-EE64-4179-962D-43E2D7E7DACB}" type="slidenum">
              <a:rPr lang="en-US"/>
              <a:pPr/>
              <a:t>41</a:t>
            </a:fld>
            <a:endParaRPr lang="en-US"/>
          </a:p>
        </p:txBody>
      </p:sp>
      <p:sp>
        <p:nvSpPr>
          <p:cNvPr id="433154" name="Rectangle 2"/>
          <p:cNvSpPr>
            <a:spLocks noGrp="1" noChangeArrowheads="1"/>
          </p:cNvSpPr>
          <p:nvPr>
            <p:ph type="title"/>
          </p:nvPr>
        </p:nvSpPr>
        <p:spPr/>
        <p:txBody>
          <a:bodyPr/>
          <a:lstStyle/>
          <a:p>
            <a:r>
              <a:rPr lang="en-US"/>
              <a:t>BMP Editing Screen</a:t>
            </a:r>
          </a:p>
        </p:txBody>
      </p:sp>
      <p:sp>
        <p:nvSpPr>
          <p:cNvPr id="433155" name="Rectangle 3"/>
          <p:cNvSpPr>
            <a:spLocks noGrp="1" noChangeArrowheads="1"/>
          </p:cNvSpPr>
          <p:nvPr>
            <p:ph type="body" idx="1"/>
          </p:nvPr>
        </p:nvSpPr>
        <p:spPr>
          <a:xfrm>
            <a:off x="457200" y="1295400"/>
            <a:ext cx="5867400" cy="2362200"/>
          </a:xfrm>
        </p:spPr>
        <p:txBody>
          <a:bodyPr/>
          <a:lstStyle/>
          <a:p>
            <a:r>
              <a:rPr lang="en-US" sz="2800"/>
              <a:t>Use selects Patuxent Watershed</a:t>
            </a:r>
          </a:p>
          <a:p>
            <a:r>
              <a:rPr lang="en-US" sz="2800"/>
              <a:t>Screen Prompts User with Eligible Area, user enters desired BMP</a:t>
            </a:r>
          </a:p>
        </p:txBody>
      </p:sp>
      <p:pic>
        <p:nvPicPr>
          <p:cNvPr id="433156" name="Picture 4" descr="bmpedit"/>
          <p:cNvPicPr>
            <a:picLocks noChangeAspect="1" noChangeArrowheads="1"/>
          </p:cNvPicPr>
          <p:nvPr/>
        </p:nvPicPr>
        <p:blipFill>
          <a:blip r:embed="rId2" cstate="print"/>
          <a:srcRect/>
          <a:stretch>
            <a:fillRect/>
          </a:stretch>
        </p:blipFill>
        <p:spPr bwMode="auto">
          <a:xfrm>
            <a:off x="228600" y="3717925"/>
            <a:ext cx="6172200" cy="3063875"/>
          </a:xfrm>
          <a:prstGeom prst="rect">
            <a:avLst/>
          </a:prstGeom>
          <a:noFill/>
          <a:ln w="9525">
            <a:solidFill>
              <a:schemeClr val="tx1"/>
            </a:solidFill>
            <a:miter lim="800000"/>
            <a:headEnd/>
            <a:tailEnd/>
          </a:ln>
        </p:spPr>
      </p:pic>
      <p:pic>
        <p:nvPicPr>
          <p:cNvPr id="433157" name="Picture 5" descr="patuxent"/>
          <p:cNvPicPr>
            <a:picLocks noChangeAspect="1" noChangeArrowheads="1"/>
          </p:cNvPicPr>
          <p:nvPr/>
        </p:nvPicPr>
        <p:blipFill>
          <a:blip r:embed="rId3" cstate="print"/>
          <a:srcRect/>
          <a:stretch>
            <a:fillRect/>
          </a:stretch>
        </p:blipFill>
        <p:spPr bwMode="auto">
          <a:xfrm>
            <a:off x="6477000" y="1219200"/>
            <a:ext cx="2438400" cy="2438400"/>
          </a:xfrm>
          <a:prstGeom prst="rect">
            <a:avLst/>
          </a:prstGeom>
          <a:noFill/>
          <a:ln w="9525">
            <a:solidFill>
              <a:schemeClr val="tx1"/>
            </a:solid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3B5B46FF-994F-4251-84DE-8B2EE97DEF6E}" type="slidenum">
              <a:rPr lang="en-US"/>
              <a:pPr/>
              <a:t>42</a:t>
            </a:fld>
            <a:endParaRPr lang="en-US"/>
          </a:p>
        </p:txBody>
      </p:sp>
      <p:sp>
        <p:nvSpPr>
          <p:cNvPr id="434178" name="Rectangle 2"/>
          <p:cNvSpPr>
            <a:spLocks noGrp="1" noChangeArrowheads="1"/>
          </p:cNvSpPr>
          <p:nvPr>
            <p:ph type="title"/>
          </p:nvPr>
        </p:nvSpPr>
        <p:spPr/>
        <p:txBody>
          <a:bodyPr/>
          <a:lstStyle/>
          <a:p>
            <a:r>
              <a:rPr lang="en-US"/>
              <a:t>Results: Adding Forest Buffers</a:t>
            </a:r>
          </a:p>
        </p:txBody>
      </p:sp>
      <p:sp>
        <p:nvSpPr>
          <p:cNvPr id="434179" name="Rectangle 3"/>
          <p:cNvSpPr>
            <a:spLocks noGrp="1" noChangeArrowheads="1"/>
          </p:cNvSpPr>
          <p:nvPr>
            <p:ph type="body" idx="1"/>
          </p:nvPr>
        </p:nvSpPr>
        <p:spPr>
          <a:xfrm>
            <a:off x="304800" y="1371600"/>
            <a:ext cx="3657600" cy="762000"/>
          </a:xfrm>
        </p:spPr>
        <p:txBody>
          <a:bodyPr/>
          <a:lstStyle/>
          <a:p>
            <a:pPr>
              <a:buFontTx/>
              <a:buNone/>
            </a:pPr>
            <a:r>
              <a:rPr lang="en-US"/>
              <a:t>Before:</a:t>
            </a:r>
          </a:p>
        </p:txBody>
      </p:sp>
      <p:pic>
        <p:nvPicPr>
          <p:cNvPr id="434180" name="Picture 4"/>
          <p:cNvPicPr>
            <a:picLocks noChangeAspect="1" noChangeArrowheads="1"/>
          </p:cNvPicPr>
          <p:nvPr/>
        </p:nvPicPr>
        <p:blipFill>
          <a:blip r:embed="rId3" cstate="print"/>
          <a:srcRect/>
          <a:stretch>
            <a:fillRect/>
          </a:stretch>
        </p:blipFill>
        <p:spPr bwMode="auto">
          <a:xfrm>
            <a:off x="4648200" y="4267200"/>
            <a:ext cx="4191000" cy="2286000"/>
          </a:xfrm>
          <a:prstGeom prst="rect">
            <a:avLst/>
          </a:prstGeom>
          <a:noFill/>
          <a:ln w="9525">
            <a:noFill/>
            <a:miter lim="800000"/>
            <a:headEnd/>
            <a:tailEnd/>
          </a:ln>
          <a:effectLst/>
        </p:spPr>
      </p:pic>
      <p:graphicFrame>
        <p:nvGraphicFramePr>
          <p:cNvPr id="434181" name="Object 5"/>
          <p:cNvGraphicFramePr>
            <a:graphicFrameLocks noChangeAspect="1"/>
          </p:cNvGraphicFramePr>
          <p:nvPr/>
        </p:nvGraphicFramePr>
        <p:xfrm>
          <a:off x="4648200" y="3048000"/>
          <a:ext cx="4267200" cy="887413"/>
        </p:xfrm>
        <a:graphic>
          <a:graphicData uri="http://schemas.openxmlformats.org/presentationml/2006/ole">
            <p:oleObj spid="_x0000_s434181" name="Worksheet" r:id="rId4" imgW="2381707" imgH="495605" progId="Excel.Sheet.8">
              <p:embed/>
            </p:oleObj>
          </a:graphicData>
        </a:graphic>
      </p:graphicFrame>
      <p:pic>
        <p:nvPicPr>
          <p:cNvPr id="434182" name="Picture 6"/>
          <p:cNvPicPr>
            <a:picLocks noChangeAspect="1" noChangeArrowheads="1"/>
          </p:cNvPicPr>
          <p:nvPr/>
        </p:nvPicPr>
        <p:blipFill>
          <a:blip r:embed="rId3" cstate="print"/>
          <a:srcRect/>
          <a:stretch>
            <a:fillRect/>
          </a:stretch>
        </p:blipFill>
        <p:spPr bwMode="auto">
          <a:xfrm>
            <a:off x="228600" y="4267200"/>
            <a:ext cx="4191000" cy="2286000"/>
          </a:xfrm>
          <a:prstGeom prst="rect">
            <a:avLst/>
          </a:prstGeom>
          <a:noFill/>
          <a:ln w="9525">
            <a:noFill/>
            <a:miter lim="800000"/>
            <a:headEnd/>
            <a:tailEnd/>
          </a:ln>
          <a:effectLst/>
        </p:spPr>
      </p:pic>
      <p:graphicFrame>
        <p:nvGraphicFramePr>
          <p:cNvPr id="434183" name="Object 7"/>
          <p:cNvGraphicFramePr>
            <a:graphicFrameLocks noChangeAspect="1"/>
          </p:cNvGraphicFramePr>
          <p:nvPr/>
        </p:nvGraphicFramePr>
        <p:xfrm>
          <a:off x="228600" y="3048000"/>
          <a:ext cx="4267200" cy="887413"/>
        </p:xfrm>
        <a:graphic>
          <a:graphicData uri="http://schemas.openxmlformats.org/presentationml/2006/ole">
            <p:oleObj spid="_x0000_s434183" name="Worksheet" r:id="rId5" imgW="2381707" imgH="495605" progId="Excel.Sheet.8">
              <p:embed/>
            </p:oleObj>
          </a:graphicData>
        </a:graphic>
      </p:graphicFrame>
      <p:sp>
        <p:nvSpPr>
          <p:cNvPr id="434184" name="Rectangle 8"/>
          <p:cNvSpPr>
            <a:spLocks noChangeArrowheads="1"/>
          </p:cNvSpPr>
          <p:nvPr/>
        </p:nvSpPr>
        <p:spPr bwMode="auto">
          <a:xfrm>
            <a:off x="4648200" y="1371600"/>
            <a:ext cx="4114800" cy="685800"/>
          </a:xfrm>
          <a:prstGeom prst="rect">
            <a:avLst/>
          </a:prstGeom>
          <a:noFill/>
          <a:ln w="9525">
            <a:noFill/>
            <a:miter lim="800000"/>
            <a:headEnd/>
            <a:tailEnd/>
          </a:ln>
          <a:effectLst/>
        </p:spPr>
        <p:txBody>
          <a:bodyPr/>
          <a:lstStyle/>
          <a:p>
            <a:pPr marL="342900" indent="-342900">
              <a:spcBef>
                <a:spcPct val="20000"/>
              </a:spcBef>
            </a:pPr>
            <a:r>
              <a:rPr lang="en-US" sz="3200"/>
              <a:t>After: </a:t>
            </a:r>
          </a:p>
          <a:p>
            <a:pPr marL="342900" indent="-342900">
              <a:spcBef>
                <a:spcPct val="20000"/>
              </a:spcBef>
            </a:pPr>
            <a:r>
              <a:rPr lang="en-US" sz="2400"/>
              <a:t>7% reduction N</a:t>
            </a:r>
          </a:p>
          <a:p>
            <a:pPr marL="342900" indent="-342900">
              <a:spcBef>
                <a:spcPct val="20000"/>
              </a:spcBef>
            </a:pPr>
            <a:r>
              <a:rPr lang="en-US" sz="2400"/>
              <a:t>5% reduction 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2D4A8099-C1EC-4E6A-937B-7C9BA9258211}" type="slidenum">
              <a:rPr lang="en-US"/>
              <a:pPr/>
              <a:t>43</a:t>
            </a:fld>
            <a:endParaRPr lang="en-US"/>
          </a:p>
        </p:txBody>
      </p:sp>
      <p:sp>
        <p:nvSpPr>
          <p:cNvPr id="19458" name="Rectangle 2"/>
          <p:cNvSpPr>
            <a:spLocks noGrp="1" noChangeArrowheads="1"/>
          </p:cNvSpPr>
          <p:nvPr>
            <p:ph type="title"/>
          </p:nvPr>
        </p:nvSpPr>
        <p:spPr>
          <a:xfrm>
            <a:off x="457200" y="1143000"/>
            <a:ext cx="8229600" cy="1371600"/>
          </a:xfrm>
        </p:spPr>
        <p:txBody>
          <a:bodyPr/>
          <a:lstStyle/>
          <a:p>
            <a:r>
              <a:rPr lang="en-US" sz="4000"/>
              <a:t>Better, extended, and </a:t>
            </a:r>
            <a:br>
              <a:rPr lang="en-US" sz="4000"/>
            </a:br>
            <a:r>
              <a:rPr lang="en-US" sz="4000"/>
              <a:t>finer scale data sets</a:t>
            </a:r>
          </a:p>
        </p:txBody>
      </p:sp>
      <p:sp>
        <p:nvSpPr>
          <p:cNvPr id="19459" name="Rectangle 3"/>
          <p:cNvSpPr>
            <a:spLocks noChangeArrowheads="1"/>
          </p:cNvSpPr>
          <p:nvPr/>
        </p:nvSpPr>
        <p:spPr bwMode="auto">
          <a:xfrm>
            <a:off x="0" y="0"/>
            <a:ext cx="7162800" cy="1143000"/>
          </a:xfrm>
          <a:prstGeom prst="rect">
            <a:avLst/>
          </a:prstGeom>
          <a:solidFill>
            <a:srgbClr val="FF9966"/>
          </a:solidFill>
          <a:ln w="9525">
            <a:noFill/>
            <a:miter lim="800000"/>
            <a:headEnd/>
            <a:tailEnd/>
          </a:ln>
          <a:effectLst/>
        </p:spPr>
        <p:txBody>
          <a:bodyPr anchor="ctr"/>
          <a:lstStyle/>
          <a:p>
            <a:pPr algn="ctr"/>
            <a:r>
              <a:rPr lang="en-US" sz="4400">
                <a:solidFill>
                  <a:schemeClr val="tx2"/>
                </a:solidFill>
              </a:rPr>
              <a:t>High Resolution Input Data</a:t>
            </a:r>
          </a:p>
        </p:txBody>
      </p:sp>
      <p:grpSp>
        <p:nvGrpSpPr>
          <p:cNvPr id="19460" name="Group 4"/>
          <p:cNvGrpSpPr>
            <a:grpSpLocks/>
          </p:cNvGrpSpPr>
          <p:nvPr/>
        </p:nvGrpSpPr>
        <p:grpSpPr bwMode="auto">
          <a:xfrm>
            <a:off x="5181600" y="2667000"/>
            <a:ext cx="2597150" cy="2743200"/>
            <a:chOff x="96" y="2640"/>
            <a:chExt cx="1636" cy="1488"/>
          </a:xfrm>
        </p:grpSpPr>
        <p:sp>
          <p:nvSpPr>
            <p:cNvPr id="19461" name="Rectangle 5"/>
            <p:cNvSpPr>
              <a:spLocks noChangeArrowheads="1"/>
            </p:cNvSpPr>
            <p:nvPr/>
          </p:nvSpPr>
          <p:spPr bwMode="auto">
            <a:xfrm>
              <a:off x="96" y="2640"/>
              <a:ext cx="1632" cy="1488"/>
            </a:xfrm>
            <a:prstGeom prst="rect">
              <a:avLst/>
            </a:prstGeom>
            <a:solidFill>
              <a:srgbClr val="FF99CC">
                <a:alpha val="25000"/>
              </a:srgbClr>
            </a:solidFill>
            <a:ln w="9525">
              <a:solidFill>
                <a:schemeClr val="tx1"/>
              </a:solidFill>
              <a:miter lim="800000"/>
              <a:headEnd/>
              <a:tailEnd/>
            </a:ln>
            <a:effectLst/>
          </p:spPr>
          <p:txBody>
            <a:bodyPr wrap="none" anchor="ctr"/>
            <a:lstStyle/>
            <a:p>
              <a:endParaRPr lang="en-US"/>
            </a:p>
          </p:txBody>
        </p:sp>
        <p:sp>
          <p:nvSpPr>
            <p:cNvPr id="19462" name="Text Box 6"/>
            <p:cNvSpPr txBox="1">
              <a:spLocks noChangeArrowheads="1"/>
            </p:cNvSpPr>
            <p:nvPr/>
          </p:nvSpPr>
          <p:spPr bwMode="auto">
            <a:xfrm>
              <a:off x="96" y="2736"/>
              <a:ext cx="1636" cy="1092"/>
            </a:xfrm>
            <a:prstGeom prst="rect">
              <a:avLst/>
            </a:prstGeom>
            <a:noFill/>
            <a:ln w="9525">
              <a:noFill/>
              <a:miter lim="800000"/>
              <a:headEnd/>
              <a:tailEnd/>
            </a:ln>
            <a:effectLst/>
          </p:spPr>
          <p:txBody>
            <a:bodyPr wrap="none">
              <a:spAutoFit/>
            </a:bodyPr>
            <a:lstStyle/>
            <a:p>
              <a:r>
                <a:rPr lang="en-US"/>
                <a:t>Land Use Acreage</a:t>
              </a:r>
            </a:p>
            <a:p>
              <a:r>
                <a:rPr lang="en-US"/>
                <a:t>BMPs</a:t>
              </a:r>
            </a:p>
            <a:p>
              <a:r>
                <a:rPr lang="en-US"/>
                <a:t>Fertilizer</a:t>
              </a:r>
            </a:p>
            <a:p>
              <a:r>
                <a:rPr lang="en-US"/>
                <a:t>Manure</a:t>
              </a:r>
            </a:p>
            <a:p>
              <a:r>
                <a:rPr lang="en-US"/>
                <a:t>Atmospheric Deposition</a:t>
              </a:r>
            </a:p>
            <a:p>
              <a:r>
                <a:rPr lang="en-US"/>
                <a:t>Point Sources</a:t>
              </a:r>
            </a:p>
            <a:p>
              <a:r>
                <a:rPr lang="en-US"/>
                <a:t>Septic Loads</a:t>
              </a:r>
            </a:p>
          </p:txBody>
        </p:sp>
      </p:grpSp>
      <p:grpSp>
        <p:nvGrpSpPr>
          <p:cNvPr id="19463" name="Group 7"/>
          <p:cNvGrpSpPr>
            <a:grpSpLocks/>
          </p:cNvGrpSpPr>
          <p:nvPr/>
        </p:nvGrpSpPr>
        <p:grpSpPr bwMode="auto">
          <a:xfrm>
            <a:off x="990600" y="2590800"/>
            <a:ext cx="2514600" cy="3200400"/>
            <a:chOff x="192" y="576"/>
            <a:chExt cx="1584" cy="1584"/>
          </a:xfrm>
        </p:grpSpPr>
        <p:sp>
          <p:nvSpPr>
            <p:cNvPr id="19464" name="Rectangle 8"/>
            <p:cNvSpPr>
              <a:spLocks noChangeArrowheads="1"/>
            </p:cNvSpPr>
            <p:nvPr/>
          </p:nvSpPr>
          <p:spPr bwMode="auto">
            <a:xfrm>
              <a:off x="192" y="576"/>
              <a:ext cx="1584" cy="1584"/>
            </a:xfrm>
            <a:prstGeom prst="rect">
              <a:avLst/>
            </a:prstGeom>
            <a:solidFill>
              <a:srgbClr val="BBE0E3">
                <a:alpha val="25000"/>
              </a:srgbClr>
            </a:solidFill>
            <a:ln w="9525">
              <a:solidFill>
                <a:schemeClr val="tx1"/>
              </a:solidFill>
              <a:miter lim="800000"/>
              <a:headEnd/>
              <a:tailEnd/>
            </a:ln>
            <a:effectLst/>
          </p:spPr>
          <p:txBody>
            <a:bodyPr wrap="none" anchor="ctr"/>
            <a:lstStyle/>
            <a:p>
              <a:endParaRPr lang="en-US"/>
            </a:p>
          </p:txBody>
        </p:sp>
        <p:sp>
          <p:nvSpPr>
            <p:cNvPr id="19465" name="Text Box 9"/>
            <p:cNvSpPr txBox="1">
              <a:spLocks noChangeArrowheads="1"/>
            </p:cNvSpPr>
            <p:nvPr/>
          </p:nvSpPr>
          <p:spPr bwMode="auto">
            <a:xfrm>
              <a:off x="240" y="672"/>
              <a:ext cx="1316" cy="997"/>
            </a:xfrm>
            <a:prstGeom prst="rect">
              <a:avLst/>
            </a:prstGeom>
            <a:noFill/>
            <a:ln w="9525">
              <a:noFill/>
              <a:miter lim="800000"/>
              <a:headEnd/>
              <a:tailEnd/>
            </a:ln>
            <a:effectLst/>
          </p:spPr>
          <p:txBody>
            <a:bodyPr wrap="none">
              <a:spAutoFit/>
            </a:bodyPr>
            <a:lstStyle/>
            <a:p>
              <a:r>
                <a:rPr lang="en-US"/>
                <a:t>Precipitation</a:t>
              </a:r>
            </a:p>
            <a:p>
              <a:r>
                <a:rPr lang="en-US"/>
                <a:t>Temperature</a:t>
              </a:r>
            </a:p>
            <a:p>
              <a:r>
                <a:rPr lang="en-US"/>
                <a:t>Evapotranspiration</a:t>
              </a:r>
            </a:p>
            <a:p>
              <a:r>
                <a:rPr lang="en-US"/>
                <a:t>Wind</a:t>
              </a:r>
            </a:p>
            <a:p>
              <a:r>
                <a:rPr lang="en-US"/>
                <a:t>Solar Radiation</a:t>
              </a:r>
            </a:p>
            <a:p>
              <a:r>
                <a:rPr lang="en-US"/>
                <a:t>Dewpoint</a:t>
              </a:r>
            </a:p>
            <a:p>
              <a:r>
                <a:rPr lang="en-US"/>
                <a:t>Cloud Cover</a:t>
              </a:r>
            </a:p>
          </p:txBody>
        </p:sp>
      </p:grpSp>
      <p:sp>
        <p:nvSpPr>
          <p:cNvPr id="19466" name="Text Box 10"/>
          <p:cNvSpPr txBox="1">
            <a:spLocks noChangeArrowheads="1"/>
          </p:cNvSpPr>
          <p:nvPr/>
        </p:nvSpPr>
        <p:spPr bwMode="auto">
          <a:xfrm>
            <a:off x="365125" y="5827713"/>
            <a:ext cx="7499350" cy="641350"/>
          </a:xfrm>
          <a:prstGeom prst="rect">
            <a:avLst/>
          </a:prstGeom>
          <a:noFill/>
          <a:ln w="9525">
            <a:noFill/>
            <a:miter lim="800000"/>
            <a:headEnd/>
            <a:tailEnd/>
          </a:ln>
          <a:effectLst/>
        </p:spPr>
        <p:txBody>
          <a:bodyPr wrap="none">
            <a:spAutoFit/>
          </a:bodyPr>
          <a:lstStyle/>
          <a:p>
            <a:r>
              <a:rPr lang="en-US"/>
              <a:t>Simulation period is 1984-2005:   </a:t>
            </a:r>
          </a:p>
          <a:p>
            <a:r>
              <a:rPr lang="en-US"/>
              <a:t>	Two decades of meteorology and watershed management data</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34E8A3D1-9297-46BF-BA44-1C6D41165062}" type="slidenum">
              <a:rPr lang="en-US"/>
              <a:pPr/>
              <a:t>44</a:t>
            </a:fld>
            <a:endParaRPr lang="en-US"/>
          </a:p>
        </p:txBody>
      </p:sp>
      <p:pic>
        <p:nvPicPr>
          <p:cNvPr id="322562" name="Picture 2" descr="chesp_seg"/>
          <p:cNvPicPr>
            <a:picLocks noChangeArrowheads="1"/>
          </p:cNvPicPr>
          <p:nvPr/>
        </p:nvPicPr>
        <p:blipFill>
          <a:blip r:embed="rId3" cstate="print"/>
          <a:srcRect/>
          <a:stretch>
            <a:fillRect/>
          </a:stretch>
        </p:blipFill>
        <p:spPr bwMode="auto">
          <a:xfrm>
            <a:off x="0" y="0"/>
            <a:ext cx="5791200" cy="6858000"/>
          </a:xfrm>
          <a:prstGeom prst="rect">
            <a:avLst/>
          </a:prstGeom>
          <a:noFill/>
        </p:spPr>
      </p:pic>
      <p:sp>
        <p:nvSpPr>
          <p:cNvPr id="322563" name="Rectangle 3"/>
          <p:cNvSpPr>
            <a:spLocks noGrp="1" noChangeArrowheads="1"/>
          </p:cNvSpPr>
          <p:nvPr>
            <p:ph type="body" sz="half" idx="2"/>
          </p:nvPr>
        </p:nvSpPr>
        <p:spPr>
          <a:xfrm>
            <a:off x="5867400" y="2286000"/>
            <a:ext cx="3276600" cy="1295400"/>
          </a:xfrm>
        </p:spPr>
        <p:txBody>
          <a:bodyPr/>
          <a:lstStyle/>
          <a:p>
            <a:pPr>
              <a:buFontTx/>
              <a:buNone/>
            </a:pPr>
            <a:r>
              <a:rPr lang="en-US" sz="2800"/>
              <a:t>487 daily stations</a:t>
            </a:r>
          </a:p>
          <a:p>
            <a:pPr>
              <a:buFontTx/>
              <a:buNone/>
            </a:pPr>
            <a:r>
              <a:rPr lang="en-US" sz="2800"/>
              <a:t>192 hourly stations</a:t>
            </a:r>
          </a:p>
        </p:txBody>
      </p:sp>
      <p:sp>
        <p:nvSpPr>
          <p:cNvPr id="322564" name="Rectangle 4" descr="Water droplets"/>
          <p:cNvSpPr>
            <a:spLocks noChangeArrowheads="1"/>
          </p:cNvSpPr>
          <p:nvPr/>
        </p:nvSpPr>
        <p:spPr bwMode="auto">
          <a:xfrm>
            <a:off x="6324600" y="182563"/>
            <a:ext cx="2590800" cy="960437"/>
          </a:xfrm>
          <a:prstGeom prst="rect">
            <a:avLst/>
          </a:prstGeom>
          <a:blipFill dpi="0" rotWithShape="1">
            <a:blip r:embed="rId4" cstate="print"/>
            <a:srcRect/>
            <a:tile tx="0" ty="0" sx="100000" sy="100000" flip="none" algn="tl"/>
          </a:blipFill>
          <a:ln w="9525">
            <a:noFill/>
            <a:miter lim="800000"/>
            <a:headEnd/>
            <a:tailEnd/>
          </a:ln>
          <a:effectLst/>
        </p:spPr>
        <p:txBody>
          <a:bodyPr anchor="ctr"/>
          <a:lstStyle/>
          <a:p>
            <a:pPr algn="ctr"/>
            <a:r>
              <a:rPr lang="en-US" sz="4400">
                <a:solidFill>
                  <a:schemeClr val="tx2"/>
                </a:solidFill>
              </a:rPr>
              <a:t>Rainfall</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DA03543-D884-421E-AD93-E990015944BB}" type="slidenum">
              <a:rPr lang="en-US"/>
              <a:pPr/>
              <a:t>45</a:t>
            </a:fld>
            <a:endParaRPr lang="en-US"/>
          </a:p>
        </p:txBody>
      </p:sp>
      <p:pic>
        <p:nvPicPr>
          <p:cNvPr id="604162" name="Picture 2" descr="mlr2"/>
          <p:cNvPicPr>
            <a:picLocks noChangeAspect="1" noChangeArrowheads="1"/>
          </p:cNvPicPr>
          <p:nvPr/>
        </p:nvPicPr>
        <p:blipFill>
          <a:blip r:embed="rId3" cstate="print"/>
          <a:srcRect/>
          <a:stretch>
            <a:fillRect/>
          </a:stretch>
        </p:blipFill>
        <p:spPr bwMode="auto">
          <a:xfrm>
            <a:off x="609600" y="1588"/>
            <a:ext cx="8534400" cy="6856412"/>
          </a:xfrm>
          <a:prstGeom prst="rect">
            <a:avLst/>
          </a:prstGeom>
          <a:noFill/>
        </p:spPr>
      </p:pic>
      <p:sp>
        <p:nvSpPr>
          <p:cNvPr id="604163" name="Text Box 3"/>
          <p:cNvSpPr txBox="1">
            <a:spLocks noChangeArrowheads="1"/>
          </p:cNvSpPr>
          <p:nvPr/>
        </p:nvSpPr>
        <p:spPr bwMode="auto">
          <a:xfrm>
            <a:off x="533400" y="2514600"/>
            <a:ext cx="3216275" cy="1554163"/>
          </a:xfrm>
          <a:prstGeom prst="rect">
            <a:avLst/>
          </a:prstGeom>
          <a:solidFill>
            <a:srgbClr val="EAEAEA"/>
          </a:solidFill>
          <a:ln w="9525">
            <a:noFill/>
            <a:miter lim="800000"/>
            <a:headEnd/>
            <a:tailEnd/>
          </a:ln>
          <a:effectLst/>
        </p:spPr>
        <p:txBody>
          <a:bodyPr>
            <a:spAutoFit/>
          </a:bodyPr>
          <a:lstStyle/>
          <a:p>
            <a:pPr eaLnBrk="0" hangingPunct="0"/>
            <a:r>
              <a:rPr lang="en-US" sz="3200">
                <a:latin typeface="Times New Roman" pitchFamily="18" charset="0"/>
              </a:rPr>
              <a:t>Data are separated by region and by month</a:t>
            </a:r>
          </a:p>
        </p:txBody>
      </p:sp>
      <p:sp>
        <p:nvSpPr>
          <p:cNvPr id="604164" name="Rectangle 4" descr="Water droplets"/>
          <p:cNvSpPr>
            <a:spLocks noChangeArrowheads="1"/>
          </p:cNvSpPr>
          <p:nvPr/>
        </p:nvSpPr>
        <p:spPr bwMode="auto">
          <a:xfrm>
            <a:off x="533400" y="228600"/>
            <a:ext cx="2590800" cy="960438"/>
          </a:xfrm>
          <a:prstGeom prst="rect">
            <a:avLst/>
          </a:prstGeom>
          <a:blipFill dpi="0" rotWithShape="1">
            <a:blip r:embed="rId4" cstate="print"/>
            <a:srcRect/>
            <a:tile tx="0" ty="0" sx="100000" sy="100000" flip="none" algn="tl"/>
          </a:blipFill>
          <a:ln w="9525">
            <a:noFill/>
            <a:miter lim="800000"/>
            <a:headEnd/>
            <a:tailEnd/>
          </a:ln>
          <a:effectLst/>
        </p:spPr>
        <p:txBody>
          <a:bodyPr anchor="ctr"/>
          <a:lstStyle/>
          <a:p>
            <a:pPr algn="ctr"/>
            <a:r>
              <a:rPr lang="en-US" sz="4400">
                <a:solidFill>
                  <a:schemeClr val="tx2"/>
                </a:solidFill>
              </a:rPr>
              <a:t>Rainfall</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EBF4A420-AF76-4F25-9372-95B52E50CED1}" type="slidenum">
              <a:rPr lang="en-US"/>
              <a:pPr/>
              <a:t>46</a:t>
            </a:fld>
            <a:endParaRPr lang="en-US"/>
          </a:p>
        </p:txBody>
      </p:sp>
      <p:sp>
        <p:nvSpPr>
          <p:cNvPr id="606210" name="Rectangle 2"/>
          <p:cNvSpPr>
            <a:spLocks noGrp="1" noChangeArrowheads="1"/>
          </p:cNvSpPr>
          <p:nvPr>
            <p:ph type="title"/>
          </p:nvPr>
        </p:nvSpPr>
        <p:spPr>
          <a:xfrm>
            <a:off x="457200" y="274638"/>
            <a:ext cx="5486400" cy="1143000"/>
          </a:xfrm>
        </p:spPr>
        <p:txBody>
          <a:bodyPr/>
          <a:lstStyle/>
          <a:p>
            <a:r>
              <a:rPr lang="en-US"/>
              <a:t>Methodology</a:t>
            </a:r>
          </a:p>
        </p:txBody>
      </p:sp>
      <p:sp>
        <p:nvSpPr>
          <p:cNvPr id="606211" name="Rectangle 3"/>
          <p:cNvSpPr>
            <a:spLocks noGrp="1" noChangeArrowheads="1"/>
          </p:cNvSpPr>
          <p:nvPr>
            <p:ph type="body" idx="1"/>
          </p:nvPr>
        </p:nvSpPr>
        <p:spPr>
          <a:xfrm>
            <a:off x="457200" y="1600200"/>
            <a:ext cx="8229600" cy="2514600"/>
          </a:xfrm>
        </p:spPr>
        <p:txBody>
          <a:bodyPr/>
          <a:lstStyle/>
          <a:p>
            <a:r>
              <a:rPr lang="en-US" sz="2800"/>
              <a:t>Multiple linear regression (MLR) equations are developed for daily precipitation (</a:t>
            </a:r>
            <a:r>
              <a:rPr lang="en-US" sz="2800" i="1"/>
              <a:t>p</a:t>
            </a:r>
            <a:r>
              <a:rPr lang="en-US" sz="2800"/>
              <a:t>) using independent variables </a:t>
            </a:r>
            <a:r>
              <a:rPr lang="en-US" sz="2800" i="1"/>
              <a:t>x</a:t>
            </a:r>
            <a:r>
              <a:rPr lang="en-US" sz="2800"/>
              <a:t>, </a:t>
            </a:r>
            <a:r>
              <a:rPr lang="en-US" sz="2800" i="1"/>
              <a:t>y</a:t>
            </a:r>
            <a:r>
              <a:rPr lang="en-US" sz="2800"/>
              <a:t>, and </a:t>
            </a:r>
            <a:r>
              <a:rPr lang="en-US" sz="2800" i="1"/>
              <a:t>z</a:t>
            </a:r>
            <a:r>
              <a:rPr lang="en-US" sz="2800"/>
              <a:t> from climate stations.</a:t>
            </a:r>
          </a:p>
          <a:p>
            <a:r>
              <a:rPr lang="en-US" sz="2800"/>
              <a:t>The general form of the MLR equation is:</a:t>
            </a:r>
          </a:p>
        </p:txBody>
      </p:sp>
      <p:graphicFrame>
        <p:nvGraphicFramePr>
          <p:cNvPr id="606212" name="Object 4"/>
          <p:cNvGraphicFramePr>
            <a:graphicFrameLocks noChangeAspect="1"/>
          </p:cNvGraphicFramePr>
          <p:nvPr/>
        </p:nvGraphicFramePr>
        <p:xfrm>
          <a:off x="609600" y="4038600"/>
          <a:ext cx="7118350" cy="1174750"/>
        </p:xfrm>
        <a:graphic>
          <a:graphicData uri="http://schemas.openxmlformats.org/presentationml/2006/ole">
            <p:oleObj spid="_x0000_s606212" name="Equation" r:id="rId4" imgW="1384200" imgH="228600" progId="Equation.DSMT4">
              <p:embed/>
            </p:oleObj>
          </a:graphicData>
        </a:graphic>
      </p:graphicFrame>
      <p:sp>
        <p:nvSpPr>
          <p:cNvPr id="606213" name="Rectangle 5" descr="Water droplets"/>
          <p:cNvSpPr>
            <a:spLocks noChangeArrowheads="1"/>
          </p:cNvSpPr>
          <p:nvPr/>
        </p:nvSpPr>
        <p:spPr bwMode="auto">
          <a:xfrm>
            <a:off x="6248400" y="228600"/>
            <a:ext cx="2590800" cy="960438"/>
          </a:xfrm>
          <a:prstGeom prst="rect">
            <a:avLst/>
          </a:prstGeom>
          <a:blipFill dpi="0" rotWithShape="1">
            <a:blip r:embed="rId5" cstate="print"/>
            <a:srcRect/>
            <a:tile tx="0" ty="0" sx="100000" sy="100000" flip="none" algn="tl"/>
          </a:blipFill>
          <a:ln w="9525">
            <a:noFill/>
            <a:miter lim="800000"/>
            <a:headEnd/>
            <a:tailEnd/>
          </a:ln>
          <a:effectLst/>
        </p:spPr>
        <p:txBody>
          <a:bodyPr anchor="ctr"/>
          <a:lstStyle/>
          <a:p>
            <a:pPr algn="ctr"/>
            <a:r>
              <a:rPr lang="en-US" sz="4400">
                <a:solidFill>
                  <a:schemeClr val="tx2"/>
                </a:solidFill>
              </a:rPr>
              <a:t>Rainfall</a:t>
            </a:r>
          </a:p>
        </p:txBody>
      </p:sp>
      <p:sp>
        <p:nvSpPr>
          <p:cNvPr id="606214" name="Text Box 6"/>
          <p:cNvSpPr txBox="1">
            <a:spLocks noChangeArrowheads="1"/>
          </p:cNvSpPr>
          <p:nvPr/>
        </p:nvSpPr>
        <p:spPr bwMode="auto">
          <a:xfrm>
            <a:off x="517525" y="5370513"/>
            <a:ext cx="8332788" cy="915987"/>
          </a:xfrm>
          <a:prstGeom prst="rect">
            <a:avLst/>
          </a:prstGeom>
          <a:noFill/>
          <a:ln w="9525">
            <a:noFill/>
            <a:miter lim="800000"/>
            <a:headEnd/>
            <a:tailEnd/>
          </a:ln>
          <a:effectLst/>
        </p:spPr>
        <p:txBody>
          <a:bodyPr>
            <a:spAutoFit/>
          </a:bodyPr>
          <a:lstStyle/>
          <a:p>
            <a:r>
              <a:rPr lang="en-US"/>
              <a:t>b</a:t>
            </a:r>
            <a:r>
              <a:rPr lang="en-US" baseline="-25000"/>
              <a:t>1</a:t>
            </a:r>
            <a:r>
              <a:rPr lang="en-US"/>
              <a:t>, b</a:t>
            </a:r>
            <a:r>
              <a:rPr lang="en-US" baseline="-25000"/>
              <a:t>2</a:t>
            </a:r>
            <a:r>
              <a:rPr lang="en-US"/>
              <a:t>, and b</a:t>
            </a:r>
            <a:r>
              <a:rPr lang="en-US" baseline="-25000"/>
              <a:t>3</a:t>
            </a:r>
            <a:r>
              <a:rPr lang="en-US"/>
              <a:t> are calibrated by month (all Januaries, all Februaries . . .)</a:t>
            </a:r>
          </a:p>
          <a:p>
            <a:endParaRPr lang="en-US"/>
          </a:p>
          <a:p>
            <a:r>
              <a:rPr lang="en-US"/>
              <a:t>b</a:t>
            </a:r>
            <a:r>
              <a:rPr lang="en-US" baseline="-25000"/>
              <a:t>0</a:t>
            </a:r>
            <a:r>
              <a:rPr lang="en-US"/>
              <a:t> is recalibrated every day and over small spatial scales to minimize local errors</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fld id="{D2C1245C-5754-4FDB-845A-006914104731}" type="slidenum">
              <a:rPr lang="en-US"/>
              <a:pPr/>
              <a:t>47</a:t>
            </a:fld>
            <a:endParaRPr lang="en-US"/>
          </a:p>
        </p:txBody>
      </p:sp>
      <p:pic>
        <p:nvPicPr>
          <p:cNvPr id="301058" name="Picture 2" descr="Modeling_MAPS229565080697"/>
          <p:cNvPicPr>
            <a:picLocks noChangeAspect="1" noChangeArrowheads="1"/>
          </p:cNvPicPr>
          <p:nvPr/>
        </p:nvPicPr>
        <p:blipFill>
          <a:blip r:embed="rId3" cstate="print"/>
          <a:srcRect l="-1222" r="8560"/>
          <a:stretch>
            <a:fillRect/>
          </a:stretch>
        </p:blipFill>
        <p:spPr bwMode="auto">
          <a:xfrm>
            <a:off x="914400" y="1066800"/>
            <a:ext cx="3124200" cy="2676525"/>
          </a:xfrm>
          <a:prstGeom prst="rect">
            <a:avLst/>
          </a:prstGeom>
          <a:noFill/>
          <a:ln w="9525">
            <a:noFill/>
            <a:miter lim="800000"/>
            <a:headEnd/>
            <a:tailEnd/>
          </a:ln>
        </p:spPr>
      </p:pic>
      <p:pic>
        <p:nvPicPr>
          <p:cNvPr id="301059" name="Picture 3"/>
          <p:cNvPicPr>
            <a:picLocks noChangeAspect="1" noChangeArrowheads="1"/>
          </p:cNvPicPr>
          <p:nvPr/>
        </p:nvPicPr>
        <p:blipFill>
          <a:blip r:embed="rId4" cstate="print"/>
          <a:srcRect/>
          <a:stretch>
            <a:fillRect/>
          </a:stretch>
        </p:blipFill>
        <p:spPr bwMode="auto">
          <a:xfrm>
            <a:off x="381000" y="3886200"/>
            <a:ext cx="3529013" cy="2741613"/>
          </a:xfrm>
          <a:prstGeom prst="rect">
            <a:avLst/>
          </a:prstGeom>
          <a:noFill/>
          <a:ln w="9525">
            <a:noFill/>
            <a:miter lim="800000"/>
            <a:headEnd/>
            <a:tailEnd/>
          </a:ln>
          <a:effectLst/>
        </p:spPr>
      </p:pic>
      <p:sp>
        <p:nvSpPr>
          <p:cNvPr id="301060" name="Text Box 4"/>
          <p:cNvSpPr txBox="1">
            <a:spLocks noChangeArrowheads="1"/>
          </p:cNvSpPr>
          <p:nvPr/>
        </p:nvSpPr>
        <p:spPr bwMode="auto">
          <a:xfrm>
            <a:off x="4343400" y="1981200"/>
            <a:ext cx="473075" cy="701675"/>
          </a:xfrm>
          <a:prstGeom prst="rect">
            <a:avLst/>
          </a:prstGeom>
          <a:noFill/>
          <a:ln w="9525">
            <a:noFill/>
            <a:miter lim="800000"/>
            <a:headEnd/>
            <a:tailEnd/>
          </a:ln>
          <a:effectLst/>
        </p:spPr>
        <p:txBody>
          <a:bodyPr wrap="none">
            <a:spAutoFit/>
          </a:bodyPr>
          <a:lstStyle/>
          <a:p>
            <a:pPr eaLnBrk="0" hangingPunct="0"/>
            <a:r>
              <a:rPr lang="en-US" sz="4000" b="1">
                <a:latin typeface="Times New Roman" pitchFamily="18" charset="0"/>
              </a:rPr>
              <a:t>+</a:t>
            </a:r>
          </a:p>
        </p:txBody>
      </p:sp>
      <p:sp>
        <p:nvSpPr>
          <p:cNvPr id="301061" name="AutoShape 5"/>
          <p:cNvSpPr>
            <a:spLocks noChangeArrowheads="1"/>
          </p:cNvSpPr>
          <p:nvPr/>
        </p:nvSpPr>
        <p:spPr bwMode="auto">
          <a:xfrm>
            <a:off x="4953000" y="304800"/>
            <a:ext cx="3733800" cy="4038600"/>
          </a:xfrm>
          <a:prstGeom prst="flowChartMultidocument">
            <a:avLst/>
          </a:prstGeom>
          <a:solidFill>
            <a:srgbClr val="EBE6E1"/>
          </a:solidFill>
          <a:ln w="9525">
            <a:solidFill>
              <a:schemeClr val="bg2"/>
            </a:solidFill>
            <a:miter lim="800000"/>
            <a:headEnd/>
            <a:tailEnd/>
          </a:ln>
          <a:effectLst/>
        </p:spPr>
        <p:txBody>
          <a:bodyPr wrap="none" anchor="ctr"/>
          <a:lstStyle/>
          <a:p>
            <a:pPr algn="ctr" eaLnBrk="0" hangingPunct="0"/>
            <a:r>
              <a:rPr lang="en-US" sz="2400">
                <a:latin typeface="Times New Roman" pitchFamily="18" charset="0"/>
              </a:rPr>
              <a:t>U.S.</a:t>
            </a:r>
          </a:p>
          <a:p>
            <a:pPr algn="ctr" eaLnBrk="0" hangingPunct="0"/>
            <a:r>
              <a:rPr lang="en-US" sz="2400">
                <a:latin typeface="Times New Roman" pitchFamily="18" charset="0"/>
              </a:rPr>
              <a:t>Census of Agriculture</a:t>
            </a:r>
          </a:p>
          <a:p>
            <a:pPr algn="ctr" eaLnBrk="0" hangingPunct="0"/>
            <a:r>
              <a:rPr lang="en-US" sz="2400">
                <a:latin typeface="Times New Roman" pitchFamily="18" charset="0"/>
              </a:rPr>
              <a:t>1982</a:t>
            </a:r>
          </a:p>
          <a:p>
            <a:pPr algn="ctr" eaLnBrk="0" hangingPunct="0"/>
            <a:r>
              <a:rPr lang="en-US" sz="2400">
                <a:latin typeface="Times New Roman" pitchFamily="18" charset="0"/>
              </a:rPr>
              <a:t>1987</a:t>
            </a:r>
          </a:p>
          <a:p>
            <a:pPr algn="ctr" eaLnBrk="0" hangingPunct="0"/>
            <a:r>
              <a:rPr lang="en-US" sz="2400">
                <a:latin typeface="Times New Roman" pitchFamily="18" charset="0"/>
              </a:rPr>
              <a:t>1992</a:t>
            </a:r>
          </a:p>
          <a:p>
            <a:pPr algn="ctr" eaLnBrk="0" hangingPunct="0"/>
            <a:r>
              <a:rPr lang="en-US" sz="2400">
                <a:latin typeface="Times New Roman" pitchFamily="18" charset="0"/>
              </a:rPr>
              <a:t>1997</a:t>
            </a:r>
          </a:p>
          <a:p>
            <a:pPr algn="ctr" eaLnBrk="0" hangingPunct="0"/>
            <a:r>
              <a:rPr lang="en-US" sz="2400">
                <a:latin typeface="Times New Roman" pitchFamily="18" charset="0"/>
              </a:rPr>
              <a:t>2002</a:t>
            </a:r>
          </a:p>
        </p:txBody>
      </p:sp>
      <p:sp>
        <p:nvSpPr>
          <p:cNvPr id="301062" name="Text Box 6"/>
          <p:cNvSpPr txBox="1">
            <a:spLocks noChangeArrowheads="1"/>
          </p:cNvSpPr>
          <p:nvPr/>
        </p:nvSpPr>
        <p:spPr bwMode="auto">
          <a:xfrm>
            <a:off x="4191000" y="4953000"/>
            <a:ext cx="473075" cy="701675"/>
          </a:xfrm>
          <a:prstGeom prst="rect">
            <a:avLst/>
          </a:prstGeom>
          <a:noFill/>
          <a:ln w="9525">
            <a:noFill/>
            <a:miter lim="800000"/>
            <a:headEnd/>
            <a:tailEnd/>
          </a:ln>
          <a:effectLst/>
        </p:spPr>
        <p:txBody>
          <a:bodyPr wrap="none">
            <a:spAutoFit/>
          </a:bodyPr>
          <a:lstStyle/>
          <a:p>
            <a:pPr eaLnBrk="0" hangingPunct="0"/>
            <a:r>
              <a:rPr lang="en-US" sz="4000" b="1">
                <a:latin typeface="Times New Roman" pitchFamily="18" charset="0"/>
              </a:rPr>
              <a:t>+</a:t>
            </a:r>
          </a:p>
        </p:txBody>
      </p:sp>
      <p:sp>
        <p:nvSpPr>
          <p:cNvPr id="301063" name="AutoShape 7"/>
          <p:cNvSpPr>
            <a:spLocks noChangeArrowheads="1"/>
          </p:cNvSpPr>
          <p:nvPr/>
        </p:nvSpPr>
        <p:spPr bwMode="auto">
          <a:xfrm>
            <a:off x="5181600" y="4495800"/>
            <a:ext cx="3733800" cy="2362200"/>
          </a:xfrm>
          <a:prstGeom prst="flowChartMultidocument">
            <a:avLst/>
          </a:prstGeom>
          <a:solidFill>
            <a:srgbClr val="EBE6E1"/>
          </a:solidFill>
          <a:ln w="9525">
            <a:solidFill>
              <a:schemeClr val="bg2"/>
            </a:solidFill>
            <a:miter lim="800000"/>
            <a:headEnd/>
            <a:tailEnd/>
          </a:ln>
          <a:effectLst/>
        </p:spPr>
        <p:txBody>
          <a:bodyPr wrap="none" anchor="ctr"/>
          <a:lstStyle/>
          <a:p>
            <a:pPr algn="ctr" eaLnBrk="0" hangingPunct="0"/>
            <a:r>
              <a:rPr lang="en-US" sz="2400">
                <a:latin typeface="Times New Roman" pitchFamily="18" charset="0"/>
              </a:rPr>
              <a:t>Urban Forecast </a:t>
            </a:r>
          </a:p>
          <a:p>
            <a:pPr algn="ctr" eaLnBrk="0" hangingPunct="0"/>
            <a:r>
              <a:rPr lang="en-US" sz="2400">
                <a:latin typeface="Times New Roman" pitchFamily="18" charset="0"/>
              </a:rPr>
              <a:t>and Hindcast</a:t>
            </a:r>
          </a:p>
        </p:txBody>
      </p:sp>
      <p:sp>
        <p:nvSpPr>
          <p:cNvPr id="301064" name="Text Box 8"/>
          <p:cNvSpPr txBox="1">
            <a:spLocks noChangeArrowheads="1"/>
          </p:cNvSpPr>
          <p:nvPr/>
        </p:nvSpPr>
        <p:spPr bwMode="auto">
          <a:xfrm>
            <a:off x="0" y="0"/>
            <a:ext cx="4953000" cy="1190625"/>
          </a:xfrm>
          <a:prstGeom prst="rect">
            <a:avLst/>
          </a:prstGeom>
          <a:solidFill>
            <a:srgbClr val="EAEAEA">
              <a:alpha val="80000"/>
            </a:srgbClr>
          </a:solidFill>
          <a:ln w="9525">
            <a:noFill/>
            <a:miter lim="800000"/>
            <a:headEnd/>
            <a:tailEnd/>
          </a:ln>
          <a:effectLst/>
        </p:spPr>
        <p:txBody>
          <a:bodyPr>
            <a:spAutoFit/>
          </a:bodyPr>
          <a:lstStyle/>
          <a:p>
            <a:pPr>
              <a:spcBef>
                <a:spcPct val="50000"/>
              </a:spcBef>
            </a:pPr>
            <a:r>
              <a:rPr lang="en-US"/>
              <a:t>The land use data set is a product of land cover, impervious percents, the US census of agriculture and an urban forecast and hindcast based on census data and density analysis</a:t>
            </a:r>
          </a:p>
        </p:txBody>
      </p:sp>
      <p:sp>
        <p:nvSpPr>
          <p:cNvPr id="301065" name="Text Box 9"/>
          <p:cNvSpPr txBox="1">
            <a:spLocks noChangeArrowheads="1"/>
          </p:cNvSpPr>
          <p:nvPr/>
        </p:nvSpPr>
        <p:spPr bwMode="auto">
          <a:xfrm>
            <a:off x="5530850" y="0"/>
            <a:ext cx="3613150" cy="579438"/>
          </a:xfrm>
          <a:prstGeom prst="rect">
            <a:avLst/>
          </a:prstGeom>
          <a:solidFill>
            <a:srgbClr val="FFFF99"/>
          </a:solidFill>
          <a:ln w="9525">
            <a:noFill/>
            <a:miter lim="800000"/>
            <a:headEnd/>
            <a:tailEnd/>
          </a:ln>
          <a:effectLst/>
        </p:spPr>
        <p:txBody>
          <a:bodyPr wrap="none">
            <a:spAutoFit/>
          </a:bodyPr>
          <a:lstStyle/>
          <a:p>
            <a:r>
              <a:rPr lang="en-US" sz="3200"/>
              <a:t>Land Use Data Set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
          <p:cNvSpPr>
            <a:spLocks noGrp="1"/>
          </p:cNvSpPr>
          <p:nvPr>
            <p:ph type="sldNum" sz="quarter" idx="12"/>
          </p:nvPr>
        </p:nvSpPr>
        <p:spPr/>
        <p:txBody>
          <a:bodyPr/>
          <a:lstStyle/>
          <a:p>
            <a:fld id="{ABF27367-243A-4942-AA4C-2EE2A6737EDD}" type="slidenum">
              <a:rPr lang="en-US"/>
              <a:pPr/>
              <a:t>48</a:t>
            </a:fld>
            <a:endParaRPr lang="en-US"/>
          </a:p>
        </p:txBody>
      </p:sp>
      <p:grpSp>
        <p:nvGrpSpPr>
          <p:cNvPr id="303106" name="Group 2"/>
          <p:cNvGrpSpPr>
            <a:grpSpLocks/>
          </p:cNvGrpSpPr>
          <p:nvPr/>
        </p:nvGrpSpPr>
        <p:grpSpPr bwMode="auto">
          <a:xfrm>
            <a:off x="6781800" y="0"/>
            <a:ext cx="2743200" cy="7072313"/>
            <a:chOff x="4464" y="0"/>
            <a:chExt cx="1632" cy="4455"/>
          </a:xfrm>
        </p:grpSpPr>
        <p:grpSp>
          <p:nvGrpSpPr>
            <p:cNvPr id="303107" name="Group 3"/>
            <p:cNvGrpSpPr>
              <a:grpSpLocks/>
            </p:cNvGrpSpPr>
            <p:nvPr/>
          </p:nvGrpSpPr>
          <p:grpSpPr bwMode="auto">
            <a:xfrm>
              <a:off x="4464" y="0"/>
              <a:ext cx="1632" cy="4455"/>
              <a:chOff x="4224" y="0"/>
              <a:chExt cx="1728" cy="4320"/>
            </a:xfrm>
          </p:grpSpPr>
          <p:sp>
            <p:nvSpPr>
              <p:cNvPr id="303108" name="AutoShape 4"/>
              <p:cNvSpPr>
                <a:spLocks noChangeArrowheads="1"/>
              </p:cNvSpPr>
              <p:nvPr/>
            </p:nvSpPr>
            <p:spPr bwMode="auto">
              <a:xfrm flipV="1">
                <a:off x="4224" y="336"/>
                <a:ext cx="1728" cy="398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rgbClr val="0066FF"/>
                  </a:gs>
                  <a:gs pos="100000">
                    <a:srgbClr val="99CCFF"/>
                  </a:gs>
                </a:gsLst>
                <a:lin ang="5400000" scaled="1"/>
              </a:gradFill>
              <a:ln w="12700">
                <a:noFill/>
                <a:miter lim="800000"/>
                <a:headEnd type="none" w="sm" len="sm"/>
                <a:tailEnd type="none" w="sm" len="sm"/>
              </a:ln>
              <a:effectLst/>
            </p:spPr>
            <p:txBody>
              <a:bodyPr wrap="none" anchor="ctr"/>
              <a:lstStyle/>
              <a:p>
                <a:endParaRPr lang="en-US"/>
              </a:p>
            </p:txBody>
          </p:sp>
          <p:sp>
            <p:nvSpPr>
              <p:cNvPr id="303109" name="AutoShape 5"/>
              <p:cNvSpPr>
                <a:spLocks noChangeArrowheads="1"/>
              </p:cNvSpPr>
              <p:nvPr/>
            </p:nvSpPr>
            <p:spPr bwMode="auto">
              <a:xfrm>
                <a:off x="4224" y="0"/>
                <a:ext cx="1728" cy="33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1">
                <a:gsLst>
                  <a:gs pos="0">
                    <a:srgbClr val="0066FF"/>
                  </a:gs>
                  <a:gs pos="100000">
                    <a:srgbClr val="99CCFF"/>
                  </a:gs>
                </a:gsLst>
                <a:lin ang="5400000" scaled="1"/>
              </a:gradFill>
              <a:ln w="12700">
                <a:noFill/>
                <a:miter lim="800000"/>
                <a:headEnd type="none" w="sm" len="sm"/>
                <a:tailEnd type="none" w="sm" len="sm"/>
              </a:ln>
              <a:effectLst/>
            </p:spPr>
            <p:txBody>
              <a:bodyPr wrap="none" anchor="ctr"/>
              <a:lstStyle/>
              <a:p>
                <a:endParaRPr lang="en-US"/>
              </a:p>
            </p:txBody>
          </p:sp>
        </p:grpSp>
        <p:sp>
          <p:nvSpPr>
            <p:cNvPr id="303110" name="Text Box 6"/>
            <p:cNvSpPr txBox="1">
              <a:spLocks noChangeArrowheads="1"/>
            </p:cNvSpPr>
            <p:nvPr/>
          </p:nvSpPr>
          <p:spPr bwMode="auto">
            <a:xfrm>
              <a:off x="4679" y="15"/>
              <a:ext cx="1111" cy="326"/>
            </a:xfrm>
            <a:prstGeom prst="rect">
              <a:avLst/>
            </a:prstGeom>
            <a:noFill/>
            <a:ln w="12700">
              <a:noFill/>
              <a:miter lim="800000"/>
              <a:headEnd type="none" w="sm" len="sm"/>
              <a:tailEnd type="none" w="sm" len="sm"/>
            </a:ln>
            <a:effectLst/>
          </p:spPr>
          <p:txBody>
            <a:bodyPr>
              <a:spAutoFit/>
            </a:bodyPr>
            <a:lstStyle/>
            <a:p>
              <a:pPr algn="ctr"/>
              <a:r>
                <a:rPr lang="en-US" sz="1400" b="1"/>
                <a:t>Watershed Model</a:t>
              </a:r>
            </a:p>
            <a:p>
              <a:pPr algn="ctr"/>
              <a:r>
                <a:rPr lang="en-US" sz="1400" b="1" u="sng"/>
                <a:t>Input Data</a:t>
              </a:r>
            </a:p>
          </p:txBody>
        </p:sp>
      </p:grpSp>
      <p:sp>
        <p:nvSpPr>
          <p:cNvPr id="303111" name="Text Box 7"/>
          <p:cNvSpPr txBox="1">
            <a:spLocks noChangeArrowheads="1"/>
          </p:cNvSpPr>
          <p:nvPr/>
        </p:nvSpPr>
        <p:spPr bwMode="auto">
          <a:xfrm>
            <a:off x="304800" y="228600"/>
            <a:ext cx="3962400" cy="762000"/>
          </a:xfrm>
          <a:prstGeom prst="rect">
            <a:avLst/>
          </a:prstGeom>
          <a:noFill/>
          <a:ln w="9525">
            <a:noFill/>
            <a:miter lim="800000"/>
            <a:headEnd/>
            <a:tailEnd/>
          </a:ln>
        </p:spPr>
        <p:txBody>
          <a:bodyPr lIns="57150" tIns="28575" rIns="57150" bIns="28575"/>
          <a:lstStyle/>
          <a:p>
            <a:pPr algn="ctr" defTabSz="571500"/>
            <a:r>
              <a:rPr lang="en-US" sz="2400" b="1">
                <a:solidFill>
                  <a:srgbClr val="000000"/>
                </a:solidFill>
                <a:cs typeface="Times New Roman" pitchFamily="18" charset="0"/>
              </a:rPr>
              <a:t>Chesapeake Bay Land Change Model</a:t>
            </a:r>
          </a:p>
        </p:txBody>
      </p:sp>
      <p:grpSp>
        <p:nvGrpSpPr>
          <p:cNvPr id="303112" name="Group 8"/>
          <p:cNvGrpSpPr>
            <a:grpSpLocks/>
          </p:cNvGrpSpPr>
          <p:nvPr/>
        </p:nvGrpSpPr>
        <p:grpSpPr bwMode="auto">
          <a:xfrm>
            <a:off x="381000" y="1143000"/>
            <a:ext cx="8380413" cy="2032000"/>
            <a:chOff x="240" y="726"/>
            <a:chExt cx="5279" cy="1280"/>
          </a:xfrm>
        </p:grpSpPr>
        <p:cxnSp>
          <p:nvCxnSpPr>
            <p:cNvPr id="303113" name="AutoShape 9"/>
            <p:cNvCxnSpPr>
              <a:cxnSpLocks noChangeShapeType="1"/>
              <a:stCxn id="303115" idx="3"/>
              <a:endCxn id="303114" idx="2"/>
            </p:cNvCxnSpPr>
            <p:nvPr/>
          </p:nvCxnSpPr>
          <p:spPr bwMode="auto">
            <a:xfrm>
              <a:off x="1152" y="1110"/>
              <a:ext cx="1056" cy="0"/>
            </a:xfrm>
            <a:prstGeom prst="straightConnector1">
              <a:avLst/>
            </a:prstGeom>
            <a:noFill/>
            <a:ln w="28575">
              <a:solidFill>
                <a:schemeClr val="tx1"/>
              </a:solidFill>
              <a:round/>
              <a:headEnd type="none" w="sm" len="sm"/>
              <a:tailEnd type="triangle" w="sm" len="sm"/>
            </a:ln>
            <a:effectLst/>
          </p:spPr>
        </p:cxnSp>
        <p:sp>
          <p:nvSpPr>
            <p:cNvPr id="303114" name="Oval 10"/>
            <p:cNvSpPr>
              <a:spLocks noChangeArrowheads="1"/>
            </p:cNvSpPr>
            <p:nvPr/>
          </p:nvSpPr>
          <p:spPr bwMode="auto">
            <a:xfrm>
              <a:off x="2208" y="726"/>
              <a:ext cx="864" cy="768"/>
            </a:xfrm>
            <a:prstGeom prst="ellipse">
              <a:avLst/>
            </a:prstGeom>
            <a:gradFill rotWithShape="1">
              <a:gsLst>
                <a:gs pos="0">
                  <a:srgbClr val="CC66FF"/>
                </a:gs>
                <a:gs pos="50000">
                  <a:srgbClr val="E6CDFF"/>
                </a:gs>
                <a:gs pos="100000">
                  <a:srgbClr val="CC66FF"/>
                </a:gs>
              </a:gsLst>
              <a:lin ang="5400000" scaled="1"/>
            </a:gradFill>
            <a:ln w="3175">
              <a:noFill/>
              <a:round/>
              <a:headEnd/>
              <a:tailEnd/>
            </a:ln>
          </p:spPr>
          <p:txBody>
            <a:bodyPr lIns="57150" tIns="28575" rIns="57150" bIns="28575" anchor="ctr"/>
            <a:lstStyle/>
            <a:p>
              <a:pPr algn="ctr" defTabSz="571500" eaLnBrk="0" hangingPunct="0"/>
              <a:r>
                <a:rPr lang="en-US" sz="1400" b="1">
                  <a:solidFill>
                    <a:srgbClr val="000000"/>
                  </a:solidFill>
                  <a:cs typeface="Times New Roman" pitchFamily="18" charset="0"/>
                </a:rPr>
                <a:t>Growth</a:t>
              </a:r>
            </a:p>
            <a:p>
              <a:pPr algn="ctr" defTabSz="571500" eaLnBrk="0" hangingPunct="0"/>
              <a:r>
                <a:rPr lang="en-US" sz="1400" b="1">
                  <a:solidFill>
                    <a:srgbClr val="000000"/>
                  </a:solidFill>
                  <a:cs typeface="Times New Roman" pitchFamily="18" charset="0"/>
                </a:rPr>
                <a:t>Allocation Model</a:t>
              </a:r>
            </a:p>
            <a:p>
              <a:pPr algn="ctr" defTabSz="571500" eaLnBrk="0" hangingPunct="0"/>
              <a:r>
                <a:rPr lang="en-US" sz="1400" b="1" i="1">
                  <a:solidFill>
                    <a:srgbClr val="000000"/>
                  </a:solidFill>
                  <a:cs typeface="Times New Roman" pitchFamily="18" charset="0"/>
                </a:rPr>
                <a:t>“GAMe”</a:t>
              </a:r>
              <a:endParaRPr lang="en-US" sz="1400" b="1" i="1"/>
            </a:p>
          </p:txBody>
        </p:sp>
        <p:sp>
          <p:nvSpPr>
            <p:cNvPr id="303115" name="Rectangle 11"/>
            <p:cNvSpPr>
              <a:spLocks noChangeArrowheads="1"/>
            </p:cNvSpPr>
            <p:nvPr/>
          </p:nvSpPr>
          <p:spPr bwMode="auto">
            <a:xfrm>
              <a:off x="240" y="744"/>
              <a:ext cx="912" cy="732"/>
            </a:xfrm>
            <a:prstGeom prst="rect">
              <a:avLst/>
            </a:prstGeom>
            <a:gradFill rotWithShape="1">
              <a:gsLst>
                <a:gs pos="0">
                  <a:srgbClr val="FF9900"/>
                </a:gs>
                <a:gs pos="50000">
                  <a:srgbClr val="FFFF00"/>
                </a:gs>
                <a:gs pos="100000">
                  <a:srgbClr val="FF9900"/>
                </a:gs>
              </a:gsLst>
              <a:lin ang="5400000" scaled="1"/>
            </a:gradFill>
            <a:ln w="12700">
              <a:noFill/>
              <a:miter lim="800000"/>
              <a:headEnd type="none" w="sm" len="sm"/>
              <a:tailEnd type="none" w="sm" len="sm"/>
            </a:ln>
            <a:effectLst/>
          </p:spPr>
          <p:txBody>
            <a:bodyPr wrap="none" anchor="ctr"/>
            <a:lstStyle/>
            <a:p>
              <a:pPr algn="ctr"/>
              <a:r>
                <a:rPr lang="en-US" sz="1400" b="1"/>
                <a:t>COG and MDP</a:t>
              </a:r>
            </a:p>
            <a:p>
              <a:pPr algn="ctr"/>
              <a:r>
                <a:rPr lang="en-US" sz="1400" b="1"/>
                <a:t>Demographic</a:t>
              </a:r>
            </a:p>
            <a:p>
              <a:pPr algn="ctr"/>
              <a:r>
                <a:rPr lang="en-US" sz="1400" b="1"/>
                <a:t>&amp;</a:t>
              </a:r>
            </a:p>
            <a:p>
              <a:pPr algn="ctr"/>
              <a:r>
                <a:rPr lang="en-US" sz="1400" b="1"/>
                <a:t>Employment</a:t>
              </a:r>
            </a:p>
            <a:p>
              <a:pPr algn="ctr"/>
              <a:r>
                <a:rPr lang="en-US" sz="1400" b="1"/>
                <a:t>Forecasts</a:t>
              </a:r>
            </a:p>
          </p:txBody>
        </p:sp>
        <p:sp>
          <p:nvSpPr>
            <p:cNvPr id="303116" name="Text Box 12"/>
            <p:cNvSpPr txBox="1">
              <a:spLocks noChangeArrowheads="1"/>
            </p:cNvSpPr>
            <p:nvPr/>
          </p:nvSpPr>
          <p:spPr bwMode="auto">
            <a:xfrm>
              <a:off x="4800" y="1680"/>
              <a:ext cx="719" cy="326"/>
            </a:xfrm>
            <a:prstGeom prst="rect">
              <a:avLst/>
            </a:prstGeom>
            <a:noFill/>
            <a:ln w="12700">
              <a:noFill/>
              <a:miter lim="800000"/>
              <a:headEnd type="none" w="sm" len="sm"/>
              <a:tailEnd type="none" w="sm" len="sm"/>
            </a:ln>
            <a:effectLst/>
          </p:spPr>
          <p:txBody>
            <a:bodyPr wrap="none">
              <a:spAutoFit/>
            </a:bodyPr>
            <a:lstStyle/>
            <a:p>
              <a:pPr algn="ctr"/>
              <a:r>
                <a:rPr lang="en-US" sz="1400" b="1"/>
                <a:t>Future</a:t>
              </a:r>
            </a:p>
            <a:p>
              <a:pPr algn="ctr"/>
              <a:r>
                <a:rPr lang="en-US" sz="1400" b="1"/>
                <a:t>Urban Area</a:t>
              </a:r>
            </a:p>
          </p:txBody>
        </p:sp>
        <p:cxnSp>
          <p:nvCxnSpPr>
            <p:cNvPr id="303117" name="AutoShape 13"/>
            <p:cNvCxnSpPr>
              <a:cxnSpLocks noChangeShapeType="1"/>
              <a:stCxn id="303114" idx="5"/>
              <a:endCxn id="303116" idx="1"/>
            </p:cNvCxnSpPr>
            <p:nvPr/>
          </p:nvCxnSpPr>
          <p:spPr bwMode="auto">
            <a:xfrm>
              <a:off x="2945" y="1382"/>
              <a:ext cx="1855" cy="461"/>
            </a:xfrm>
            <a:prstGeom prst="straightConnector1">
              <a:avLst/>
            </a:prstGeom>
            <a:noFill/>
            <a:ln w="28575">
              <a:solidFill>
                <a:schemeClr val="tx1"/>
              </a:solidFill>
              <a:round/>
              <a:headEnd/>
              <a:tailEnd type="triangle" w="med" len="med"/>
            </a:ln>
            <a:effectLst/>
          </p:spPr>
        </p:cxnSp>
      </p:grpSp>
      <p:grpSp>
        <p:nvGrpSpPr>
          <p:cNvPr id="303118" name="Group 14"/>
          <p:cNvGrpSpPr>
            <a:grpSpLocks/>
          </p:cNvGrpSpPr>
          <p:nvPr/>
        </p:nvGrpSpPr>
        <p:grpSpPr bwMode="auto">
          <a:xfrm>
            <a:off x="4724400" y="381000"/>
            <a:ext cx="4038600" cy="1952625"/>
            <a:chOff x="2976" y="240"/>
            <a:chExt cx="2544" cy="1230"/>
          </a:xfrm>
        </p:grpSpPr>
        <p:sp>
          <p:nvSpPr>
            <p:cNvPr id="303119" name="Text Box 15"/>
            <p:cNvSpPr txBox="1">
              <a:spLocks noChangeArrowheads="1"/>
            </p:cNvSpPr>
            <p:nvPr/>
          </p:nvSpPr>
          <p:spPr bwMode="auto">
            <a:xfrm>
              <a:off x="4752" y="816"/>
              <a:ext cx="768" cy="304"/>
            </a:xfrm>
            <a:prstGeom prst="rect">
              <a:avLst/>
            </a:prstGeom>
            <a:noFill/>
            <a:ln w="9525">
              <a:noFill/>
              <a:miter lim="800000"/>
              <a:headEnd/>
              <a:tailEnd/>
            </a:ln>
            <a:effectLst/>
          </p:spPr>
          <p:txBody>
            <a:bodyPr lIns="57150" tIns="28575" rIns="57150" bIns="28575">
              <a:spAutoFit/>
            </a:bodyPr>
            <a:lstStyle/>
            <a:p>
              <a:pPr algn="ctr"/>
              <a:r>
                <a:rPr lang="en-US" sz="1400" b="1"/>
                <a:t>Sewer</a:t>
              </a:r>
            </a:p>
            <a:p>
              <a:pPr algn="ctr"/>
              <a:r>
                <a:rPr lang="en-US" sz="1400" b="1"/>
                <a:t>outflows</a:t>
              </a:r>
            </a:p>
          </p:txBody>
        </p:sp>
        <p:sp>
          <p:nvSpPr>
            <p:cNvPr id="303120" name="Text Box 16"/>
            <p:cNvSpPr txBox="1">
              <a:spLocks noChangeArrowheads="1"/>
            </p:cNvSpPr>
            <p:nvPr/>
          </p:nvSpPr>
          <p:spPr bwMode="auto">
            <a:xfrm>
              <a:off x="4848" y="1152"/>
              <a:ext cx="624" cy="304"/>
            </a:xfrm>
            <a:prstGeom prst="rect">
              <a:avLst/>
            </a:prstGeom>
            <a:noFill/>
            <a:ln w="9525">
              <a:noFill/>
              <a:miter lim="800000"/>
              <a:headEnd/>
              <a:tailEnd/>
            </a:ln>
            <a:effectLst/>
          </p:spPr>
          <p:txBody>
            <a:bodyPr lIns="57150" tIns="28575" rIns="57150" bIns="28575">
              <a:spAutoFit/>
            </a:bodyPr>
            <a:lstStyle/>
            <a:p>
              <a:pPr algn="ctr"/>
              <a:r>
                <a:rPr lang="en-US" sz="1400" b="1"/>
                <a:t>Septic</a:t>
              </a:r>
            </a:p>
            <a:p>
              <a:pPr algn="ctr"/>
              <a:r>
                <a:rPr lang="en-US" sz="1400" b="1"/>
                <a:t>loads</a:t>
              </a:r>
            </a:p>
          </p:txBody>
        </p:sp>
        <p:sp>
          <p:nvSpPr>
            <p:cNvPr id="303121" name="AutoShape 17"/>
            <p:cNvSpPr>
              <a:spLocks/>
            </p:cNvSpPr>
            <p:nvPr/>
          </p:nvSpPr>
          <p:spPr bwMode="auto">
            <a:xfrm flipH="1">
              <a:off x="4752" y="768"/>
              <a:ext cx="144" cy="672"/>
            </a:xfrm>
            <a:prstGeom prst="rightBrace">
              <a:avLst>
                <a:gd name="adj1" fmla="val 38889"/>
                <a:gd name="adj2" fmla="val 46741"/>
              </a:avLst>
            </a:prstGeom>
            <a:noFill/>
            <a:ln w="28575">
              <a:solidFill>
                <a:srgbClr val="000000"/>
              </a:solidFill>
              <a:round/>
              <a:headEnd/>
              <a:tailEnd/>
            </a:ln>
          </p:spPr>
          <p:txBody>
            <a:bodyPr anchor="ctr"/>
            <a:lstStyle/>
            <a:p>
              <a:endParaRPr lang="en-US"/>
            </a:p>
          </p:txBody>
        </p:sp>
        <p:sp>
          <p:nvSpPr>
            <p:cNvPr id="303122" name="Oval 18"/>
            <p:cNvSpPr>
              <a:spLocks noChangeArrowheads="1"/>
            </p:cNvSpPr>
            <p:nvPr/>
          </p:nvSpPr>
          <p:spPr bwMode="auto">
            <a:xfrm>
              <a:off x="3888" y="750"/>
              <a:ext cx="816" cy="720"/>
            </a:xfrm>
            <a:prstGeom prst="ellipse">
              <a:avLst/>
            </a:prstGeom>
            <a:gradFill rotWithShape="0">
              <a:gsLst>
                <a:gs pos="0">
                  <a:srgbClr val="CC3300"/>
                </a:gs>
                <a:gs pos="50000">
                  <a:srgbClr val="FFCC66"/>
                </a:gs>
                <a:gs pos="100000">
                  <a:srgbClr val="CC3300"/>
                </a:gs>
              </a:gsLst>
              <a:lin ang="5400000" scaled="1"/>
            </a:gradFill>
            <a:ln w="9525">
              <a:noFill/>
              <a:round/>
              <a:headEnd/>
              <a:tailEnd/>
            </a:ln>
          </p:spPr>
          <p:txBody>
            <a:bodyPr lIns="35719" tIns="17859" rIns="35719" bIns="17859" anchor="ctr"/>
            <a:lstStyle/>
            <a:p>
              <a:pPr algn="ctr" defTabSz="571500" eaLnBrk="0" hangingPunct="0"/>
              <a:r>
                <a:rPr lang="en-US" sz="1400" b="1">
                  <a:solidFill>
                    <a:srgbClr val="000000"/>
                  </a:solidFill>
                  <a:cs typeface="Times New Roman" pitchFamily="18" charset="0"/>
                </a:rPr>
                <a:t>Sewer Model</a:t>
              </a:r>
              <a:endParaRPr lang="en-US" sz="1400" b="1"/>
            </a:p>
          </p:txBody>
        </p:sp>
        <p:cxnSp>
          <p:nvCxnSpPr>
            <p:cNvPr id="303123" name="AutoShape 19"/>
            <p:cNvCxnSpPr>
              <a:cxnSpLocks noChangeShapeType="1"/>
              <a:stCxn id="303114" idx="6"/>
              <a:endCxn id="303122" idx="2"/>
            </p:cNvCxnSpPr>
            <p:nvPr/>
          </p:nvCxnSpPr>
          <p:spPr bwMode="auto">
            <a:xfrm>
              <a:off x="3072" y="1110"/>
              <a:ext cx="816" cy="0"/>
            </a:xfrm>
            <a:prstGeom prst="straightConnector1">
              <a:avLst/>
            </a:prstGeom>
            <a:noFill/>
            <a:ln w="28575">
              <a:solidFill>
                <a:schemeClr val="tx1"/>
              </a:solidFill>
              <a:round/>
              <a:headEnd type="none" w="sm" len="sm"/>
              <a:tailEnd type="triangle" w="sm" len="sm"/>
            </a:ln>
            <a:effectLst/>
          </p:spPr>
        </p:cxnSp>
        <p:cxnSp>
          <p:nvCxnSpPr>
            <p:cNvPr id="303124" name="AutoShape 20"/>
            <p:cNvCxnSpPr>
              <a:cxnSpLocks noChangeShapeType="1"/>
              <a:stCxn id="303125" idx="2"/>
              <a:endCxn id="303122" idx="2"/>
            </p:cNvCxnSpPr>
            <p:nvPr/>
          </p:nvCxnSpPr>
          <p:spPr bwMode="auto">
            <a:xfrm rot="16200000" flipH="1">
              <a:off x="3489" y="711"/>
              <a:ext cx="390" cy="408"/>
            </a:xfrm>
            <a:prstGeom prst="bentConnector2">
              <a:avLst/>
            </a:prstGeom>
            <a:noFill/>
            <a:ln w="28575">
              <a:solidFill>
                <a:schemeClr val="tx1"/>
              </a:solidFill>
              <a:miter lim="800000"/>
              <a:headEnd/>
              <a:tailEnd type="triangle" w="med" len="med"/>
            </a:ln>
            <a:effectLst/>
          </p:spPr>
        </p:cxnSp>
        <p:sp>
          <p:nvSpPr>
            <p:cNvPr id="303125" name="Rectangle 21"/>
            <p:cNvSpPr>
              <a:spLocks noChangeArrowheads="1"/>
            </p:cNvSpPr>
            <p:nvPr/>
          </p:nvSpPr>
          <p:spPr bwMode="auto">
            <a:xfrm>
              <a:off x="2976" y="240"/>
              <a:ext cx="1008" cy="480"/>
            </a:xfrm>
            <a:prstGeom prst="rect">
              <a:avLst/>
            </a:prstGeom>
            <a:gradFill rotWithShape="1">
              <a:gsLst>
                <a:gs pos="0">
                  <a:srgbClr val="FF9900"/>
                </a:gs>
                <a:gs pos="50000">
                  <a:srgbClr val="FFFF00"/>
                </a:gs>
                <a:gs pos="100000">
                  <a:srgbClr val="FF9900"/>
                </a:gs>
              </a:gsLst>
              <a:lin ang="5400000" scaled="1"/>
            </a:gradFill>
            <a:ln w="12700">
              <a:noFill/>
              <a:miter lim="800000"/>
              <a:headEnd type="none" w="sm" len="sm"/>
              <a:tailEnd type="none" w="sm" len="sm"/>
            </a:ln>
            <a:effectLst/>
          </p:spPr>
          <p:txBody>
            <a:bodyPr wrap="none" anchor="ctr"/>
            <a:lstStyle/>
            <a:p>
              <a:pPr algn="ctr"/>
              <a:r>
                <a:rPr lang="en-US" sz="1400" b="1"/>
                <a:t>Sewer Service</a:t>
              </a:r>
            </a:p>
            <a:p>
              <a:pPr algn="ctr"/>
              <a:r>
                <a:rPr lang="en-US" sz="1400" b="1"/>
                <a:t>Areas</a:t>
              </a:r>
            </a:p>
          </p:txBody>
        </p:sp>
      </p:grpSp>
      <p:grpSp>
        <p:nvGrpSpPr>
          <p:cNvPr id="303126" name="Group 22"/>
          <p:cNvGrpSpPr>
            <a:grpSpLocks/>
          </p:cNvGrpSpPr>
          <p:nvPr/>
        </p:nvGrpSpPr>
        <p:grpSpPr bwMode="auto">
          <a:xfrm>
            <a:off x="338138" y="2590800"/>
            <a:ext cx="8620125" cy="3810000"/>
            <a:chOff x="213" y="1632"/>
            <a:chExt cx="5430" cy="2400"/>
          </a:xfrm>
        </p:grpSpPr>
        <p:sp>
          <p:nvSpPr>
            <p:cNvPr id="303127" name="AutoShape 23"/>
            <p:cNvSpPr>
              <a:spLocks/>
            </p:cNvSpPr>
            <p:nvPr/>
          </p:nvSpPr>
          <p:spPr bwMode="auto">
            <a:xfrm>
              <a:off x="1152" y="1680"/>
              <a:ext cx="199" cy="1824"/>
            </a:xfrm>
            <a:prstGeom prst="rightBrace">
              <a:avLst>
                <a:gd name="adj1" fmla="val 76382"/>
                <a:gd name="adj2" fmla="val 49083"/>
              </a:avLst>
            </a:prstGeom>
            <a:noFill/>
            <a:ln w="28575">
              <a:solidFill>
                <a:srgbClr val="000000"/>
              </a:solidFill>
              <a:round/>
              <a:headEnd/>
              <a:tailEnd/>
            </a:ln>
          </p:spPr>
          <p:txBody>
            <a:bodyPr anchor="ctr"/>
            <a:lstStyle/>
            <a:p>
              <a:endParaRPr lang="en-US"/>
            </a:p>
          </p:txBody>
        </p:sp>
        <p:cxnSp>
          <p:nvCxnSpPr>
            <p:cNvPr id="303128" name="AutoShape 24"/>
            <p:cNvCxnSpPr>
              <a:cxnSpLocks noChangeShapeType="1"/>
              <a:stCxn id="303129" idx="0"/>
              <a:endCxn id="303132" idx="2"/>
            </p:cNvCxnSpPr>
            <p:nvPr/>
          </p:nvCxnSpPr>
          <p:spPr bwMode="auto">
            <a:xfrm rot="16200000">
              <a:off x="1691" y="2795"/>
              <a:ext cx="671" cy="267"/>
            </a:xfrm>
            <a:prstGeom prst="bentConnector2">
              <a:avLst/>
            </a:prstGeom>
            <a:noFill/>
            <a:ln w="28575">
              <a:solidFill>
                <a:schemeClr val="tx1"/>
              </a:solidFill>
              <a:miter lim="800000"/>
              <a:headEnd type="none" w="sm" len="sm"/>
              <a:tailEnd type="triangle" w="sm" len="sm"/>
            </a:ln>
            <a:effectLst/>
          </p:spPr>
        </p:cxnSp>
        <p:sp>
          <p:nvSpPr>
            <p:cNvPr id="303129" name="Rectangle 25"/>
            <p:cNvSpPr>
              <a:spLocks noChangeArrowheads="1"/>
            </p:cNvSpPr>
            <p:nvPr/>
          </p:nvSpPr>
          <p:spPr bwMode="auto">
            <a:xfrm>
              <a:off x="1365" y="3264"/>
              <a:ext cx="1056" cy="768"/>
            </a:xfrm>
            <a:prstGeom prst="rect">
              <a:avLst/>
            </a:prstGeom>
            <a:gradFill rotWithShape="1">
              <a:gsLst>
                <a:gs pos="0">
                  <a:srgbClr val="FF9900"/>
                </a:gs>
                <a:gs pos="50000">
                  <a:srgbClr val="FFFF00"/>
                </a:gs>
                <a:gs pos="100000">
                  <a:srgbClr val="FF9900"/>
                </a:gs>
              </a:gsLst>
              <a:lin ang="5400000" scaled="1"/>
            </a:gradFill>
            <a:ln w="12700">
              <a:noFill/>
              <a:miter lim="800000"/>
              <a:headEnd type="none" w="sm" len="sm"/>
              <a:tailEnd type="none" w="sm" len="sm"/>
            </a:ln>
            <a:effectLst/>
          </p:spPr>
          <p:txBody>
            <a:bodyPr wrap="none" anchor="ctr"/>
            <a:lstStyle/>
            <a:p>
              <a:pPr algn="ctr"/>
              <a:r>
                <a:rPr lang="en-US" sz="1400" b="1"/>
                <a:t>1990 Impervious </a:t>
              </a:r>
            </a:p>
            <a:p>
              <a:pPr algn="ctr"/>
              <a:r>
                <a:rPr lang="en-US" sz="1400" b="1"/>
                <a:t>Surface</a:t>
              </a:r>
            </a:p>
            <a:p>
              <a:pPr algn="ctr"/>
              <a:r>
                <a:rPr lang="en-US" sz="1400" b="1"/>
                <a:t>and</a:t>
              </a:r>
            </a:p>
            <a:p>
              <a:pPr algn="ctr"/>
              <a:r>
                <a:rPr lang="en-US" sz="1400" b="1"/>
                <a:t>2000 Impervious</a:t>
              </a:r>
            </a:p>
            <a:p>
              <a:pPr algn="ctr"/>
              <a:r>
                <a:rPr lang="en-US" sz="1400" b="1"/>
                <a:t>Surface</a:t>
              </a:r>
            </a:p>
          </p:txBody>
        </p:sp>
        <p:sp>
          <p:nvSpPr>
            <p:cNvPr id="303130" name="Rectangle 26"/>
            <p:cNvSpPr>
              <a:spLocks noChangeArrowheads="1"/>
            </p:cNvSpPr>
            <p:nvPr/>
          </p:nvSpPr>
          <p:spPr bwMode="auto">
            <a:xfrm>
              <a:off x="1475" y="1632"/>
              <a:ext cx="837" cy="380"/>
            </a:xfrm>
            <a:prstGeom prst="rect">
              <a:avLst/>
            </a:prstGeom>
            <a:gradFill rotWithShape="1">
              <a:gsLst>
                <a:gs pos="0">
                  <a:srgbClr val="FF9900"/>
                </a:gs>
                <a:gs pos="50000">
                  <a:srgbClr val="FFFF00"/>
                </a:gs>
                <a:gs pos="100000">
                  <a:srgbClr val="FF9900"/>
                </a:gs>
              </a:gsLst>
              <a:lin ang="5400000" scaled="1"/>
            </a:gradFill>
            <a:ln w="12700">
              <a:noFill/>
              <a:miter lim="800000"/>
              <a:headEnd type="none" w="sm" len="sm"/>
              <a:tailEnd type="none" w="sm" len="sm"/>
            </a:ln>
            <a:effectLst/>
          </p:spPr>
          <p:txBody>
            <a:bodyPr wrap="none" anchor="ctr"/>
            <a:lstStyle/>
            <a:p>
              <a:pPr algn="ctr"/>
              <a:r>
                <a:rPr lang="en-US" sz="1400" b="1"/>
                <a:t>Calibration</a:t>
              </a:r>
            </a:p>
            <a:p>
              <a:pPr algn="ctr"/>
              <a:r>
                <a:rPr lang="en-US" sz="1400" b="1"/>
                <a:t>Metrics</a:t>
              </a:r>
            </a:p>
          </p:txBody>
        </p:sp>
        <p:cxnSp>
          <p:nvCxnSpPr>
            <p:cNvPr id="303131" name="AutoShape 27"/>
            <p:cNvCxnSpPr>
              <a:cxnSpLocks noChangeShapeType="1"/>
              <a:stCxn id="303130" idx="2"/>
              <a:endCxn id="303132" idx="2"/>
            </p:cNvCxnSpPr>
            <p:nvPr/>
          </p:nvCxnSpPr>
          <p:spPr bwMode="auto">
            <a:xfrm rot="16200000" flipH="1">
              <a:off x="1736" y="2170"/>
              <a:ext cx="581" cy="266"/>
            </a:xfrm>
            <a:prstGeom prst="bentConnector2">
              <a:avLst/>
            </a:prstGeom>
            <a:noFill/>
            <a:ln w="28575">
              <a:solidFill>
                <a:schemeClr val="tx1"/>
              </a:solidFill>
              <a:miter lim="800000"/>
              <a:headEnd type="none" w="sm" len="sm"/>
              <a:tailEnd type="triangle" w="sm" len="sm"/>
            </a:ln>
            <a:effectLst/>
          </p:spPr>
        </p:cxnSp>
        <p:sp>
          <p:nvSpPr>
            <p:cNvPr id="303132" name="Oval 28"/>
            <p:cNvSpPr>
              <a:spLocks noChangeArrowheads="1"/>
            </p:cNvSpPr>
            <p:nvPr/>
          </p:nvSpPr>
          <p:spPr bwMode="auto">
            <a:xfrm>
              <a:off x="2160" y="2112"/>
              <a:ext cx="1148" cy="962"/>
            </a:xfrm>
            <a:prstGeom prst="ellipse">
              <a:avLst/>
            </a:prstGeom>
            <a:gradFill rotWithShape="1">
              <a:gsLst>
                <a:gs pos="0">
                  <a:srgbClr val="CC66FF"/>
                </a:gs>
                <a:gs pos="50000">
                  <a:srgbClr val="E6CDFF"/>
                </a:gs>
                <a:gs pos="100000">
                  <a:srgbClr val="CC66FF"/>
                </a:gs>
              </a:gsLst>
              <a:lin ang="5400000" scaled="1"/>
            </a:gradFill>
            <a:ln w="9525">
              <a:noFill/>
              <a:round/>
              <a:headEnd/>
              <a:tailEnd/>
            </a:ln>
          </p:spPr>
          <p:txBody>
            <a:bodyPr lIns="35719" tIns="17859" rIns="35719" bIns="17859" anchor="ctr"/>
            <a:lstStyle/>
            <a:p>
              <a:pPr algn="ctr" defTabSz="571500"/>
              <a:r>
                <a:rPr lang="en-US" sz="1400" b="1">
                  <a:solidFill>
                    <a:srgbClr val="000000"/>
                  </a:solidFill>
                  <a:cs typeface="Times New Roman" pitchFamily="18" charset="0"/>
                </a:rPr>
                <a:t>Cellular Automata</a:t>
              </a:r>
            </a:p>
            <a:p>
              <a:pPr algn="ctr" defTabSz="571500"/>
              <a:r>
                <a:rPr lang="en-US" sz="1400" b="1">
                  <a:solidFill>
                    <a:srgbClr val="000000"/>
                  </a:solidFill>
                  <a:cs typeface="Times New Roman" pitchFamily="18" charset="0"/>
                </a:rPr>
                <a:t>Model</a:t>
              </a:r>
            </a:p>
            <a:p>
              <a:pPr algn="ctr" defTabSz="571500"/>
              <a:r>
                <a:rPr lang="en-US" sz="1400" b="1" i="1">
                  <a:solidFill>
                    <a:srgbClr val="000000"/>
                  </a:solidFill>
                  <a:cs typeface="Times New Roman" pitchFamily="18" charset="0"/>
                </a:rPr>
                <a:t>“CB-SLEUTH”</a:t>
              </a:r>
              <a:endParaRPr lang="en-US" sz="1400" b="1" i="1"/>
            </a:p>
          </p:txBody>
        </p:sp>
        <p:cxnSp>
          <p:nvCxnSpPr>
            <p:cNvPr id="303133" name="AutoShape 29"/>
            <p:cNvCxnSpPr>
              <a:cxnSpLocks noChangeShapeType="1"/>
              <a:stCxn id="303127" idx="1"/>
              <a:endCxn id="303132" idx="2"/>
            </p:cNvCxnSpPr>
            <p:nvPr/>
          </p:nvCxnSpPr>
          <p:spPr bwMode="auto">
            <a:xfrm>
              <a:off x="1360" y="2575"/>
              <a:ext cx="800" cy="18"/>
            </a:xfrm>
            <a:prstGeom prst="straightConnector1">
              <a:avLst/>
            </a:prstGeom>
            <a:noFill/>
            <a:ln w="28575">
              <a:solidFill>
                <a:schemeClr val="tx1"/>
              </a:solidFill>
              <a:round/>
              <a:headEnd/>
              <a:tailEnd type="triangle" w="med" len="med"/>
            </a:ln>
            <a:effectLst/>
          </p:spPr>
        </p:cxnSp>
        <p:sp>
          <p:nvSpPr>
            <p:cNvPr id="303134" name="Rectangle 30"/>
            <p:cNvSpPr>
              <a:spLocks noChangeArrowheads="1"/>
            </p:cNvSpPr>
            <p:nvPr/>
          </p:nvSpPr>
          <p:spPr bwMode="auto">
            <a:xfrm>
              <a:off x="213" y="1728"/>
              <a:ext cx="960" cy="873"/>
            </a:xfrm>
            <a:prstGeom prst="rect">
              <a:avLst/>
            </a:prstGeom>
            <a:gradFill rotWithShape="1">
              <a:gsLst>
                <a:gs pos="0">
                  <a:srgbClr val="FF9900"/>
                </a:gs>
                <a:gs pos="50000">
                  <a:srgbClr val="FFFF00"/>
                </a:gs>
                <a:gs pos="100000">
                  <a:srgbClr val="FF9900"/>
                </a:gs>
              </a:gsLst>
              <a:lin ang="5400000" scaled="1"/>
            </a:gradFill>
            <a:ln w="12700">
              <a:noFill/>
              <a:miter lim="800000"/>
              <a:headEnd type="none" w="sm" len="sm"/>
              <a:tailEnd type="none" w="sm" len="sm"/>
            </a:ln>
            <a:effectLst/>
          </p:spPr>
          <p:txBody>
            <a:bodyPr wrap="none" anchor="ctr"/>
            <a:lstStyle/>
            <a:p>
              <a:pPr algn="ctr"/>
              <a:r>
                <a:rPr lang="en-US" sz="1400" b="1"/>
                <a:t>Slope,</a:t>
              </a:r>
            </a:p>
            <a:p>
              <a:pPr algn="ctr"/>
              <a:r>
                <a:rPr lang="en-US" sz="1400" b="1"/>
                <a:t>Protected</a:t>
              </a:r>
            </a:p>
            <a:p>
              <a:pPr algn="ctr"/>
              <a:r>
                <a:rPr lang="en-US" sz="1400" b="1"/>
                <a:t>lands,</a:t>
              </a:r>
            </a:p>
            <a:p>
              <a:pPr algn="ctr"/>
              <a:r>
                <a:rPr lang="en-US" sz="1400" b="1"/>
                <a:t>Zoning,</a:t>
              </a:r>
            </a:p>
            <a:p>
              <a:pPr algn="ctr"/>
              <a:r>
                <a:rPr lang="en-US" sz="1400" b="1"/>
                <a:t>Priority Funding</a:t>
              </a:r>
            </a:p>
            <a:p>
              <a:pPr algn="ctr"/>
              <a:r>
                <a:rPr lang="en-US" sz="1400" b="1"/>
                <a:t>Areas</a:t>
              </a:r>
            </a:p>
          </p:txBody>
        </p:sp>
        <p:sp>
          <p:nvSpPr>
            <p:cNvPr id="303135" name="Rectangle 31"/>
            <p:cNvSpPr>
              <a:spLocks noChangeArrowheads="1"/>
            </p:cNvSpPr>
            <p:nvPr/>
          </p:nvSpPr>
          <p:spPr bwMode="auto">
            <a:xfrm>
              <a:off x="261" y="2880"/>
              <a:ext cx="816" cy="576"/>
            </a:xfrm>
            <a:prstGeom prst="rect">
              <a:avLst/>
            </a:prstGeom>
            <a:gradFill rotWithShape="1">
              <a:gsLst>
                <a:gs pos="0">
                  <a:srgbClr val="FF9900"/>
                </a:gs>
                <a:gs pos="50000">
                  <a:srgbClr val="FFFF00"/>
                </a:gs>
                <a:gs pos="100000">
                  <a:srgbClr val="FF9900"/>
                </a:gs>
              </a:gsLst>
              <a:lin ang="5400000" scaled="1"/>
            </a:gradFill>
            <a:ln w="12700">
              <a:noFill/>
              <a:miter lim="800000"/>
              <a:headEnd type="none" w="sm" len="sm"/>
              <a:tailEnd type="none" w="sm" len="sm"/>
            </a:ln>
            <a:effectLst/>
          </p:spPr>
          <p:txBody>
            <a:bodyPr wrap="none" anchor="ctr"/>
            <a:lstStyle/>
            <a:p>
              <a:pPr algn="ctr"/>
              <a:r>
                <a:rPr lang="en-US" sz="1400" b="1"/>
                <a:t>Land Use/</a:t>
              </a:r>
            </a:p>
            <a:p>
              <a:pPr algn="ctr"/>
              <a:r>
                <a:rPr lang="en-US" sz="1400" b="1"/>
                <a:t>Land Cover</a:t>
              </a:r>
            </a:p>
            <a:p>
              <a:pPr algn="ctr"/>
              <a:r>
                <a:rPr lang="en-US" sz="1400" b="1"/>
                <a:t>(NLCD)</a:t>
              </a:r>
            </a:p>
          </p:txBody>
        </p:sp>
        <p:cxnSp>
          <p:nvCxnSpPr>
            <p:cNvPr id="303136" name="AutoShape 32"/>
            <p:cNvCxnSpPr>
              <a:cxnSpLocks noChangeShapeType="1"/>
              <a:stCxn id="303135" idx="1"/>
              <a:endCxn id="303134" idx="1"/>
            </p:cNvCxnSpPr>
            <p:nvPr/>
          </p:nvCxnSpPr>
          <p:spPr bwMode="auto">
            <a:xfrm rot="10800000">
              <a:off x="213" y="2165"/>
              <a:ext cx="48" cy="1003"/>
            </a:xfrm>
            <a:prstGeom prst="bentConnector3">
              <a:avLst>
                <a:gd name="adj1" fmla="val 362500"/>
              </a:avLst>
            </a:prstGeom>
            <a:noFill/>
            <a:ln w="28575">
              <a:solidFill>
                <a:schemeClr val="tx1"/>
              </a:solidFill>
              <a:miter lim="800000"/>
              <a:headEnd type="none" w="sm" len="sm"/>
              <a:tailEnd type="triangle" w="sm" len="sm"/>
            </a:ln>
            <a:effectLst/>
          </p:spPr>
        </p:cxnSp>
        <p:sp>
          <p:nvSpPr>
            <p:cNvPr id="303137" name="Text Box 33"/>
            <p:cNvSpPr txBox="1">
              <a:spLocks noChangeArrowheads="1"/>
            </p:cNvSpPr>
            <p:nvPr/>
          </p:nvSpPr>
          <p:spPr bwMode="auto">
            <a:xfrm>
              <a:off x="4656" y="2400"/>
              <a:ext cx="960" cy="460"/>
            </a:xfrm>
            <a:prstGeom prst="rect">
              <a:avLst/>
            </a:prstGeom>
            <a:noFill/>
            <a:ln w="12700">
              <a:noFill/>
              <a:miter lim="800000"/>
              <a:headEnd type="none" w="sm" len="sm"/>
              <a:tailEnd type="none" w="sm" len="sm"/>
            </a:ln>
            <a:effectLst/>
          </p:spPr>
          <p:txBody>
            <a:bodyPr wrap="none">
              <a:spAutoFit/>
            </a:bodyPr>
            <a:lstStyle/>
            <a:p>
              <a:pPr algn="ctr"/>
              <a:r>
                <a:rPr lang="en-US" sz="1400" b="1"/>
                <a:t>Proportions of</a:t>
              </a:r>
            </a:p>
            <a:p>
              <a:pPr algn="ctr"/>
              <a:r>
                <a:rPr lang="en-US" sz="1400" b="1"/>
                <a:t>farm and forest </a:t>
              </a:r>
            </a:p>
            <a:p>
              <a:pPr algn="ctr"/>
              <a:r>
                <a:rPr lang="en-US" sz="1400" b="1"/>
                <a:t>converted </a:t>
              </a:r>
            </a:p>
          </p:txBody>
        </p:sp>
        <p:sp>
          <p:nvSpPr>
            <p:cNvPr id="303138" name="Oval 34"/>
            <p:cNvSpPr>
              <a:spLocks noChangeArrowheads="1"/>
            </p:cNvSpPr>
            <p:nvPr/>
          </p:nvSpPr>
          <p:spPr bwMode="auto">
            <a:xfrm>
              <a:off x="4608" y="2160"/>
              <a:ext cx="1035" cy="864"/>
            </a:xfrm>
            <a:prstGeom prst="ellipse">
              <a:avLst/>
            </a:prstGeom>
            <a:noFill/>
            <a:ln w="28575">
              <a:solidFill>
                <a:schemeClr val="tx1"/>
              </a:solidFill>
              <a:round/>
              <a:headEnd/>
              <a:tailEnd/>
            </a:ln>
            <a:effectLst/>
          </p:spPr>
          <p:txBody>
            <a:bodyPr wrap="none" anchor="ctr"/>
            <a:lstStyle/>
            <a:p>
              <a:endParaRPr lang="en-US"/>
            </a:p>
          </p:txBody>
        </p:sp>
        <p:cxnSp>
          <p:nvCxnSpPr>
            <p:cNvPr id="303139" name="AutoShape 35"/>
            <p:cNvCxnSpPr>
              <a:cxnSpLocks noChangeShapeType="1"/>
              <a:stCxn id="303132" idx="6"/>
              <a:endCxn id="303138" idx="2"/>
            </p:cNvCxnSpPr>
            <p:nvPr/>
          </p:nvCxnSpPr>
          <p:spPr bwMode="auto">
            <a:xfrm flipV="1">
              <a:off x="3308" y="2592"/>
              <a:ext cx="1291" cy="1"/>
            </a:xfrm>
            <a:prstGeom prst="straightConnector1">
              <a:avLst/>
            </a:prstGeom>
            <a:noFill/>
            <a:ln w="28575">
              <a:solidFill>
                <a:schemeClr val="tx1"/>
              </a:solidFill>
              <a:round/>
              <a:headEnd/>
              <a:tailEnd type="triangle" w="med" len="med"/>
            </a:ln>
            <a:effectLst/>
          </p:spPr>
        </p:cxnSp>
      </p:gr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7"/>
          <p:cNvSpPr>
            <a:spLocks noGrp="1"/>
          </p:cNvSpPr>
          <p:nvPr>
            <p:ph type="sldNum" sz="quarter" idx="12"/>
          </p:nvPr>
        </p:nvSpPr>
        <p:spPr/>
        <p:txBody>
          <a:bodyPr/>
          <a:lstStyle/>
          <a:p>
            <a:fld id="{B18F6ECC-4DBB-405A-AD4A-A4689064A35C}" type="slidenum">
              <a:rPr lang="en-US"/>
              <a:pPr/>
              <a:t>49</a:t>
            </a:fld>
            <a:endParaRPr lang="en-US"/>
          </a:p>
        </p:txBody>
      </p:sp>
      <p:pic>
        <p:nvPicPr>
          <p:cNvPr id="295938" name="Picture 2" descr="p5_septicrate"/>
          <p:cNvPicPr>
            <a:picLocks noChangeAspect="1" noChangeArrowheads="1"/>
          </p:cNvPicPr>
          <p:nvPr>
            <p:ph sz="quarter" idx="3"/>
          </p:nvPr>
        </p:nvPicPr>
        <p:blipFill>
          <a:blip r:embed="rId2" cstate="print"/>
          <a:srcRect/>
          <a:stretch>
            <a:fillRect/>
          </a:stretch>
        </p:blipFill>
        <p:spPr>
          <a:xfrm>
            <a:off x="152400" y="1447800"/>
            <a:ext cx="4625975" cy="4573588"/>
          </a:xfrm>
          <a:noFill/>
          <a:ln/>
        </p:spPr>
      </p:pic>
      <p:pic>
        <p:nvPicPr>
          <p:cNvPr id="295939" name="Picture 3" descr="p5_septicload"/>
          <p:cNvPicPr>
            <a:picLocks noChangeAspect="1" noChangeArrowheads="1"/>
          </p:cNvPicPr>
          <p:nvPr>
            <p:ph sz="quarter" idx="2"/>
          </p:nvPr>
        </p:nvPicPr>
        <p:blipFill>
          <a:blip r:embed="rId3" cstate="print"/>
          <a:srcRect/>
          <a:stretch>
            <a:fillRect/>
          </a:stretch>
        </p:blipFill>
        <p:spPr>
          <a:xfrm>
            <a:off x="4441825" y="1447800"/>
            <a:ext cx="4625975" cy="4573588"/>
          </a:xfrm>
          <a:noFill/>
          <a:ln/>
        </p:spPr>
      </p:pic>
      <p:sp>
        <p:nvSpPr>
          <p:cNvPr id="295940" name="Rectangle 4"/>
          <p:cNvSpPr>
            <a:spLocks noGrp="1" noChangeArrowheads="1"/>
          </p:cNvSpPr>
          <p:nvPr>
            <p:ph type="title"/>
          </p:nvPr>
        </p:nvSpPr>
        <p:spPr/>
        <p:txBody>
          <a:bodyPr/>
          <a:lstStyle/>
          <a:p>
            <a:r>
              <a:rPr lang="en-US"/>
              <a:t>Septic Loading Rate</a:t>
            </a:r>
          </a:p>
        </p:txBody>
      </p:sp>
      <p:sp>
        <p:nvSpPr>
          <p:cNvPr id="295941" name="Rectangle 5"/>
          <p:cNvSpPr>
            <a:spLocks noChangeArrowheads="1"/>
          </p:cNvSpPr>
          <p:nvPr/>
        </p:nvSpPr>
        <p:spPr bwMode="auto">
          <a:xfrm>
            <a:off x="4646613" y="1447800"/>
            <a:ext cx="4186237" cy="4495800"/>
          </a:xfrm>
          <a:prstGeom prst="rect">
            <a:avLst/>
          </a:prstGeom>
          <a:noFill/>
          <a:ln w="9525">
            <a:solidFill>
              <a:schemeClr val="tx1"/>
            </a:solidFill>
            <a:miter lim="800000"/>
            <a:headEnd/>
            <a:tailEnd/>
          </a:ln>
          <a:effectLst/>
        </p:spPr>
        <p:txBody>
          <a:bodyPr wrap="none" anchor="ctr"/>
          <a:lstStyle/>
          <a:p>
            <a:endParaRPr lang="en-US"/>
          </a:p>
        </p:txBody>
      </p:sp>
      <p:sp>
        <p:nvSpPr>
          <p:cNvPr id="295942" name="Rectangle 6"/>
          <p:cNvSpPr>
            <a:spLocks noChangeArrowheads="1"/>
          </p:cNvSpPr>
          <p:nvPr/>
        </p:nvSpPr>
        <p:spPr bwMode="auto">
          <a:xfrm>
            <a:off x="379413" y="1447800"/>
            <a:ext cx="4191000" cy="4495800"/>
          </a:xfrm>
          <a:prstGeom prst="rect">
            <a:avLst/>
          </a:prstGeom>
          <a:noFill/>
          <a:ln w="9525">
            <a:solidFill>
              <a:schemeClr val="tx1"/>
            </a:solidFill>
            <a:miter lim="800000"/>
            <a:headEnd/>
            <a:tailEnd/>
          </a:ln>
          <a:effectLst/>
        </p:spPr>
        <p:txBody>
          <a:bodyPr wrap="none" anchor="ctr"/>
          <a:lstStyle/>
          <a:p>
            <a:pPr algn="ctr"/>
            <a:endParaRPr lang="en-US"/>
          </a:p>
        </p:txBody>
      </p:sp>
      <p:sp>
        <p:nvSpPr>
          <p:cNvPr id="295943" name="Text Box 7"/>
          <p:cNvSpPr txBox="1">
            <a:spLocks noChangeArrowheads="1"/>
          </p:cNvSpPr>
          <p:nvPr/>
        </p:nvSpPr>
        <p:spPr bwMode="auto">
          <a:xfrm>
            <a:off x="533400" y="1538288"/>
            <a:ext cx="3968750" cy="366712"/>
          </a:xfrm>
          <a:prstGeom prst="rect">
            <a:avLst/>
          </a:prstGeom>
          <a:noFill/>
          <a:ln w="9525">
            <a:noFill/>
            <a:miter lim="800000"/>
            <a:headEnd/>
            <a:tailEnd/>
          </a:ln>
          <a:effectLst/>
        </p:spPr>
        <p:txBody>
          <a:bodyPr>
            <a:spAutoFit/>
          </a:bodyPr>
          <a:lstStyle/>
          <a:p>
            <a:r>
              <a:rPr lang="en-US" b="1"/>
              <a:t>Systems per acre Low-Density</a:t>
            </a:r>
          </a:p>
        </p:txBody>
      </p:sp>
      <p:sp>
        <p:nvSpPr>
          <p:cNvPr id="295944" name="Text Box 8"/>
          <p:cNvSpPr txBox="1">
            <a:spLocks noChangeArrowheads="1"/>
          </p:cNvSpPr>
          <p:nvPr/>
        </p:nvSpPr>
        <p:spPr bwMode="auto">
          <a:xfrm>
            <a:off x="5334000" y="1524000"/>
            <a:ext cx="3048000" cy="366713"/>
          </a:xfrm>
          <a:prstGeom prst="rect">
            <a:avLst/>
          </a:prstGeom>
          <a:noFill/>
          <a:ln w="9525">
            <a:noFill/>
            <a:miter lim="800000"/>
            <a:headEnd/>
            <a:tailEnd/>
          </a:ln>
          <a:effectLst/>
        </p:spPr>
        <p:txBody>
          <a:bodyPr>
            <a:spAutoFit/>
          </a:bodyPr>
          <a:lstStyle/>
          <a:p>
            <a:r>
              <a:rPr lang="en-US" b="1"/>
              <a:t>Total Number of Systems</a:t>
            </a:r>
          </a:p>
        </p:txBody>
      </p:sp>
      <p:sp>
        <p:nvSpPr>
          <p:cNvPr id="295945" name="Text Box 9"/>
          <p:cNvSpPr txBox="1">
            <a:spLocks noChangeArrowheads="1"/>
          </p:cNvSpPr>
          <p:nvPr/>
        </p:nvSpPr>
        <p:spPr bwMode="auto">
          <a:xfrm>
            <a:off x="0" y="6172200"/>
            <a:ext cx="7467600" cy="581025"/>
          </a:xfrm>
          <a:prstGeom prst="rect">
            <a:avLst/>
          </a:prstGeom>
          <a:noFill/>
          <a:ln w="9525">
            <a:noFill/>
            <a:miter lim="800000"/>
            <a:headEnd/>
            <a:tailEnd/>
          </a:ln>
          <a:effectLst/>
        </p:spPr>
        <p:txBody>
          <a:bodyPr>
            <a:spAutoFit/>
          </a:bodyPr>
          <a:lstStyle/>
          <a:p>
            <a:pPr>
              <a:buFontTx/>
              <a:buChar char="•"/>
            </a:pPr>
            <a:r>
              <a:rPr lang="en-US" sz="1600" i="1"/>
              <a:t>Septic Accounts for approximately 4% of total N produced in the watershed. Darker color indicates higher density.</a:t>
            </a:r>
          </a:p>
        </p:txBody>
      </p:sp>
      <p:grpSp>
        <p:nvGrpSpPr>
          <p:cNvPr id="295946" name="Group 10"/>
          <p:cNvGrpSpPr>
            <a:grpSpLocks/>
          </p:cNvGrpSpPr>
          <p:nvPr/>
        </p:nvGrpSpPr>
        <p:grpSpPr bwMode="auto">
          <a:xfrm>
            <a:off x="7696200" y="5105400"/>
            <a:ext cx="1219200" cy="1600200"/>
            <a:chOff x="2784" y="1824"/>
            <a:chExt cx="768" cy="1008"/>
          </a:xfrm>
        </p:grpSpPr>
        <p:sp>
          <p:nvSpPr>
            <p:cNvPr id="295947" name="Rectangle 11"/>
            <p:cNvSpPr>
              <a:spLocks noChangeArrowheads="1"/>
            </p:cNvSpPr>
            <p:nvPr/>
          </p:nvSpPr>
          <p:spPr bwMode="auto">
            <a:xfrm>
              <a:off x="2784" y="1824"/>
              <a:ext cx="768" cy="1008"/>
            </a:xfrm>
            <a:prstGeom prst="rect">
              <a:avLst/>
            </a:prstGeom>
            <a:solidFill>
              <a:schemeClr val="bg1"/>
            </a:solidFill>
            <a:ln w="9525">
              <a:solidFill>
                <a:schemeClr val="tx1"/>
              </a:solidFill>
              <a:miter lim="800000"/>
              <a:headEnd/>
              <a:tailEnd/>
            </a:ln>
            <a:effectLst/>
          </p:spPr>
          <p:txBody>
            <a:bodyPr wrap="none" anchor="ctr"/>
            <a:lstStyle/>
            <a:p>
              <a:endParaRPr lang="en-US"/>
            </a:p>
          </p:txBody>
        </p:sp>
        <p:grpSp>
          <p:nvGrpSpPr>
            <p:cNvPr id="295948" name="Group 12"/>
            <p:cNvGrpSpPr>
              <a:grpSpLocks/>
            </p:cNvGrpSpPr>
            <p:nvPr/>
          </p:nvGrpSpPr>
          <p:grpSpPr bwMode="auto">
            <a:xfrm>
              <a:off x="2928" y="1920"/>
              <a:ext cx="404" cy="446"/>
              <a:chOff x="2284" y="3312"/>
              <a:chExt cx="404" cy="446"/>
            </a:xfrm>
          </p:grpSpPr>
          <p:sp>
            <p:nvSpPr>
              <p:cNvPr id="295949" name="Rectangle 13"/>
              <p:cNvSpPr>
                <a:spLocks noChangeArrowheads="1"/>
              </p:cNvSpPr>
              <p:nvPr/>
            </p:nvSpPr>
            <p:spPr bwMode="auto">
              <a:xfrm>
                <a:off x="2304" y="3312"/>
                <a:ext cx="384" cy="240"/>
              </a:xfrm>
              <a:prstGeom prst="rect">
                <a:avLst/>
              </a:prstGeom>
              <a:solidFill>
                <a:srgbClr val="D9E7B7"/>
              </a:solidFill>
              <a:ln w="9525">
                <a:solidFill>
                  <a:schemeClr val="tx1"/>
                </a:solidFill>
                <a:miter lim="800000"/>
                <a:headEnd/>
                <a:tailEnd/>
              </a:ln>
              <a:effectLst/>
            </p:spPr>
            <p:txBody>
              <a:bodyPr wrap="none" anchor="ctr"/>
              <a:lstStyle/>
              <a:p>
                <a:endParaRPr lang="en-US"/>
              </a:p>
            </p:txBody>
          </p:sp>
          <p:sp>
            <p:nvSpPr>
              <p:cNvPr id="295950" name="Text Box 14"/>
              <p:cNvSpPr txBox="1">
                <a:spLocks noChangeArrowheads="1"/>
              </p:cNvSpPr>
              <p:nvPr/>
            </p:nvSpPr>
            <p:spPr bwMode="auto">
              <a:xfrm>
                <a:off x="2284" y="3527"/>
                <a:ext cx="404" cy="231"/>
              </a:xfrm>
              <a:prstGeom prst="rect">
                <a:avLst/>
              </a:prstGeom>
              <a:noFill/>
              <a:ln w="9525">
                <a:noFill/>
                <a:miter lim="800000"/>
                <a:headEnd/>
                <a:tailEnd/>
              </a:ln>
              <a:effectLst/>
            </p:spPr>
            <p:txBody>
              <a:bodyPr wrap="none">
                <a:spAutoFit/>
              </a:bodyPr>
              <a:lstStyle/>
              <a:p>
                <a:pPr algn="ctr"/>
                <a:r>
                  <a:rPr lang="en-US" b="1"/>
                  <a:t>Low</a:t>
                </a:r>
              </a:p>
            </p:txBody>
          </p:sp>
        </p:grpSp>
        <p:grpSp>
          <p:nvGrpSpPr>
            <p:cNvPr id="295951" name="Group 15"/>
            <p:cNvGrpSpPr>
              <a:grpSpLocks/>
            </p:cNvGrpSpPr>
            <p:nvPr/>
          </p:nvGrpSpPr>
          <p:grpSpPr bwMode="auto">
            <a:xfrm>
              <a:off x="2928" y="2352"/>
              <a:ext cx="436" cy="446"/>
              <a:chOff x="2268" y="3312"/>
              <a:chExt cx="436" cy="446"/>
            </a:xfrm>
          </p:grpSpPr>
          <p:sp>
            <p:nvSpPr>
              <p:cNvPr id="295952" name="Rectangle 16"/>
              <p:cNvSpPr>
                <a:spLocks noChangeArrowheads="1"/>
              </p:cNvSpPr>
              <p:nvPr/>
            </p:nvSpPr>
            <p:spPr bwMode="auto">
              <a:xfrm>
                <a:off x="2304" y="3312"/>
                <a:ext cx="384" cy="240"/>
              </a:xfrm>
              <a:prstGeom prst="rect">
                <a:avLst/>
              </a:prstGeom>
              <a:solidFill>
                <a:srgbClr val="4A5C1E"/>
              </a:solidFill>
              <a:ln w="9525">
                <a:solidFill>
                  <a:schemeClr val="tx1"/>
                </a:solidFill>
                <a:miter lim="800000"/>
                <a:headEnd/>
                <a:tailEnd/>
              </a:ln>
              <a:effectLst/>
            </p:spPr>
            <p:txBody>
              <a:bodyPr wrap="none" anchor="ctr"/>
              <a:lstStyle/>
              <a:p>
                <a:endParaRPr lang="en-US"/>
              </a:p>
            </p:txBody>
          </p:sp>
          <p:sp>
            <p:nvSpPr>
              <p:cNvPr id="295953" name="Text Box 17"/>
              <p:cNvSpPr txBox="1">
                <a:spLocks noChangeArrowheads="1"/>
              </p:cNvSpPr>
              <p:nvPr/>
            </p:nvSpPr>
            <p:spPr bwMode="auto">
              <a:xfrm>
                <a:off x="2268" y="3527"/>
                <a:ext cx="436" cy="231"/>
              </a:xfrm>
              <a:prstGeom prst="rect">
                <a:avLst/>
              </a:prstGeom>
              <a:noFill/>
              <a:ln w="9525">
                <a:noFill/>
                <a:miter lim="800000"/>
                <a:headEnd/>
                <a:tailEnd/>
              </a:ln>
              <a:effectLst/>
            </p:spPr>
            <p:txBody>
              <a:bodyPr wrap="none">
                <a:spAutoFit/>
              </a:bodyPr>
              <a:lstStyle/>
              <a:p>
                <a:pPr algn="ctr"/>
                <a:r>
                  <a:rPr lang="en-US" b="1"/>
                  <a:t>High</a:t>
                </a:r>
              </a:p>
            </p:txBody>
          </p:sp>
        </p:gr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6"/>
          <p:cNvSpPr>
            <a:spLocks noGrp="1"/>
          </p:cNvSpPr>
          <p:nvPr>
            <p:ph type="sldNum" sz="quarter" idx="12"/>
          </p:nvPr>
        </p:nvSpPr>
        <p:spPr/>
        <p:txBody>
          <a:bodyPr/>
          <a:lstStyle/>
          <a:p>
            <a:fld id="{D3553F87-72E9-4896-A1B5-84FA7688C979}" type="slidenum">
              <a:rPr lang="en-US"/>
              <a:pPr/>
              <a:t>5</a:t>
            </a:fld>
            <a:endParaRPr lang="en-US"/>
          </a:p>
        </p:txBody>
      </p:sp>
      <p:sp>
        <p:nvSpPr>
          <p:cNvPr id="613378" name="Rectangle 2"/>
          <p:cNvSpPr>
            <a:spLocks noGrp="1" noChangeArrowheads="1"/>
          </p:cNvSpPr>
          <p:nvPr>
            <p:ph type="title"/>
          </p:nvPr>
        </p:nvSpPr>
        <p:spPr>
          <a:xfrm>
            <a:off x="152400" y="152400"/>
            <a:ext cx="8763000" cy="1295400"/>
          </a:xfrm>
        </p:spPr>
        <p:txBody>
          <a:bodyPr/>
          <a:lstStyle/>
          <a:p>
            <a:r>
              <a:rPr lang="en-US" sz="4000"/>
              <a:t>Each segment consists of </a:t>
            </a:r>
            <a:br>
              <a:rPr lang="en-US" sz="4000"/>
            </a:br>
            <a:r>
              <a:rPr lang="en-US" sz="4000"/>
              <a:t>separately-modeled land uses</a:t>
            </a:r>
          </a:p>
        </p:txBody>
      </p:sp>
      <p:sp>
        <p:nvSpPr>
          <p:cNvPr id="613379" name="Rectangle 3"/>
          <p:cNvSpPr>
            <a:spLocks noGrp="1" noChangeArrowheads="1"/>
          </p:cNvSpPr>
          <p:nvPr>
            <p:ph type="body" sz="half" idx="1"/>
          </p:nvPr>
        </p:nvSpPr>
        <p:spPr>
          <a:xfrm>
            <a:off x="228600" y="1676400"/>
            <a:ext cx="4800600" cy="4953000"/>
          </a:xfrm>
        </p:spPr>
        <p:txBody>
          <a:bodyPr/>
          <a:lstStyle/>
          <a:p>
            <a:pPr>
              <a:lnSpc>
                <a:spcPct val="90000"/>
              </a:lnSpc>
            </a:pPr>
            <a:r>
              <a:rPr lang="en-US" sz="2000" b="1">
                <a:solidFill>
                  <a:srgbClr val="4D4D4D"/>
                </a:solidFill>
              </a:rPr>
              <a:t>High Density Pervious Urban</a:t>
            </a:r>
          </a:p>
          <a:p>
            <a:pPr>
              <a:lnSpc>
                <a:spcPct val="90000"/>
              </a:lnSpc>
            </a:pPr>
            <a:r>
              <a:rPr lang="en-US" sz="2000" b="1">
                <a:solidFill>
                  <a:srgbClr val="4D4D4D"/>
                </a:solidFill>
              </a:rPr>
              <a:t>High Density Impervious Urban</a:t>
            </a:r>
          </a:p>
          <a:p>
            <a:pPr>
              <a:lnSpc>
                <a:spcPct val="90000"/>
              </a:lnSpc>
            </a:pPr>
            <a:r>
              <a:rPr lang="en-US" sz="2000" b="1">
                <a:solidFill>
                  <a:srgbClr val="4D4D4D"/>
                </a:solidFill>
              </a:rPr>
              <a:t>Low Density Pervious Urban</a:t>
            </a:r>
          </a:p>
          <a:p>
            <a:pPr>
              <a:lnSpc>
                <a:spcPct val="90000"/>
              </a:lnSpc>
            </a:pPr>
            <a:r>
              <a:rPr lang="en-US" sz="2000" b="1">
                <a:solidFill>
                  <a:srgbClr val="4D4D4D"/>
                </a:solidFill>
              </a:rPr>
              <a:t>Low Density Impervious Urban</a:t>
            </a:r>
          </a:p>
          <a:p>
            <a:pPr>
              <a:lnSpc>
                <a:spcPct val="90000"/>
              </a:lnSpc>
            </a:pPr>
            <a:r>
              <a:rPr lang="en-US" sz="2000" b="1">
                <a:solidFill>
                  <a:srgbClr val="4D4D4D"/>
                </a:solidFill>
              </a:rPr>
              <a:t>Construction</a:t>
            </a:r>
          </a:p>
          <a:p>
            <a:pPr>
              <a:lnSpc>
                <a:spcPct val="90000"/>
              </a:lnSpc>
            </a:pPr>
            <a:r>
              <a:rPr lang="en-US" sz="2000" b="1">
                <a:solidFill>
                  <a:srgbClr val="4D4D4D"/>
                </a:solidFill>
              </a:rPr>
              <a:t>Extractive </a:t>
            </a:r>
          </a:p>
          <a:p>
            <a:pPr>
              <a:lnSpc>
                <a:spcPct val="90000"/>
              </a:lnSpc>
            </a:pPr>
            <a:r>
              <a:rPr lang="en-US" sz="2000" b="1">
                <a:solidFill>
                  <a:srgbClr val="2B8D45"/>
                </a:solidFill>
              </a:rPr>
              <a:t>Wooded</a:t>
            </a:r>
          </a:p>
          <a:p>
            <a:pPr>
              <a:lnSpc>
                <a:spcPct val="90000"/>
              </a:lnSpc>
            </a:pPr>
            <a:r>
              <a:rPr lang="en-US" sz="2000" b="1">
                <a:solidFill>
                  <a:srgbClr val="2B8D45"/>
                </a:solidFill>
              </a:rPr>
              <a:t>Disturbed Forest</a:t>
            </a:r>
          </a:p>
        </p:txBody>
      </p:sp>
      <p:sp>
        <p:nvSpPr>
          <p:cNvPr id="613380" name="Rectangle 4"/>
          <p:cNvSpPr>
            <a:spLocks noGrp="1" noChangeArrowheads="1"/>
          </p:cNvSpPr>
          <p:nvPr>
            <p:ph type="body" sz="half" idx="2"/>
          </p:nvPr>
        </p:nvSpPr>
        <p:spPr>
          <a:xfrm>
            <a:off x="4876800" y="1676400"/>
            <a:ext cx="3962400" cy="4724400"/>
          </a:xfrm>
        </p:spPr>
        <p:txBody>
          <a:bodyPr/>
          <a:lstStyle/>
          <a:p>
            <a:pPr>
              <a:lnSpc>
                <a:spcPct val="90000"/>
              </a:lnSpc>
            </a:pPr>
            <a:r>
              <a:rPr lang="en-US" sz="2000" b="1">
                <a:solidFill>
                  <a:srgbClr val="A27748"/>
                </a:solidFill>
              </a:rPr>
              <a:t>Corn/Soy/Wheat rotation (high till)</a:t>
            </a:r>
          </a:p>
          <a:p>
            <a:pPr>
              <a:lnSpc>
                <a:spcPct val="90000"/>
              </a:lnSpc>
            </a:pPr>
            <a:r>
              <a:rPr lang="en-US" sz="2000" b="1">
                <a:solidFill>
                  <a:srgbClr val="A27748"/>
                </a:solidFill>
              </a:rPr>
              <a:t>Corn/Soy/Wheat rotation (low till)</a:t>
            </a:r>
          </a:p>
          <a:p>
            <a:pPr>
              <a:lnSpc>
                <a:spcPct val="90000"/>
              </a:lnSpc>
            </a:pPr>
            <a:r>
              <a:rPr lang="en-US" sz="2000" b="1">
                <a:solidFill>
                  <a:srgbClr val="A27748"/>
                </a:solidFill>
              </a:rPr>
              <a:t>Other Crops</a:t>
            </a:r>
          </a:p>
          <a:p>
            <a:pPr>
              <a:lnSpc>
                <a:spcPct val="90000"/>
              </a:lnSpc>
            </a:pPr>
            <a:r>
              <a:rPr lang="en-US" sz="2000" b="1">
                <a:solidFill>
                  <a:srgbClr val="A27748"/>
                </a:solidFill>
              </a:rPr>
              <a:t>Alfalfa</a:t>
            </a:r>
          </a:p>
          <a:p>
            <a:pPr>
              <a:lnSpc>
                <a:spcPct val="90000"/>
              </a:lnSpc>
            </a:pPr>
            <a:r>
              <a:rPr lang="en-US" sz="2000" b="1">
                <a:solidFill>
                  <a:srgbClr val="A27748"/>
                </a:solidFill>
              </a:rPr>
              <a:t>Nursery</a:t>
            </a:r>
          </a:p>
          <a:p>
            <a:pPr>
              <a:lnSpc>
                <a:spcPct val="90000"/>
              </a:lnSpc>
            </a:pPr>
            <a:r>
              <a:rPr lang="en-US" sz="2000" b="1">
                <a:solidFill>
                  <a:srgbClr val="A27748"/>
                </a:solidFill>
              </a:rPr>
              <a:t>Pasture</a:t>
            </a:r>
          </a:p>
          <a:p>
            <a:pPr>
              <a:lnSpc>
                <a:spcPct val="90000"/>
              </a:lnSpc>
            </a:pPr>
            <a:r>
              <a:rPr lang="en-US" sz="2000" b="1">
                <a:solidFill>
                  <a:srgbClr val="A27748"/>
                </a:solidFill>
              </a:rPr>
              <a:t>Degraded Riparian Pasture</a:t>
            </a:r>
          </a:p>
          <a:p>
            <a:pPr>
              <a:lnSpc>
                <a:spcPct val="90000"/>
              </a:lnSpc>
            </a:pPr>
            <a:r>
              <a:rPr lang="en-US" sz="2000" b="1">
                <a:solidFill>
                  <a:srgbClr val="A27748"/>
                </a:solidFill>
              </a:rPr>
              <a:t>Animal Feeding Operations</a:t>
            </a:r>
          </a:p>
          <a:p>
            <a:pPr>
              <a:lnSpc>
                <a:spcPct val="90000"/>
              </a:lnSpc>
            </a:pPr>
            <a:r>
              <a:rPr lang="en-US" sz="2000" b="1">
                <a:solidFill>
                  <a:srgbClr val="A27748"/>
                </a:solidFill>
              </a:rPr>
              <a:t>Fertilized Hay </a:t>
            </a:r>
          </a:p>
          <a:p>
            <a:pPr>
              <a:lnSpc>
                <a:spcPct val="90000"/>
              </a:lnSpc>
            </a:pPr>
            <a:r>
              <a:rPr lang="en-US" sz="2000" b="1">
                <a:solidFill>
                  <a:srgbClr val="A27748"/>
                </a:solidFill>
              </a:rPr>
              <a:t>Unfertilized Hay</a:t>
            </a:r>
          </a:p>
          <a:p>
            <a:pPr lvl="1">
              <a:lnSpc>
                <a:spcPct val="90000"/>
              </a:lnSpc>
            </a:pPr>
            <a:r>
              <a:rPr lang="en-US" sz="1800" b="1">
                <a:solidFill>
                  <a:srgbClr val="A27748"/>
                </a:solidFill>
              </a:rPr>
              <a:t>Nutrient management versions of the above</a:t>
            </a:r>
          </a:p>
        </p:txBody>
      </p:sp>
      <p:grpSp>
        <p:nvGrpSpPr>
          <p:cNvPr id="613381" name="Group 5"/>
          <p:cNvGrpSpPr>
            <a:grpSpLocks/>
          </p:cNvGrpSpPr>
          <p:nvPr/>
        </p:nvGrpSpPr>
        <p:grpSpPr bwMode="auto">
          <a:xfrm>
            <a:off x="2514600" y="3886200"/>
            <a:ext cx="2509838" cy="2813050"/>
            <a:chOff x="1584" y="2448"/>
            <a:chExt cx="1581" cy="1772"/>
          </a:xfrm>
        </p:grpSpPr>
        <p:pic>
          <p:nvPicPr>
            <p:cNvPr id="613382" name="Picture 6"/>
            <p:cNvPicPr>
              <a:picLocks noChangeAspect="1" noChangeArrowheads="1"/>
            </p:cNvPicPr>
            <p:nvPr/>
          </p:nvPicPr>
          <p:blipFill>
            <a:blip r:embed="rId3" cstate="print"/>
            <a:srcRect l="29871" t="2711" r="42815" b="55594"/>
            <a:stretch>
              <a:fillRect/>
            </a:stretch>
          </p:blipFill>
          <p:spPr bwMode="auto">
            <a:xfrm>
              <a:off x="1584" y="2448"/>
              <a:ext cx="1581" cy="1772"/>
            </a:xfrm>
            <a:prstGeom prst="rect">
              <a:avLst/>
            </a:prstGeom>
            <a:noFill/>
            <a:ln w="9525">
              <a:noFill/>
              <a:miter lim="800000"/>
              <a:headEnd/>
              <a:tailEnd/>
            </a:ln>
            <a:effectLst/>
          </p:spPr>
        </p:pic>
        <p:sp>
          <p:nvSpPr>
            <p:cNvPr id="613383" name="Freeform 7"/>
            <p:cNvSpPr>
              <a:spLocks/>
            </p:cNvSpPr>
            <p:nvPr/>
          </p:nvSpPr>
          <p:spPr bwMode="auto">
            <a:xfrm>
              <a:off x="1865" y="3017"/>
              <a:ext cx="110" cy="226"/>
            </a:xfrm>
            <a:custGeom>
              <a:avLst/>
              <a:gdLst/>
              <a:ahLst/>
              <a:cxnLst>
                <a:cxn ang="0">
                  <a:pos x="0" y="226"/>
                </a:cxn>
                <a:cxn ang="0">
                  <a:pos x="96" y="117"/>
                </a:cxn>
                <a:cxn ang="0">
                  <a:pos x="103" y="76"/>
                </a:cxn>
                <a:cxn ang="0">
                  <a:pos x="110" y="0"/>
                </a:cxn>
              </a:cxnLst>
              <a:rect l="0" t="0" r="r" b="b"/>
              <a:pathLst>
                <a:path w="110" h="226">
                  <a:moveTo>
                    <a:pt x="0" y="226"/>
                  </a:moveTo>
                  <a:cubicBezTo>
                    <a:pt x="42" y="200"/>
                    <a:pt x="79" y="165"/>
                    <a:pt x="96" y="117"/>
                  </a:cubicBezTo>
                  <a:cubicBezTo>
                    <a:pt x="98" y="103"/>
                    <a:pt x="101" y="90"/>
                    <a:pt x="103" y="76"/>
                  </a:cubicBezTo>
                  <a:cubicBezTo>
                    <a:pt x="106" y="51"/>
                    <a:pt x="110" y="0"/>
                    <a:pt x="110" y="0"/>
                  </a:cubicBezTo>
                </a:path>
              </a:pathLst>
            </a:custGeom>
            <a:noFill/>
            <a:ln w="9525">
              <a:solidFill>
                <a:schemeClr val="tx1"/>
              </a:solidFill>
              <a:round/>
              <a:headEnd/>
              <a:tailEnd/>
            </a:ln>
            <a:effectLst/>
          </p:spPr>
          <p:txBody>
            <a:bodyPr/>
            <a:lstStyle/>
            <a:p>
              <a:endParaRPr lang="en-US"/>
            </a:p>
          </p:txBody>
        </p:sp>
        <p:sp>
          <p:nvSpPr>
            <p:cNvPr id="613384" name="Freeform 8"/>
            <p:cNvSpPr>
              <a:spLocks/>
            </p:cNvSpPr>
            <p:nvPr/>
          </p:nvSpPr>
          <p:spPr bwMode="auto">
            <a:xfrm>
              <a:off x="2037" y="2955"/>
              <a:ext cx="240" cy="126"/>
            </a:xfrm>
            <a:custGeom>
              <a:avLst/>
              <a:gdLst/>
              <a:ahLst/>
              <a:cxnLst>
                <a:cxn ang="0">
                  <a:pos x="0" y="0"/>
                </a:cxn>
                <a:cxn ang="0">
                  <a:pos x="123" y="96"/>
                </a:cxn>
                <a:cxn ang="0">
                  <a:pos x="171" y="124"/>
                </a:cxn>
                <a:cxn ang="0">
                  <a:pos x="240" y="124"/>
                </a:cxn>
              </a:cxnLst>
              <a:rect l="0" t="0" r="r" b="b"/>
              <a:pathLst>
                <a:path w="240" h="126">
                  <a:moveTo>
                    <a:pt x="0" y="0"/>
                  </a:moveTo>
                  <a:cubicBezTo>
                    <a:pt x="33" y="47"/>
                    <a:pt x="77" y="63"/>
                    <a:pt x="123" y="96"/>
                  </a:cubicBezTo>
                  <a:cubicBezTo>
                    <a:pt x="140" y="108"/>
                    <a:pt x="150" y="122"/>
                    <a:pt x="171" y="124"/>
                  </a:cubicBezTo>
                  <a:cubicBezTo>
                    <a:pt x="194" y="126"/>
                    <a:pt x="217" y="124"/>
                    <a:pt x="240" y="124"/>
                  </a:cubicBezTo>
                </a:path>
              </a:pathLst>
            </a:custGeom>
            <a:noFill/>
            <a:ln w="9525">
              <a:solidFill>
                <a:schemeClr val="tx1"/>
              </a:solidFill>
              <a:round/>
              <a:headEnd/>
              <a:tailEnd/>
            </a:ln>
            <a:effectLst/>
          </p:spPr>
          <p:txBody>
            <a:bodyPr/>
            <a:lstStyle/>
            <a:p>
              <a:endParaRPr lang="en-US"/>
            </a:p>
          </p:txBody>
        </p:sp>
        <p:sp>
          <p:nvSpPr>
            <p:cNvPr id="613385" name="Freeform 9"/>
            <p:cNvSpPr>
              <a:spLocks/>
            </p:cNvSpPr>
            <p:nvPr/>
          </p:nvSpPr>
          <p:spPr bwMode="auto">
            <a:xfrm>
              <a:off x="1927" y="3168"/>
              <a:ext cx="204" cy="319"/>
            </a:xfrm>
            <a:custGeom>
              <a:avLst/>
              <a:gdLst/>
              <a:ahLst/>
              <a:cxnLst>
                <a:cxn ang="0">
                  <a:pos x="20" y="302"/>
                </a:cxn>
                <a:cxn ang="0">
                  <a:pos x="144" y="274"/>
                </a:cxn>
                <a:cxn ang="0">
                  <a:pos x="185" y="247"/>
                </a:cxn>
                <a:cxn ang="0">
                  <a:pos x="199" y="226"/>
                </a:cxn>
                <a:cxn ang="0">
                  <a:pos x="110" y="82"/>
                </a:cxn>
                <a:cxn ang="0">
                  <a:pos x="20" y="34"/>
                </a:cxn>
                <a:cxn ang="0">
                  <a:pos x="0" y="0"/>
                </a:cxn>
              </a:cxnLst>
              <a:rect l="0" t="0" r="r" b="b"/>
              <a:pathLst>
                <a:path w="204" h="319">
                  <a:moveTo>
                    <a:pt x="20" y="302"/>
                  </a:moveTo>
                  <a:cubicBezTo>
                    <a:pt x="71" y="319"/>
                    <a:pt x="103" y="302"/>
                    <a:pt x="144" y="274"/>
                  </a:cubicBezTo>
                  <a:cubicBezTo>
                    <a:pt x="158" y="265"/>
                    <a:pt x="185" y="247"/>
                    <a:pt x="185" y="247"/>
                  </a:cubicBezTo>
                  <a:cubicBezTo>
                    <a:pt x="190" y="240"/>
                    <a:pt x="198" y="234"/>
                    <a:pt x="199" y="226"/>
                  </a:cubicBezTo>
                  <a:cubicBezTo>
                    <a:pt x="204" y="177"/>
                    <a:pt x="158" y="99"/>
                    <a:pt x="110" y="82"/>
                  </a:cubicBezTo>
                  <a:cubicBezTo>
                    <a:pt x="85" y="58"/>
                    <a:pt x="54" y="42"/>
                    <a:pt x="20" y="34"/>
                  </a:cubicBezTo>
                  <a:cubicBezTo>
                    <a:pt x="4" y="10"/>
                    <a:pt x="11" y="21"/>
                    <a:pt x="0" y="0"/>
                  </a:cubicBezTo>
                </a:path>
              </a:pathLst>
            </a:custGeom>
            <a:noFill/>
            <a:ln w="9525">
              <a:solidFill>
                <a:schemeClr val="tx1"/>
              </a:solidFill>
              <a:round/>
              <a:headEnd/>
              <a:tailEnd/>
            </a:ln>
            <a:effectLst/>
          </p:spPr>
          <p:txBody>
            <a:bodyPr/>
            <a:lstStyle/>
            <a:p>
              <a:endParaRPr lang="en-US"/>
            </a:p>
          </p:txBody>
        </p:sp>
        <p:sp>
          <p:nvSpPr>
            <p:cNvPr id="613386" name="Freeform 10"/>
            <p:cNvSpPr>
              <a:spLocks/>
            </p:cNvSpPr>
            <p:nvPr/>
          </p:nvSpPr>
          <p:spPr bwMode="auto">
            <a:xfrm>
              <a:off x="2085" y="3127"/>
              <a:ext cx="212" cy="199"/>
            </a:xfrm>
            <a:custGeom>
              <a:avLst/>
              <a:gdLst/>
              <a:ahLst/>
              <a:cxnLst>
                <a:cxn ang="0">
                  <a:pos x="212" y="0"/>
                </a:cxn>
                <a:cxn ang="0">
                  <a:pos x="20" y="185"/>
                </a:cxn>
                <a:cxn ang="0">
                  <a:pos x="0" y="199"/>
                </a:cxn>
              </a:cxnLst>
              <a:rect l="0" t="0" r="r" b="b"/>
              <a:pathLst>
                <a:path w="212" h="199">
                  <a:moveTo>
                    <a:pt x="212" y="0"/>
                  </a:moveTo>
                  <a:cubicBezTo>
                    <a:pt x="160" y="74"/>
                    <a:pt x="112" y="154"/>
                    <a:pt x="20" y="185"/>
                  </a:cubicBezTo>
                  <a:cubicBezTo>
                    <a:pt x="13" y="190"/>
                    <a:pt x="0" y="199"/>
                    <a:pt x="0" y="199"/>
                  </a:cubicBezTo>
                </a:path>
              </a:pathLst>
            </a:custGeom>
            <a:noFill/>
            <a:ln w="9525">
              <a:solidFill>
                <a:schemeClr val="tx1"/>
              </a:solidFill>
              <a:round/>
              <a:headEnd/>
              <a:tailEnd/>
            </a:ln>
            <a:effectLst/>
          </p:spPr>
          <p:txBody>
            <a:bodyPr/>
            <a:lstStyle/>
            <a:p>
              <a:endParaRPr lang="en-US"/>
            </a:p>
          </p:txBody>
        </p:sp>
        <p:sp>
          <p:nvSpPr>
            <p:cNvPr id="613387" name="Freeform 11"/>
            <p:cNvSpPr>
              <a:spLocks/>
            </p:cNvSpPr>
            <p:nvPr/>
          </p:nvSpPr>
          <p:spPr bwMode="auto">
            <a:xfrm>
              <a:off x="2235" y="3175"/>
              <a:ext cx="417" cy="116"/>
            </a:xfrm>
            <a:custGeom>
              <a:avLst/>
              <a:gdLst/>
              <a:ahLst/>
              <a:cxnLst>
                <a:cxn ang="0">
                  <a:pos x="0" y="48"/>
                </a:cxn>
                <a:cxn ang="0">
                  <a:pos x="165" y="103"/>
                </a:cxn>
                <a:cxn ang="0">
                  <a:pos x="384" y="48"/>
                </a:cxn>
                <a:cxn ang="0">
                  <a:pos x="412" y="7"/>
                </a:cxn>
                <a:cxn ang="0">
                  <a:pos x="398" y="27"/>
                </a:cxn>
              </a:cxnLst>
              <a:rect l="0" t="0" r="r" b="b"/>
              <a:pathLst>
                <a:path w="417" h="116">
                  <a:moveTo>
                    <a:pt x="0" y="48"/>
                  </a:moveTo>
                  <a:cubicBezTo>
                    <a:pt x="55" y="66"/>
                    <a:pt x="110" y="85"/>
                    <a:pt x="165" y="103"/>
                  </a:cubicBezTo>
                  <a:cubicBezTo>
                    <a:pt x="352" y="95"/>
                    <a:pt x="287" y="116"/>
                    <a:pt x="384" y="48"/>
                  </a:cubicBezTo>
                  <a:cubicBezTo>
                    <a:pt x="393" y="34"/>
                    <a:pt x="403" y="21"/>
                    <a:pt x="412" y="7"/>
                  </a:cubicBezTo>
                  <a:cubicBezTo>
                    <a:pt x="417" y="0"/>
                    <a:pt x="398" y="27"/>
                    <a:pt x="398" y="27"/>
                  </a:cubicBezTo>
                </a:path>
              </a:pathLst>
            </a:custGeom>
            <a:noFill/>
            <a:ln w="9525">
              <a:solidFill>
                <a:schemeClr val="tx1"/>
              </a:solidFill>
              <a:round/>
              <a:headEnd/>
              <a:tailEnd/>
            </a:ln>
            <a:effectLst/>
          </p:spPr>
          <p:txBody>
            <a:bodyPr/>
            <a:lstStyle/>
            <a:p>
              <a:endParaRPr lang="en-US"/>
            </a:p>
          </p:txBody>
        </p:sp>
        <p:sp>
          <p:nvSpPr>
            <p:cNvPr id="613388" name="Freeform 12"/>
            <p:cNvSpPr>
              <a:spLocks/>
            </p:cNvSpPr>
            <p:nvPr/>
          </p:nvSpPr>
          <p:spPr bwMode="auto">
            <a:xfrm>
              <a:off x="2037" y="3394"/>
              <a:ext cx="148" cy="309"/>
            </a:xfrm>
            <a:custGeom>
              <a:avLst/>
              <a:gdLst/>
              <a:ahLst/>
              <a:cxnLst>
                <a:cxn ang="0">
                  <a:pos x="0" y="309"/>
                </a:cxn>
                <a:cxn ang="0">
                  <a:pos x="75" y="261"/>
                </a:cxn>
                <a:cxn ang="0">
                  <a:pos x="130" y="206"/>
                </a:cxn>
                <a:cxn ang="0">
                  <a:pos x="130" y="89"/>
                </a:cxn>
                <a:cxn ang="0">
                  <a:pos x="82" y="0"/>
                </a:cxn>
              </a:cxnLst>
              <a:rect l="0" t="0" r="r" b="b"/>
              <a:pathLst>
                <a:path w="148" h="309">
                  <a:moveTo>
                    <a:pt x="0" y="309"/>
                  </a:moveTo>
                  <a:cubicBezTo>
                    <a:pt x="27" y="295"/>
                    <a:pt x="52" y="281"/>
                    <a:pt x="75" y="261"/>
                  </a:cubicBezTo>
                  <a:cubicBezTo>
                    <a:pt x="97" y="242"/>
                    <a:pt x="106" y="222"/>
                    <a:pt x="130" y="206"/>
                  </a:cubicBezTo>
                  <a:cubicBezTo>
                    <a:pt x="145" y="162"/>
                    <a:pt x="148" y="160"/>
                    <a:pt x="130" y="89"/>
                  </a:cubicBezTo>
                  <a:cubicBezTo>
                    <a:pt x="121" y="54"/>
                    <a:pt x="82" y="39"/>
                    <a:pt x="82" y="0"/>
                  </a:cubicBezTo>
                </a:path>
              </a:pathLst>
            </a:custGeom>
            <a:noFill/>
            <a:ln w="9525">
              <a:solidFill>
                <a:schemeClr val="tx1"/>
              </a:solidFill>
              <a:round/>
              <a:headEnd/>
              <a:tailEnd/>
            </a:ln>
            <a:effectLst/>
          </p:spPr>
          <p:txBody>
            <a:bodyPr/>
            <a:lstStyle/>
            <a:p>
              <a:endParaRPr lang="en-US"/>
            </a:p>
          </p:txBody>
        </p:sp>
        <p:sp>
          <p:nvSpPr>
            <p:cNvPr id="613389" name="Freeform 13"/>
            <p:cNvSpPr>
              <a:spLocks/>
            </p:cNvSpPr>
            <p:nvPr/>
          </p:nvSpPr>
          <p:spPr bwMode="auto">
            <a:xfrm>
              <a:off x="2421" y="3298"/>
              <a:ext cx="452" cy="206"/>
            </a:xfrm>
            <a:custGeom>
              <a:avLst/>
              <a:gdLst/>
              <a:ahLst/>
              <a:cxnLst>
                <a:cxn ang="0">
                  <a:pos x="0" y="0"/>
                </a:cxn>
                <a:cxn ang="0">
                  <a:pos x="20" y="21"/>
                </a:cxn>
                <a:cxn ang="0">
                  <a:pos x="34" y="41"/>
                </a:cxn>
                <a:cxn ang="0">
                  <a:pos x="75" y="83"/>
                </a:cxn>
                <a:cxn ang="0">
                  <a:pos x="157" y="172"/>
                </a:cxn>
                <a:cxn ang="0">
                  <a:pos x="219" y="206"/>
                </a:cxn>
                <a:cxn ang="0">
                  <a:pos x="411" y="76"/>
                </a:cxn>
                <a:cxn ang="0">
                  <a:pos x="452" y="0"/>
                </a:cxn>
              </a:cxnLst>
              <a:rect l="0" t="0" r="r" b="b"/>
              <a:pathLst>
                <a:path w="452" h="206">
                  <a:moveTo>
                    <a:pt x="0" y="0"/>
                  </a:moveTo>
                  <a:cubicBezTo>
                    <a:pt x="7" y="7"/>
                    <a:pt x="14" y="14"/>
                    <a:pt x="20" y="21"/>
                  </a:cubicBezTo>
                  <a:cubicBezTo>
                    <a:pt x="25" y="27"/>
                    <a:pt x="29" y="35"/>
                    <a:pt x="34" y="41"/>
                  </a:cubicBezTo>
                  <a:cubicBezTo>
                    <a:pt x="47" y="56"/>
                    <a:pt x="75" y="83"/>
                    <a:pt x="75" y="83"/>
                  </a:cubicBezTo>
                  <a:cubicBezTo>
                    <a:pt x="83" y="106"/>
                    <a:pt x="136" y="157"/>
                    <a:pt x="157" y="172"/>
                  </a:cubicBezTo>
                  <a:cubicBezTo>
                    <a:pt x="175" y="198"/>
                    <a:pt x="190" y="196"/>
                    <a:pt x="219" y="206"/>
                  </a:cubicBezTo>
                  <a:cubicBezTo>
                    <a:pt x="307" y="193"/>
                    <a:pt x="361" y="147"/>
                    <a:pt x="411" y="76"/>
                  </a:cubicBezTo>
                  <a:cubicBezTo>
                    <a:pt x="420" y="48"/>
                    <a:pt x="452" y="26"/>
                    <a:pt x="452" y="0"/>
                  </a:cubicBezTo>
                </a:path>
              </a:pathLst>
            </a:custGeom>
            <a:noFill/>
            <a:ln w="9525">
              <a:solidFill>
                <a:schemeClr val="tx1"/>
              </a:solidFill>
              <a:round/>
              <a:headEnd/>
              <a:tailEnd/>
            </a:ln>
            <a:effectLst/>
          </p:spPr>
          <p:txBody>
            <a:bodyPr/>
            <a:lstStyle/>
            <a:p>
              <a:endParaRPr lang="en-US"/>
            </a:p>
          </p:txBody>
        </p:sp>
        <p:sp>
          <p:nvSpPr>
            <p:cNvPr id="613390" name="Freeform 14"/>
            <p:cNvSpPr>
              <a:spLocks/>
            </p:cNvSpPr>
            <p:nvPr/>
          </p:nvSpPr>
          <p:spPr bwMode="auto">
            <a:xfrm>
              <a:off x="2187" y="3429"/>
              <a:ext cx="336" cy="130"/>
            </a:xfrm>
            <a:custGeom>
              <a:avLst/>
              <a:gdLst/>
              <a:ahLst/>
              <a:cxnLst>
                <a:cxn ang="0">
                  <a:pos x="0" y="130"/>
                </a:cxn>
                <a:cxn ang="0">
                  <a:pos x="192" y="68"/>
                </a:cxn>
                <a:cxn ang="0">
                  <a:pos x="316" y="13"/>
                </a:cxn>
                <a:cxn ang="0">
                  <a:pos x="336" y="0"/>
                </a:cxn>
              </a:cxnLst>
              <a:rect l="0" t="0" r="r" b="b"/>
              <a:pathLst>
                <a:path w="336" h="130">
                  <a:moveTo>
                    <a:pt x="0" y="130"/>
                  </a:moveTo>
                  <a:cubicBezTo>
                    <a:pt x="60" y="100"/>
                    <a:pt x="126" y="82"/>
                    <a:pt x="192" y="68"/>
                  </a:cubicBezTo>
                  <a:cubicBezTo>
                    <a:pt x="233" y="47"/>
                    <a:pt x="270" y="22"/>
                    <a:pt x="316" y="13"/>
                  </a:cubicBezTo>
                  <a:cubicBezTo>
                    <a:pt x="323" y="9"/>
                    <a:pt x="336" y="0"/>
                    <a:pt x="336" y="0"/>
                  </a:cubicBezTo>
                </a:path>
              </a:pathLst>
            </a:custGeom>
            <a:noFill/>
            <a:ln w="9525">
              <a:solidFill>
                <a:schemeClr val="tx1"/>
              </a:solidFill>
              <a:round/>
              <a:headEnd/>
              <a:tailEnd/>
            </a:ln>
            <a:effectLst/>
          </p:spPr>
          <p:txBody>
            <a:bodyPr/>
            <a:lstStyle/>
            <a:p>
              <a:endParaRPr lang="en-US"/>
            </a:p>
          </p:txBody>
        </p:sp>
        <p:sp>
          <p:nvSpPr>
            <p:cNvPr id="613391" name="Freeform 15"/>
            <p:cNvSpPr>
              <a:spLocks/>
            </p:cNvSpPr>
            <p:nvPr/>
          </p:nvSpPr>
          <p:spPr bwMode="auto">
            <a:xfrm>
              <a:off x="2421" y="3483"/>
              <a:ext cx="226" cy="242"/>
            </a:xfrm>
            <a:custGeom>
              <a:avLst/>
              <a:gdLst/>
              <a:ahLst/>
              <a:cxnLst>
                <a:cxn ang="0">
                  <a:pos x="0" y="0"/>
                </a:cxn>
                <a:cxn ang="0">
                  <a:pos x="20" y="48"/>
                </a:cxn>
                <a:cxn ang="0">
                  <a:pos x="130" y="172"/>
                </a:cxn>
                <a:cxn ang="0">
                  <a:pos x="205" y="220"/>
                </a:cxn>
                <a:cxn ang="0">
                  <a:pos x="226" y="240"/>
                </a:cxn>
              </a:cxnLst>
              <a:rect l="0" t="0" r="r" b="b"/>
              <a:pathLst>
                <a:path w="226" h="242">
                  <a:moveTo>
                    <a:pt x="0" y="0"/>
                  </a:moveTo>
                  <a:cubicBezTo>
                    <a:pt x="7" y="16"/>
                    <a:pt x="10" y="34"/>
                    <a:pt x="20" y="48"/>
                  </a:cubicBezTo>
                  <a:cubicBezTo>
                    <a:pt x="51" y="90"/>
                    <a:pt x="93" y="135"/>
                    <a:pt x="130" y="172"/>
                  </a:cubicBezTo>
                  <a:cubicBezTo>
                    <a:pt x="151" y="193"/>
                    <a:pt x="181" y="203"/>
                    <a:pt x="205" y="220"/>
                  </a:cubicBezTo>
                  <a:cubicBezTo>
                    <a:pt x="220" y="242"/>
                    <a:pt x="211" y="240"/>
                    <a:pt x="226" y="240"/>
                  </a:cubicBezTo>
                </a:path>
              </a:pathLst>
            </a:custGeom>
            <a:noFill/>
            <a:ln w="9525">
              <a:solidFill>
                <a:schemeClr val="tx1"/>
              </a:solidFill>
              <a:round/>
              <a:headEnd/>
              <a:tailEnd/>
            </a:ln>
            <a:effectLst/>
          </p:spPr>
          <p:txBody>
            <a:bodyPr/>
            <a:lstStyle/>
            <a:p>
              <a:endParaRPr lang="en-US"/>
            </a:p>
          </p:txBody>
        </p:sp>
        <p:sp>
          <p:nvSpPr>
            <p:cNvPr id="613392" name="Freeform 16"/>
            <p:cNvSpPr>
              <a:spLocks/>
            </p:cNvSpPr>
            <p:nvPr/>
          </p:nvSpPr>
          <p:spPr bwMode="auto">
            <a:xfrm>
              <a:off x="2263" y="3593"/>
              <a:ext cx="219" cy="192"/>
            </a:xfrm>
            <a:custGeom>
              <a:avLst/>
              <a:gdLst/>
              <a:ahLst/>
              <a:cxnLst>
                <a:cxn ang="0">
                  <a:pos x="219" y="0"/>
                </a:cxn>
                <a:cxn ang="0">
                  <a:pos x="110" y="96"/>
                </a:cxn>
                <a:cxn ang="0">
                  <a:pos x="48" y="144"/>
                </a:cxn>
                <a:cxn ang="0">
                  <a:pos x="34" y="165"/>
                </a:cxn>
                <a:cxn ang="0">
                  <a:pos x="14" y="172"/>
                </a:cxn>
                <a:cxn ang="0">
                  <a:pos x="0" y="192"/>
                </a:cxn>
              </a:cxnLst>
              <a:rect l="0" t="0" r="r" b="b"/>
              <a:pathLst>
                <a:path w="219" h="192">
                  <a:moveTo>
                    <a:pt x="219" y="0"/>
                  </a:moveTo>
                  <a:cubicBezTo>
                    <a:pt x="177" y="29"/>
                    <a:pt x="156" y="72"/>
                    <a:pt x="110" y="96"/>
                  </a:cubicBezTo>
                  <a:cubicBezTo>
                    <a:pt x="91" y="124"/>
                    <a:pt x="81" y="135"/>
                    <a:pt x="48" y="144"/>
                  </a:cubicBezTo>
                  <a:cubicBezTo>
                    <a:pt x="43" y="151"/>
                    <a:pt x="40" y="160"/>
                    <a:pt x="34" y="165"/>
                  </a:cubicBezTo>
                  <a:cubicBezTo>
                    <a:pt x="29" y="169"/>
                    <a:pt x="20" y="168"/>
                    <a:pt x="14" y="172"/>
                  </a:cubicBezTo>
                  <a:cubicBezTo>
                    <a:pt x="8" y="177"/>
                    <a:pt x="0" y="192"/>
                    <a:pt x="0" y="192"/>
                  </a:cubicBezTo>
                </a:path>
              </a:pathLst>
            </a:custGeom>
            <a:noFill/>
            <a:ln w="9525">
              <a:solidFill>
                <a:schemeClr val="tx1"/>
              </a:solidFill>
              <a:round/>
              <a:headEnd/>
              <a:tailEnd/>
            </a:ln>
            <a:effectLst/>
          </p:spPr>
          <p:txBody>
            <a:bodyPr/>
            <a:lstStyle/>
            <a:p>
              <a:endParaRPr lang="en-US"/>
            </a:p>
          </p:txBody>
        </p:sp>
      </p:grpSp>
      <p:sp>
        <p:nvSpPr>
          <p:cNvPr id="613393" name="Freeform 17"/>
          <p:cNvSpPr>
            <a:spLocks/>
          </p:cNvSpPr>
          <p:nvPr/>
        </p:nvSpPr>
        <p:spPr bwMode="auto">
          <a:xfrm>
            <a:off x="3408363" y="4986338"/>
            <a:ext cx="650875" cy="1338262"/>
          </a:xfrm>
          <a:custGeom>
            <a:avLst/>
            <a:gdLst/>
            <a:ahLst/>
            <a:cxnLst>
              <a:cxn ang="0">
                <a:pos x="27" y="0"/>
              </a:cxn>
              <a:cxn ang="0">
                <a:pos x="82" y="212"/>
              </a:cxn>
              <a:cxn ang="0">
                <a:pos x="253" y="281"/>
              </a:cxn>
              <a:cxn ang="0">
                <a:pos x="335" y="342"/>
              </a:cxn>
              <a:cxn ang="0">
                <a:pos x="356" y="356"/>
              </a:cxn>
              <a:cxn ang="0">
                <a:pos x="363" y="843"/>
              </a:cxn>
            </a:cxnLst>
            <a:rect l="0" t="0" r="r" b="b"/>
            <a:pathLst>
              <a:path w="410" h="843">
                <a:moveTo>
                  <a:pt x="27" y="0"/>
                </a:moveTo>
                <a:cubicBezTo>
                  <a:pt x="0" y="80"/>
                  <a:pt x="11" y="162"/>
                  <a:pt x="82" y="212"/>
                </a:cubicBezTo>
                <a:cubicBezTo>
                  <a:pt x="114" y="263"/>
                  <a:pt x="197" y="271"/>
                  <a:pt x="253" y="281"/>
                </a:cubicBezTo>
                <a:cubicBezTo>
                  <a:pt x="283" y="299"/>
                  <a:pt x="305" y="322"/>
                  <a:pt x="335" y="342"/>
                </a:cubicBezTo>
                <a:cubicBezTo>
                  <a:pt x="342" y="347"/>
                  <a:pt x="356" y="356"/>
                  <a:pt x="356" y="356"/>
                </a:cubicBezTo>
                <a:cubicBezTo>
                  <a:pt x="410" y="514"/>
                  <a:pt x="363" y="663"/>
                  <a:pt x="363" y="843"/>
                </a:cubicBezTo>
              </a:path>
            </a:pathLst>
          </a:custGeom>
          <a:noFill/>
          <a:ln w="57150" cmpd="sng">
            <a:solidFill>
              <a:srgbClr val="0168FF"/>
            </a:solidFill>
            <a:round/>
            <a:headEnd/>
            <a:tailEnd/>
          </a:ln>
          <a:effectLst/>
        </p:spPr>
        <p:txBody>
          <a:bodyPr/>
          <a:lstStyle/>
          <a:p>
            <a:endParaRPr lang="en-US"/>
          </a:p>
        </p:txBody>
      </p:sp>
      <p:sp>
        <p:nvSpPr>
          <p:cNvPr id="613394" name="Rectangle 18"/>
          <p:cNvSpPr>
            <a:spLocks noChangeArrowheads="1"/>
          </p:cNvSpPr>
          <p:nvPr/>
        </p:nvSpPr>
        <p:spPr bwMode="auto">
          <a:xfrm>
            <a:off x="304800" y="5410200"/>
            <a:ext cx="2133600" cy="1066800"/>
          </a:xfrm>
          <a:prstGeom prst="rect">
            <a:avLst/>
          </a:prstGeom>
          <a:solidFill>
            <a:schemeClr val="accent1"/>
          </a:solidFill>
          <a:ln w="9525">
            <a:solidFill>
              <a:schemeClr val="tx1"/>
            </a:solidFill>
            <a:miter lim="800000"/>
            <a:headEnd/>
            <a:tailEnd/>
          </a:ln>
          <a:effectLst/>
        </p:spPr>
        <p:txBody>
          <a:bodyPr wrap="none" anchor="ctr"/>
          <a:lstStyle/>
          <a:p>
            <a:pPr algn="ctr"/>
            <a:r>
              <a:rPr lang="en-US"/>
              <a:t>Plus Point Source </a:t>
            </a:r>
          </a:p>
          <a:p>
            <a:pPr algn="ctr"/>
            <a:r>
              <a:rPr lang="en-US"/>
              <a:t>and Septic</a:t>
            </a:r>
          </a:p>
        </p:txBody>
      </p:sp>
      <p:sp>
        <p:nvSpPr>
          <p:cNvPr id="613395" name="Text Box 19"/>
          <p:cNvSpPr txBox="1">
            <a:spLocks noChangeArrowheads="1"/>
          </p:cNvSpPr>
          <p:nvPr/>
        </p:nvSpPr>
        <p:spPr bwMode="auto">
          <a:xfrm>
            <a:off x="4267200" y="6216650"/>
            <a:ext cx="3346450" cy="641350"/>
          </a:xfrm>
          <a:prstGeom prst="rect">
            <a:avLst/>
          </a:prstGeom>
          <a:noFill/>
          <a:ln w="9525">
            <a:noFill/>
            <a:miter lim="800000"/>
            <a:headEnd/>
            <a:tailEnd/>
          </a:ln>
          <a:effectLst/>
        </p:spPr>
        <p:txBody>
          <a:bodyPr wrap="none">
            <a:spAutoFit/>
          </a:bodyPr>
          <a:lstStyle/>
          <a:p>
            <a:r>
              <a:rPr lang="en-US"/>
              <a:t>Each calibrated to nutrient and </a:t>
            </a:r>
          </a:p>
          <a:p>
            <a:r>
              <a:rPr lang="en-US"/>
              <a:t>Sediment targets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6"/>
          <p:cNvSpPr>
            <a:spLocks noGrp="1"/>
          </p:cNvSpPr>
          <p:nvPr>
            <p:ph type="sldNum" sz="quarter" idx="12"/>
          </p:nvPr>
        </p:nvSpPr>
        <p:spPr/>
        <p:txBody>
          <a:bodyPr/>
          <a:lstStyle/>
          <a:p>
            <a:fld id="{A2BD0627-4982-46A0-BA2B-7A008E9CBC89}" type="slidenum">
              <a:rPr lang="en-US"/>
              <a:pPr/>
              <a:t>50</a:t>
            </a:fld>
            <a:endParaRPr lang="en-US"/>
          </a:p>
        </p:txBody>
      </p:sp>
      <p:sp>
        <p:nvSpPr>
          <p:cNvPr id="288770" name="Rectangle 2"/>
          <p:cNvSpPr>
            <a:spLocks noGrp="1" noChangeArrowheads="1"/>
          </p:cNvSpPr>
          <p:nvPr>
            <p:ph type="title"/>
          </p:nvPr>
        </p:nvSpPr>
        <p:spPr>
          <a:xfrm>
            <a:off x="838200" y="228600"/>
            <a:ext cx="6934200" cy="838200"/>
          </a:xfrm>
        </p:spPr>
        <p:txBody>
          <a:bodyPr/>
          <a:lstStyle/>
          <a:p>
            <a:r>
              <a:rPr lang="en-US" sz="3200">
                <a:solidFill>
                  <a:schemeClr val="tx1"/>
                </a:solidFill>
              </a:rPr>
              <a:t>Atmospheric Deposition Estimates</a:t>
            </a:r>
          </a:p>
        </p:txBody>
      </p:sp>
      <p:pic>
        <p:nvPicPr>
          <p:cNvPr id="288771" name="Picture 3" descr="CBPOLOGO"/>
          <p:cNvPicPr>
            <a:picLocks noChangeAspect="1" noChangeArrowheads="1"/>
          </p:cNvPicPr>
          <p:nvPr/>
        </p:nvPicPr>
        <p:blipFill>
          <a:blip r:embed="rId3" cstate="print"/>
          <a:srcRect/>
          <a:stretch>
            <a:fillRect/>
          </a:stretch>
        </p:blipFill>
        <p:spPr bwMode="auto">
          <a:xfrm>
            <a:off x="0" y="152400"/>
            <a:ext cx="1408113" cy="869950"/>
          </a:xfrm>
          <a:prstGeom prst="rect">
            <a:avLst/>
          </a:prstGeom>
          <a:noFill/>
        </p:spPr>
      </p:pic>
      <p:sp>
        <p:nvSpPr>
          <p:cNvPr id="288772" name="Rectangle 4"/>
          <p:cNvSpPr>
            <a:spLocks noChangeArrowheads="1"/>
          </p:cNvSpPr>
          <p:nvPr/>
        </p:nvSpPr>
        <p:spPr bwMode="gray">
          <a:xfrm>
            <a:off x="457200" y="10668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pic>
        <p:nvPicPr>
          <p:cNvPr id="288773" name="Picture 5"/>
          <p:cNvPicPr>
            <a:picLocks noChangeAspect="1" noChangeArrowheads="1"/>
          </p:cNvPicPr>
          <p:nvPr/>
        </p:nvPicPr>
        <p:blipFill>
          <a:blip r:embed="rId4" cstate="print"/>
          <a:srcRect/>
          <a:stretch>
            <a:fillRect/>
          </a:stretch>
        </p:blipFill>
        <p:spPr bwMode="auto">
          <a:xfrm>
            <a:off x="1828800" y="4260850"/>
            <a:ext cx="4206875" cy="2597150"/>
          </a:xfrm>
          <a:prstGeom prst="rect">
            <a:avLst/>
          </a:prstGeom>
          <a:noFill/>
          <a:ln w="22225">
            <a:noFill/>
            <a:miter lim="800000"/>
            <a:headEnd/>
            <a:tailEnd/>
          </a:ln>
          <a:effectLst/>
        </p:spPr>
      </p:pic>
      <p:pic>
        <p:nvPicPr>
          <p:cNvPr id="288774" name="Picture 6"/>
          <p:cNvPicPr>
            <a:picLocks noChangeAspect="1" noChangeArrowheads="1"/>
          </p:cNvPicPr>
          <p:nvPr/>
        </p:nvPicPr>
        <p:blipFill>
          <a:blip r:embed="rId5" cstate="print"/>
          <a:srcRect/>
          <a:stretch>
            <a:fillRect/>
          </a:stretch>
        </p:blipFill>
        <p:spPr bwMode="auto">
          <a:xfrm>
            <a:off x="6140450" y="914400"/>
            <a:ext cx="3003550" cy="4589463"/>
          </a:xfrm>
          <a:prstGeom prst="rect">
            <a:avLst/>
          </a:prstGeom>
          <a:noFill/>
          <a:ln w="22225">
            <a:noFill/>
            <a:miter lim="800000"/>
            <a:headEnd/>
            <a:tailEnd/>
          </a:ln>
          <a:effectLst/>
        </p:spPr>
      </p:pic>
      <p:pic>
        <p:nvPicPr>
          <p:cNvPr id="288775" name="Picture 7" descr="tot_N_dep_1987-2001"/>
          <p:cNvPicPr>
            <a:picLocks noChangeAspect="1" noChangeArrowheads="1"/>
          </p:cNvPicPr>
          <p:nvPr/>
        </p:nvPicPr>
        <p:blipFill>
          <a:blip r:embed="rId6" cstate="print"/>
          <a:srcRect/>
          <a:stretch>
            <a:fillRect/>
          </a:stretch>
        </p:blipFill>
        <p:spPr bwMode="auto">
          <a:xfrm>
            <a:off x="228600" y="1143000"/>
            <a:ext cx="3733800" cy="2847975"/>
          </a:xfrm>
          <a:prstGeom prst="rect">
            <a:avLst/>
          </a:prstGeom>
          <a:noFill/>
        </p:spPr>
      </p:pic>
      <p:sp>
        <p:nvSpPr>
          <p:cNvPr id="288776" name="Text Box 8"/>
          <p:cNvSpPr txBox="1">
            <a:spLocks noChangeArrowheads="1"/>
          </p:cNvSpPr>
          <p:nvPr/>
        </p:nvSpPr>
        <p:spPr bwMode="auto">
          <a:xfrm>
            <a:off x="4114800" y="1371600"/>
            <a:ext cx="1692275" cy="1917700"/>
          </a:xfrm>
          <a:prstGeom prst="rect">
            <a:avLst/>
          </a:prstGeom>
          <a:noFill/>
          <a:ln w="22225">
            <a:noFill/>
            <a:miter lim="800000"/>
            <a:headEnd/>
            <a:tailEnd/>
          </a:ln>
          <a:effectLst/>
        </p:spPr>
        <p:txBody>
          <a:bodyPr>
            <a:spAutoFit/>
          </a:bodyPr>
          <a:lstStyle/>
          <a:p>
            <a:r>
              <a:rPr lang="en-US" sz="2400">
                <a:latin typeface="Times New Roman" pitchFamily="18" charset="0"/>
              </a:rPr>
              <a:t>Combining a regression model of  wetfall deposition...</a:t>
            </a:r>
          </a:p>
        </p:txBody>
      </p:sp>
      <p:sp>
        <p:nvSpPr>
          <p:cNvPr id="288777" name="Text Box 9"/>
          <p:cNvSpPr txBox="1">
            <a:spLocks noChangeArrowheads="1"/>
          </p:cNvSpPr>
          <p:nvPr/>
        </p:nvSpPr>
        <p:spPr bwMode="auto">
          <a:xfrm>
            <a:off x="228600" y="4210050"/>
            <a:ext cx="1524000" cy="2647950"/>
          </a:xfrm>
          <a:prstGeom prst="rect">
            <a:avLst/>
          </a:prstGeom>
          <a:noFill/>
          <a:ln w="22225">
            <a:noFill/>
            <a:miter lim="800000"/>
            <a:headEnd/>
            <a:tailEnd/>
          </a:ln>
          <a:effectLst/>
        </p:spPr>
        <p:txBody>
          <a:bodyPr>
            <a:spAutoFit/>
          </a:bodyPr>
          <a:lstStyle/>
          <a:p>
            <a:r>
              <a:rPr lang="en-US" sz="2400">
                <a:latin typeface="Times New Roman" pitchFamily="18" charset="0"/>
              </a:rPr>
              <a:t>…with CMAQ estimates of dry deposition for the base…</a:t>
            </a:r>
          </a:p>
        </p:txBody>
      </p:sp>
      <p:sp>
        <p:nvSpPr>
          <p:cNvPr id="288778" name="Text Box 10"/>
          <p:cNvSpPr txBox="1">
            <a:spLocks noChangeArrowheads="1"/>
          </p:cNvSpPr>
          <p:nvPr/>
        </p:nvSpPr>
        <p:spPr bwMode="auto">
          <a:xfrm>
            <a:off x="6400800" y="5305425"/>
            <a:ext cx="2530475" cy="1552575"/>
          </a:xfrm>
          <a:prstGeom prst="rect">
            <a:avLst/>
          </a:prstGeom>
          <a:noFill/>
          <a:ln w="22225">
            <a:noFill/>
            <a:miter lim="800000"/>
            <a:headEnd/>
            <a:tailEnd/>
          </a:ln>
          <a:effectLst/>
        </p:spPr>
        <p:txBody>
          <a:bodyPr>
            <a:spAutoFit/>
          </a:bodyPr>
          <a:lstStyle/>
          <a:p>
            <a:r>
              <a:rPr lang="en-US" sz="2400">
                <a:latin typeface="Times New Roman" pitchFamily="18" charset="0"/>
              </a:rPr>
              <a:t>…and using the power of the CMAQ model for scenarios.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684CA96-36AA-4CAA-9189-55DE161B1EB0}" type="slidenum">
              <a:rPr lang="en-US"/>
              <a:pPr/>
              <a:t>51</a:t>
            </a:fld>
            <a:endParaRPr lang="en-US"/>
          </a:p>
        </p:txBody>
      </p:sp>
      <p:sp>
        <p:nvSpPr>
          <p:cNvPr id="616450" name="Rectangle 2" descr="Stationery"/>
          <p:cNvSpPr>
            <a:spLocks noGrp="1" noChangeArrowheads="1"/>
          </p:cNvSpPr>
          <p:nvPr>
            <p:ph type="title"/>
          </p:nvPr>
        </p:nvSpPr>
        <p:spPr>
          <a:blipFill dpi="0" rotWithShape="1">
            <a:blip r:embed="rId3" cstate="print"/>
            <a:srcRect/>
            <a:tile tx="0" ty="0" sx="100000" sy="100000" flip="none" algn="tl"/>
          </a:blipFill>
        </p:spPr>
        <p:txBody>
          <a:bodyPr/>
          <a:lstStyle/>
          <a:p>
            <a:r>
              <a:rPr lang="en-US"/>
              <a:t>River Geomorphology Data</a:t>
            </a:r>
          </a:p>
        </p:txBody>
      </p:sp>
      <p:sp>
        <p:nvSpPr>
          <p:cNvPr id="616451" name="Rectangle 3"/>
          <p:cNvSpPr>
            <a:spLocks noGrp="1" noChangeArrowheads="1"/>
          </p:cNvSpPr>
          <p:nvPr>
            <p:ph type="body" idx="1"/>
          </p:nvPr>
        </p:nvSpPr>
        <p:spPr/>
        <p:txBody>
          <a:bodyPr/>
          <a:lstStyle/>
          <a:p>
            <a:r>
              <a:rPr lang="en-US" sz="2800"/>
              <a:t>Needed rough geomorphology of approximately 800 rivers</a:t>
            </a:r>
          </a:p>
          <a:p>
            <a:r>
              <a:rPr lang="en-US" sz="2800"/>
              <a:t>Had data for about 200 with USGS flow gages</a:t>
            </a:r>
          </a:p>
          <a:p>
            <a:r>
              <a:rPr lang="en-US" sz="2800"/>
              <a:t>Followed Leopold and Maddock (1953) to develop regression equations for each for each region for</a:t>
            </a:r>
          </a:p>
          <a:p>
            <a:pPr lvl="2"/>
            <a:r>
              <a:rPr lang="en-US" sz="2000"/>
              <a:t>Bankfull depth</a:t>
            </a:r>
          </a:p>
          <a:p>
            <a:pPr lvl="2"/>
            <a:r>
              <a:rPr lang="en-US" sz="2000"/>
              <a:t>Bankfull width	</a:t>
            </a:r>
          </a:p>
          <a:p>
            <a:pPr lvl="2"/>
            <a:r>
              <a:rPr lang="en-US" sz="2000"/>
              <a:t>Bottom depth</a:t>
            </a:r>
          </a:p>
          <a:p>
            <a:pPr lvl="1"/>
            <a:r>
              <a:rPr lang="en-US" sz="2400"/>
              <a:t>Versus drainage area</a:t>
            </a:r>
          </a:p>
        </p:txBody>
      </p:sp>
      <p:sp>
        <p:nvSpPr>
          <p:cNvPr id="616452" name="Text Box 4"/>
          <p:cNvSpPr txBox="1">
            <a:spLocks noChangeArrowheads="1"/>
          </p:cNvSpPr>
          <p:nvPr/>
        </p:nvSpPr>
        <p:spPr bwMode="auto">
          <a:xfrm>
            <a:off x="517525" y="6132513"/>
            <a:ext cx="5632450" cy="366712"/>
          </a:xfrm>
          <a:prstGeom prst="rect">
            <a:avLst/>
          </a:prstGeom>
          <a:noFill/>
          <a:ln w="9525">
            <a:noFill/>
            <a:miter lim="800000"/>
            <a:headEnd/>
            <a:tailEnd/>
          </a:ln>
          <a:effectLst/>
        </p:spPr>
        <p:txBody>
          <a:bodyPr wrap="none">
            <a:spAutoFit/>
          </a:bodyPr>
          <a:lstStyle/>
          <a:p>
            <a:r>
              <a:rPr lang="en-US"/>
              <a:t>Work performed by Doug Moyer at USGS - Richmond</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8E62F73E-D38B-477F-A919-FD2CC155CE0D}" type="slidenum">
              <a:rPr lang="en-US"/>
              <a:pPr/>
              <a:t>52</a:t>
            </a:fld>
            <a:endParaRPr lang="en-US"/>
          </a:p>
        </p:txBody>
      </p:sp>
      <p:sp>
        <p:nvSpPr>
          <p:cNvPr id="618498" name="Rectangle 2"/>
          <p:cNvSpPr>
            <a:spLocks noChangeArrowheads="1"/>
          </p:cNvSpPr>
          <p:nvPr/>
        </p:nvSpPr>
        <p:spPr bwMode="auto">
          <a:xfrm>
            <a:off x="0" y="838200"/>
            <a:ext cx="9144000" cy="5181600"/>
          </a:xfrm>
          <a:prstGeom prst="rect">
            <a:avLst/>
          </a:prstGeom>
          <a:solidFill>
            <a:srgbClr val="FFFFFF"/>
          </a:solidFill>
          <a:ln w="9525">
            <a:solidFill>
              <a:srgbClr val="FFFFFF"/>
            </a:solidFill>
            <a:miter lim="800000"/>
            <a:headEnd/>
            <a:tailEnd/>
          </a:ln>
          <a:effectLst/>
        </p:spPr>
        <p:txBody>
          <a:bodyPr wrap="none" anchor="ctr"/>
          <a:lstStyle/>
          <a:p>
            <a:endParaRPr lang="en-US"/>
          </a:p>
        </p:txBody>
      </p:sp>
      <p:pic>
        <p:nvPicPr>
          <p:cNvPr id="618499" name="Picture 3"/>
          <p:cNvPicPr>
            <a:picLocks noChangeAspect="1" noChangeArrowheads="1"/>
          </p:cNvPicPr>
          <p:nvPr/>
        </p:nvPicPr>
        <p:blipFill>
          <a:blip r:embed="rId3" cstate="print"/>
          <a:srcRect/>
          <a:stretch>
            <a:fillRect/>
          </a:stretch>
        </p:blipFill>
        <p:spPr bwMode="auto">
          <a:xfrm>
            <a:off x="0" y="733425"/>
            <a:ext cx="9274175" cy="5383213"/>
          </a:xfrm>
          <a:prstGeom prst="rect">
            <a:avLst/>
          </a:prstGeom>
          <a:noFill/>
          <a:ln w="9525">
            <a:noFill/>
            <a:miter lim="800000"/>
            <a:headEnd/>
            <a:tailEnd/>
          </a:ln>
          <a:effectLst/>
        </p:spPr>
      </p:pic>
      <p:sp>
        <p:nvSpPr>
          <p:cNvPr id="618500" name="Rectangle 4" descr="Stationery"/>
          <p:cNvSpPr>
            <a:spLocks noChangeArrowheads="1"/>
          </p:cNvSpPr>
          <p:nvPr/>
        </p:nvSpPr>
        <p:spPr bwMode="auto">
          <a:xfrm>
            <a:off x="1371600" y="152400"/>
            <a:ext cx="6400800" cy="563563"/>
          </a:xfrm>
          <a:prstGeom prst="rect">
            <a:avLst/>
          </a:prstGeom>
          <a:blipFill dpi="0" rotWithShape="1">
            <a:blip r:embed="rId4" cstate="print"/>
            <a:srcRect/>
            <a:tile tx="0" ty="0" sx="100000" sy="100000" flip="none" algn="tl"/>
          </a:blipFill>
          <a:ln w="9525">
            <a:noFill/>
            <a:miter lim="800000"/>
            <a:headEnd/>
            <a:tailEnd/>
          </a:ln>
          <a:effectLst/>
        </p:spPr>
        <p:txBody>
          <a:bodyPr anchor="ctr"/>
          <a:lstStyle/>
          <a:p>
            <a:pPr algn="ctr"/>
            <a:r>
              <a:rPr lang="en-US" sz="3600">
                <a:solidFill>
                  <a:schemeClr val="tx2"/>
                </a:solidFill>
              </a:rPr>
              <a:t>River Geomorphology Data</a:t>
            </a:r>
          </a:p>
        </p:txBody>
      </p:sp>
      <p:sp>
        <p:nvSpPr>
          <p:cNvPr id="618501" name="Text Box 5"/>
          <p:cNvSpPr txBox="1">
            <a:spLocks noChangeArrowheads="1"/>
          </p:cNvSpPr>
          <p:nvPr/>
        </p:nvSpPr>
        <p:spPr bwMode="auto">
          <a:xfrm>
            <a:off x="593725" y="6208713"/>
            <a:ext cx="5010150" cy="366712"/>
          </a:xfrm>
          <a:prstGeom prst="rect">
            <a:avLst/>
          </a:prstGeom>
          <a:noFill/>
          <a:ln w="9525">
            <a:noFill/>
            <a:miter lim="800000"/>
            <a:headEnd/>
            <a:tailEnd/>
          </a:ln>
          <a:effectLst/>
        </p:spPr>
        <p:txBody>
          <a:bodyPr wrap="none">
            <a:spAutoFit/>
          </a:bodyPr>
          <a:lstStyle/>
          <a:p>
            <a:r>
              <a:rPr lang="en-US"/>
              <a:t>Bottom Width vs Drainage area in the Piedmont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148EE76E-74E9-443A-B170-8DC72CCF2F7F}" type="slidenum">
              <a:rPr lang="en-US"/>
              <a:pPr/>
              <a:t>53</a:t>
            </a:fld>
            <a:endParaRPr lang="en-US"/>
          </a:p>
        </p:txBody>
      </p:sp>
      <p:pic>
        <p:nvPicPr>
          <p:cNvPr id="318466" name="Picture 2" descr="resaffect2"/>
          <p:cNvPicPr>
            <a:picLocks noChangeAspect="1" noChangeArrowheads="1"/>
          </p:cNvPicPr>
          <p:nvPr/>
        </p:nvPicPr>
        <p:blipFill>
          <a:blip r:embed="rId3" cstate="print"/>
          <a:srcRect/>
          <a:stretch>
            <a:fillRect/>
          </a:stretch>
        </p:blipFill>
        <p:spPr bwMode="auto">
          <a:xfrm>
            <a:off x="0" y="23813"/>
            <a:ext cx="7362825" cy="6810375"/>
          </a:xfrm>
          <a:prstGeom prst="rect">
            <a:avLst/>
          </a:prstGeom>
          <a:noFill/>
        </p:spPr>
      </p:pic>
      <p:sp>
        <p:nvSpPr>
          <p:cNvPr id="318467" name="Rectangle 3"/>
          <p:cNvSpPr>
            <a:spLocks noChangeArrowheads="1"/>
          </p:cNvSpPr>
          <p:nvPr/>
        </p:nvSpPr>
        <p:spPr bwMode="auto">
          <a:xfrm>
            <a:off x="914400" y="304800"/>
            <a:ext cx="3124200" cy="2163763"/>
          </a:xfrm>
          <a:prstGeom prst="rect">
            <a:avLst/>
          </a:prstGeom>
          <a:noFill/>
          <a:ln w="9525">
            <a:noFill/>
            <a:miter lim="800000"/>
            <a:headEnd/>
            <a:tailEnd/>
          </a:ln>
          <a:effectLst/>
        </p:spPr>
        <p:txBody>
          <a:bodyPr anchor="ctr"/>
          <a:lstStyle/>
          <a:p>
            <a:pPr algn="ctr"/>
            <a:r>
              <a:rPr lang="en-US" sz="4400">
                <a:solidFill>
                  <a:schemeClr val="bg1"/>
                </a:solidFill>
                <a:latin typeface="Times New Roman" pitchFamily="18" charset="0"/>
              </a:rPr>
              <a:t>Reservoir</a:t>
            </a:r>
            <a:br>
              <a:rPr lang="en-US" sz="4400">
                <a:solidFill>
                  <a:schemeClr val="bg1"/>
                </a:solidFill>
                <a:latin typeface="Times New Roman" pitchFamily="18" charset="0"/>
              </a:rPr>
            </a:br>
            <a:r>
              <a:rPr lang="en-US" sz="4400">
                <a:solidFill>
                  <a:schemeClr val="bg1"/>
                </a:solidFill>
                <a:latin typeface="Times New Roman" pitchFamily="18" charset="0"/>
              </a:rPr>
              <a:t>Affected</a:t>
            </a:r>
            <a:br>
              <a:rPr lang="en-US" sz="4400">
                <a:solidFill>
                  <a:schemeClr val="bg1"/>
                </a:solidFill>
                <a:latin typeface="Times New Roman" pitchFamily="18" charset="0"/>
              </a:rPr>
            </a:br>
            <a:r>
              <a:rPr lang="en-US" sz="4400">
                <a:solidFill>
                  <a:schemeClr val="bg1"/>
                </a:solidFill>
                <a:latin typeface="Times New Roman" pitchFamily="18" charset="0"/>
              </a:rPr>
              <a:t>Reaches</a:t>
            </a:r>
          </a:p>
        </p:txBody>
      </p:sp>
      <p:sp>
        <p:nvSpPr>
          <p:cNvPr id="318468" name="Text Box 4"/>
          <p:cNvSpPr txBox="1">
            <a:spLocks noChangeArrowheads="1"/>
          </p:cNvSpPr>
          <p:nvPr/>
        </p:nvSpPr>
        <p:spPr bwMode="auto">
          <a:xfrm>
            <a:off x="381000" y="2438400"/>
            <a:ext cx="3371850" cy="366713"/>
          </a:xfrm>
          <a:prstGeom prst="rect">
            <a:avLst/>
          </a:prstGeom>
          <a:noFill/>
          <a:ln w="9525">
            <a:noFill/>
            <a:miter lim="800000"/>
            <a:headEnd/>
            <a:tailEnd/>
          </a:ln>
          <a:effectLst/>
        </p:spPr>
        <p:txBody>
          <a:bodyPr wrap="none">
            <a:spAutoFit/>
          </a:bodyPr>
          <a:lstStyle/>
          <a:p>
            <a:r>
              <a:rPr lang="en-US"/>
              <a:t>Including 81 calibration stations</a:t>
            </a:r>
          </a:p>
        </p:txBody>
      </p:sp>
      <p:sp>
        <p:nvSpPr>
          <p:cNvPr id="318469" name="Text Box 5"/>
          <p:cNvSpPr txBox="1">
            <a:spLocks noChangeArrowheads="1"/>
          </p:cNvSpPr>
          <p:nvPr/>
        </p:nvSpPr>
        <p:spPr bwMode="auto">
          <a:xfrm>
            <a:off x="288925" y="3008313"/>
            <a:ext cx="2911475" cy="641350"/>
          </a:xfrm>
          <a:prstGeom prst="rect">
            <a:avLst/>
          </a:prstGeom>
          <a:noFill/>
          <a:ln w="9525">
            <a:noFill/>
            <a:miter lim="800000"/>
            <a:headEnd/>
            <a:tailEnd/>
          </a:ln>
          <a:effectLst/>
        </p:spPr>
        <p:txBody>
          <a:bodyPr>
            <a:spAutoFit/>
          </a:bodyPr>
          <a:lstStyle/>
          <a:p>
            <a:r>
              <a:rPr lang="en-US"/>
              <a:t>40 simulated reservoirs, up from 6 in phase 4</a:t>
            </a:r>
          </a:p>
        </p:txBody>
      </p:sp>
      <p:grpSp>
        <p:nvGrpSpPr>
          <p:cNvPr id="318470" name="Group 6"/>
          <p:cNvGrpSpPr>
            <a:grpSpLocks/>
          </p:cNvGrpSpPr>
          <p:nvPr/>
        </p:nvGrpSpPr>
        <p:grpSpPr bwMode="auto">
          <a:xfrm>
            <a:off x="7391400" y="228600"/>
            <a:ext cx="1600200" cy="1143000"/>
            <a:chOff x="4656" y="816"/>
            <a:chExt cx="1008" cy="720"/>
          </a:xfrm>
        </p:grpSpPr>
        <p:sp>
          <p:nvSpPr>
            <p:cNvPr id="318471" name="Oval 7"/>
            <p:cNvSpPr>
              <a:spLocks noChangeArrowheads="1"/>
            </p:cNvSpPr>
            <p:nvPr/>
          </p:nvSpPr>
          <p:spPr bwMode="auto">
            <a:xfrm>
              <a:off x="4704" y="912"/>
              <a:ext cx="144" cy="144"/>
            </a:xfrm>
            <a:prstGeom prst="ellipse">
              <a:avLst/>
            </a:prstGeom>
            <a:solidFill>
              <a:srgbClr val="3333CC"/>
            </a:solidFill>
            <a:ln w="9525">
              <a:solidFill>
                <a:schemeClr val="tx1"/>
              </a:solidFill>
              <a:round/>
              <a:headEnd/>
              <a:tailEnd/>
            </a:ln>
            <a:effectLst/>
          </p:spPr>
          <p:txBody>
            <a:bodyPr wrap="none" anchor="ctr"/>
            <a:lstStyle/>
            <a:p>
              <a:endParaRPr lang="en-US"/>
            </a:p>
          </p:txBody>
        </p:sp>
        <p:sp>
          <p:nvSpPr>
            <p:cNvPr id="318472" name="Oval 8"/>
            <p:cNvSpPr>
              <a:spLocks noChangeArrowheads="1"/>
            </p:cNvSpPr>
            <p:nvPr/>
          </p:nvSpPr>
          <p:spPr bwMode="auto">
            <a:xfrm>
              <a:off x="4704" y="1200"/>
              <a:ext cx="144" cy="144"/>
            </a:xfrm>
            <a:prstGeom prst="ellipse">
              <a:avLst/>
            </a:prstGeom>
            <a:solidFill>
              <a:srgbClr val="66CCFF"/>
            </a:solidFill>
            <a:ln w="9525">
              <a:solidFill>
                <a:schemeClr val="tx1"/>
              </a:solidFill>
              <a:round/>
              <a:headEnd/>
              <a:tailEnd/>
            </a:ln>
            <a:effectLst/>
          </p:spPr>
          <p:txBody>
            <a:bodyPr wrap="none" anchor="ctr"/>
            <a:lstStyle/>
            <a:p>
              <a:endParaRPr lang="en-US"/>
            </a:p>
          </p:txBody>
        </p:sp>
        <p:sp>
          <p:nvSpPr>
            <p:cNvPr id="318473" name="Text Box 9"/>
            <p:cNvSpPr txBox="1">
              <a:spLocks noChangeArrowheads="1"/>
            </p:cNvSpPr>
            <p:nvPr/>
          </p:nvSpPr>
          <p:spPr bwMode="auto">
            <a:xfrm>
              <a:off x="4896" y="864"/>
              <a:ext cx="634" cy="192"/>
            </a:xfrm>
            <a:prstGeom prst="rect">
              <a:avLst/>
            </a:prstGeom>
            <a:noFill/>
            <a:ln w="9525">
              <a:noFill/>
              <a:miter lim="800000"/>
              <a:headEnd/>
              <a:tailEnd/>
            </a:ln>
            <a:effectLst/>
          </p:spPr>
          <p:txBody>
            <a:bodyPr>
              <a:spAutoFit/>
            </a:bodyPr>
            <a:lstStyle/>
            <a:p>
              <a:r>
                <a:rPr lang="en-US" sz="1400"/>
                <a:t>Reservoir</a:t>
              </a:r>
            </a:p>
          </p:txBody>
        </p:sp>
        <p:sp>
          <p:nvSpPr>
            <p:cNvPr id="318474" name="Text Box 10"/>
            <p:cNvSpPr txBox="1">
              <a:spLocks noChangeArrowheads="1"/>
            </p:cNvSpPr>
            <p:nvPr/>
          </p:nvSpPr>
          <p:spPr bwMode="auto">
            <a:xfrm>
              <a:off x="4896" y="1104"/>
              <a:ext cx="768" cy="326"/>
            </a:xfrm>
            <a:prstGeom prst="rect">
              <a:avLst/>
            </a:prstGeom>
            <a:noFill/>
            <a:ln w="9525">
              <a:noFill/>
              <a:miter lim="800000"/>
              <a:headEnd/>
              <a:tailEnd/>
            </a:ln>
            <a:effectLst/>
          </p:spPr>
          <p:txBody>
            <a:bodyPr>
              <a:spAutoFit/>
            </a:bodyPr>
            <a:lstStyle/>
            <a:p>
              <a:r>
                <a:rPr lang="en-US" sz="1400"/>
                <a:t>Downstream of Reservoir</a:t>
              </a:r>
            </a:p>
          </p:txBody>
        </p:sp>
        <p:sp>
          <p:nvSpPr>
            <p:cNvPr id="318475" name="Rectangle 11"/>
            <p:cNvSpPr>
              <a:spLocks noChangeArrowheads="1"/>
            </p:cNvSpPr>
            <p:nvPr/>
          </p:nvSpPr>
          <p:spPr bwMode="auto">
            <a:xfrm>
              <a:off x="4656" y="816"/>
              <a:ext cx="960" cy="720"/>
            </a:xfrm>
            <a:prstGeom prst="rect">
              <a:avLst/>
            </a:prstGeom>
            <a:noFill/>
            <a:ln w="9525">
              <a:solidFill>
                <a:schemeClr val="tx1"/>
              </a:solidFill>
              <a:miter lim="800000"/>
              <a:headEnd/>
              <a:tailEnd/>
            </a:ln>
            <a:effectLst/>
          </p:spPr>
          <p:txBody>
            <a:bodyPr wrap="none" anchor="ctr"/>
            <a:lstStyle/>
            <a:p>
              <a:endParaRPr lang="en-US"/>
            </a:p>
          </p:txBody>
        </p:sp>
      </p:grpSp>
      <p:sp>
        <p:nvSpPr>
          <p:cNvPr id="318476" name="Text Box 12"/>
          <p:cNvSpPr txBox="1">
            <a:spLocks noChangeArrowheads="1"/>
          </p:cNvSpPr>
          <p:nvPr/>
        </p:nvSpPr>
        <p:spPr bwMode="auto">
          <a:xfrm>
            <a:off x="7315200" y="1905000"/>
            <a:ext cx="1828800" cy="1465263"/>
          </a:xfrm>
          <a:prstGeom prst="rect">
            <a:avLst/>
          </a:prstGeom>
          <a:noFill/>
          <a:ln w="9525">
            <a:noFill/>
            <a:miter lim="800000"/>
            <a:headEnd/>
            <a:tailEnd/>
          </a:ln>
          <a:effectLst/>
        </p:spPr>
        <p:txBody>
          <a:bodyPr>
            <a:spAutoFit/>
          </a:bodyPr>
          <a:lstStyle/>
          <a:p>
            <a:r>
              <a:rPr lang="en-US"/>
              <a:t>Reservoir work performed by Alan Simpson at USGS - Richmond</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4545F839-21CD-4573-BFA5-07EBDAD9BB3E}" type="slidenum">
              <a:rPr lang="en-US"/>
              <a:pPr/>
              <a:t>54</a:t>
            </a:fld>
            <a:endParaRPr lang="en-US"/>
          </a:p>
        </p:txBody>
      </p:sp>
      <p:sp>
        <p:nvSpPr>
          <p:cNvPr id="624642" name="Rectangle 2"/>
          <p:cNvSpPr>
            <a:spLocks noChangeArrowheads="1"/>
          </p:cNvSpPr>
          <p:nvPr/>
        </p:nvSpPr>
        <p:spPr bwMode="auto">
          <a:xfrm>
            <a:off x="76200" y="304800"/>
            <a:ext cx="8534400" cy="5334000"/>
          </a:xfrm>
          <a:prstGeom prst="rect">
            <a:avLst/>
          </a:prstGeom>
          <a:solidFill>
            <a:srgbClr val="DDDDDD"/>
          </a:solidFill>
          <a:ln w="9525">
            <a:solidFill>
              <a:srgbClr val="DDDDDD"/>
            </a:solidFill>
            <a:miter lim="800000"/>
            <a:headEnd/>
            <a:tailEnd/>
          </a:ln>
          <a:effectLst/>
        </p:spPr>
        <p:txBody>
          <a:bodyPr wrap="none" anchor="ctr"/>
          <a:lstStyle/>
          <a:p>
            <a:endParaRPr lang="en-US"/>
          </a:p>
        </p:txBody>
      </p:sp>
      <p:pic>
        <p:nvPicPr>
          <p:cNvPr id="624643" name="Picture 3"/>
          <p:cNvPicPr>
            <a:picLocks noChangeAspect="1" noChangeArrowheads="1"/>
          </p:cNvPicPr>
          <p:nvPr/>
        </p:nvPicPr>
        <p:blipFill>
          <a:blip r:embed="rId3" cstate="print"/>
          <a:srcRect/>
          <a:stretch>
            <a:fillRect/>
          </a:stretch>
        </p:blipFill>
        <p:spPr bwMode="auto">
          <a:xfrm>
            <a:off x="0" y="0"/>
            <a:ext cx="8967788" cy="5665788"/>
          </a:xfrm>
          <a:prstGeom prst="rect">
            <a:avLst/>
          </a:prstGeom>
          <a:noFill/>
          <a:ln w="9525">
            <a:noFill/>
            <a:miter lim="800000"/>
            <a:headEnd/>
            <a:tailEnd/>
          </a:ln>
          <a:effectLst/>
        </p:spPr>
      </p:pic>
      <p:sp>
        <p:nvSpPr>
          <p:cNvPr id="624644" name="Text Box 4"/>
          <p:cNvSpPr txBox="1">
            <a:spLocks noChangeArrowheads="1"/>
          </p:cNvSpPr>
          <p:nvPr/>
        </p:nvSpPr>
        <p:spPr bwMode="auto">
          <a:xfrm>
            <a:off x="914400" y="5788025"/>
            <a:ext cx="7543800" cy="1069975"/>
          </a:xfrm>
          <a:prstGeom prst="rect">
            <a:avLst/>
          </a:prstGeom>
          <a:noFill/>
          <a:ln w="9525">
            <a:noFill/>
            <a:miter lim="800000"/>
            <a:headEnd/>
            <a:tailEnd/>
          </a:ln>
          <a:effectLst/>
        </p:spPr>
        <p:txBody>
          <a:bodyPr>
            <a:spAutoFit/>
          </a:bodyPr>
          <a:lstStyle/>
          <a:p>
            <a:r>
              <a:rPr lang="en-US" sz="1600"/>
              <a:t>Reservoir operations were simulated by varying the geometry of the river over the course of a year.  </a:t>
            </a:r>
          </a:p>
          <a:p>
            <a:r>
              <a:rPr lang="en-US" sz="1600"/>
              <a:t>The above example is a double-pool reservoir.  Some reservoirs had as many as six target pool levels during each year and some had only one target pool level</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5D7A3E-5127-4B2A-A1D8-A8983CFB98DA}" type="slidenum">
              <a:rPr lang="en-US"/>
              <a:pPr/>
              <a:t>55</a:t>
            </a:fld>
            <a:endParaRPr lang="en-US"/>
          </a:p>
        </p:txBody>
      </p:sp>
      <p:sp>
        <p:nvSpPr>
          <p:cNvPr id="608258" name="Text Box 2"/>
          <p:cNvSpPr txBox="1">
            <a:spLocks noChangeArrowheads="1"/>
          </p:cNvSpPr>
          <p:nvPr/>
        </p:nvSpPr>
        <p:spPr bwMode="auto">
          <a:xfrm>
            <a:off x="838200" y="304800"/>
            <a:ext cx="7778750" cy="641350"/>
          </a:xfrm>
          <a:prstGeom prst="rect">
            <a:avLst/>
          </a:prstGeom>
          <a:noFill/>
          <a:ln w="9525">
            <a:noFill/>
            <a:miter lim="800000"/>
            <a:headEnd/>
            <a:tailEnd/>
          </a:ln>
          <a:effectLst/>
        </p:spPr>
        <p:txBody>
          <a:bodyPr wrap="none">
            <a:spAutoFit/>
          </a:bodyPr>
          <a:lstStyle/>
          <a:p>
            <a:pPr eaLnBrk="0" hangingPunct="0"/>
            <a:r>
              <a:rPr lang="en-US" sz="3600" b="1"/>
              <a:t>Watershed Wide Crops by Acreage</a:t>
            </a:r>
            <a:endParaRPr lang="en-US" sz="2400" b="1">
              <a:latin typeface="Times New Roman" pitchFamily="18" charset="0"/>
            </a:endParaRPr>
          </a:p>
        </p:txBody>
      </p:sp>
      <p:pic>
        <p:nvPicPr>
          <p:cNvPr id="608259" name="Picture 3"/>
          <p:cNvPicPr>
            <a:picLocks noChangeAspect="1" noChangeArrowheads="1"/>
          </p:cNvPicPr>
          <p:nvPr/>
        </p:nvPicPr>
        <p:blipFill>
          <a:blip r:embed="rId3" cstate="print"/>
          <a:srcRect/>
          <a:stretch>
            <a:fillRect/>
          </a:stretch>
        </p:blipFill>
        <p:spPr bwMode="auto">
          <a:xfrm>
            <a:off x="246063" y="468313"/>
            <a:ext cx="8645525" cy="5924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0A34173B-93AA-4B68-A5DE-E7F6E6A323AC}" type="slidenum">
              <a:rPr lang="en-US"/>
              <a:pPr/>
              <a:t>56</a:t>
            </a:fld>
            <a:endParaRPr lang="en-US"/>
          </a:p>
        </p:txBody>
      </p:sp>
      <p:sp>
        <p:nvSpPr>
          <p:cNvPr id="610306" name="Rectangle 2"/>
          <p:cNvSpPr>
            <a:spLocks noGrp="1" noChangeArrowheads="1"/>
          </p:cNvSpPr>
          <p:nvPr>
            <p:ph type="title"/>
          </p:nvPr>
        </p:nvSpPr>
        <p:spPr>
          <a:xfrm>
            <a:off x="1371600" y="0"/>
            <a:ext cx="7772400" cy="1143000"/>
          </a:xfrm>
        </p:spPr>
        <p:txBody>
          <a:bodyPr/>
          <a:lstStyle/>
          <a:p>
            <a:r>
              <a:rPr lang="en-US"/>
              <a:t>Manure Data Model</a:t>
            </a:r>
          </a:p>
        </p:txBody>
      </p:sp>
      <p:sp>
        <p:nvSpPr>
          <p:cNvPr id="610307" name="Rectangle 3"/>
          <p:cNvSpPr>
            <a:spLocks noChangeArrowheads="1"/>
          </p:cNvSpPr>
          <p:nvPr/>
        </p:nvSpPr>
        <p:spPr bwMode="auto">
          <a:xfrm>
            <a:off x="1828800" y="1219200"/>
            <a:ext cx="1600200" cy="685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solidFill>
                  <a:schemeClr val="bg1"/>
                </a:solidFill>
                <a:latin typeface="Times New Roman" pitchFamily="18" charset="0"/>
              </a:rPr>
              <a:t>Pasture</a:t>
            </a:r>
          </a:p>
        </p:txBody>
      </p:sp>
      <p:sp>
        <p:nvSpPr>
          <p:cNvPr id="610308" name="Rectangle 4">
            <a:hlinkClick r:id="rId3" action="ppaction://hlinksldjump"/>
          </p:cNvPr>
          <p:cNvSpPr>
            <a:spLocks noChangeArrowheads="1"/>
          </p:cNvSpPr>
          <p:nvPr/>
        </p:nvSpPr>
        <p:spPr bwMode="auto">
          <a:xfrm>
            <a:off x="152400" y="2362200"/>
            <a:ext cx="1371600" cy="304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000">
                <a:latin typeface="Times New Roman" pitchFamily="18" charset="0"/>
              </a:rPr>
              <a:t>Beef</a:t>
            </a:r>
          </a:p>
        </p:txBody>
      </p:sp>
      <p:sp>
        <p:nvSpPr>
          <p:cNvPr id="610309" name="Text Box 5"/>
          <p:cNvSpPr txBox="1">
            <a:spLocks noChangeArrowheads="1"/>
          </p:cNvSpPr>
          <p:nvPr/>
        </p:nvSpPr>
        <p:spPr bwMode="auto">
          <a:xfrm>
            <a:off x="228600" y="1219200"/>
            <a:ext cx="1168400" cy="336550"/>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Uncollected</a:t>
            </a:r>
          </a:p>
        </p:txBody>
      </p:sp>
      <p:sp>
        <p:nvSpPr>
          <p:cNvPr id="610310" name="Text Box 6"/>
          <p:cNvSpPr txBox="1">
            <a:spLocks noChangeArrowheads="1"/>
          </p:cNvSpPr>
          <p:nvPr/>
        </p:nvSpPr>
        <p:spPr bwMode="auto">
          <a:xfrm>
            <a:off x="1524000" y="2819400"/>
            <a:ext cx="965200" cy="336550"/>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Collected</a:t>
            </a:r>
          </a:p>
        </p:txBody>
      </p:sp>
      <p:sp>
        <p:nvSpPr>
          <p:cNvPr id="610311" name="Text Box 7"/>
          <p:cNvSpPr txBox="1">
            <a:spLocks noChangeArrowheads="1"/>
          </p:cNvSpPr>
          <p:nvPr/>
        </p:nvSpPr>
        <p:spPr bwMode="auto">
          <a:xfrm>
            <a:off x="6705600" y="4038600"/>
            <a:ext cx="1447800" cy="701675"/>
          </a:xfrm>
          <a:prstGeom prst="rect">
            <a:avLst/>
          </a:prstGeom>
          <a:noFill/>
          <a:ln w="9525">
            <a:noFill/>
            <a:miter lim="800000"/>
            <a:headEnd/>
            <a:tailEnd/>
          </a:ln>
          <a:effectLst/>
        </p:spPr>
        <p:txBody>
          <a:bodyPr>
            <a:spAutoFit/>
          </a:bodyPr>
          <a:lstStyle/>
          <a:p>
            <a:pPr eaLnBrk="0" hangingPunct="0"/>
            <a:r>
              <a:rPr lang="en-US" sz="2000">
                <a:latin typeface="Times New Roman" pitchFamily="18" charset="0"/>
              </a:rPr>
              <a:t>Spring/Fall</a:t>
            </a:r>
          </a:p>
          <a:p>
            <a:pPr eaLnBrk="0" hangingPunct="0"/>
            <a:r>
              <a:rPr lang="en-US" sz="2000">
                <a:latin typeface="Times New Roman" pitchFamily="18" charset="0"/>
              </a:rPr>
              <a:t>Application</a:t>
            </a:r>
          </a:p>
        </p:txBody>
      </p:sp>
      <p:sp>
        <p:nvSpPr>
          <p:cNvPr id="610312" name="Text Box 8"/>
          <p:cNvSpPr txBox="1">
            <a:spLocks noChangeArrowheads="1"/>
          </p:cNvSpPr>
          <p:nvPr/>
        </p:nvSpPr>
        <p:spPr bwMode="auto">
          <a:xfrm>
            <a:off x="4648200" y="5257800"/>
            <a:ext cx="2008188" cy="396875"/>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Daily Application</a:t>
            </a:r>
          </a:p>
        </p:txBody>
      </p:sp>
      <p:sp>
        <p:nvSpPr>
          <p:cNvPr id="610313" name="Rectangle 9"/>
          <p:cNvSpPr>
            <a:spLocks noChangeArrowheads="1"/>
          </p:cNvSpPr>
          <p:nvPr/>
        </p:nvSpPr>
        <p:spPr bwMode="auto">
          <a:xfrm>
            <a:off x="8077200" y="3962400"/>
            <a:ext cx="914400" cy="9144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000">
                <a:solidFill>
                  <a:schemeClr val="bg1"/>
                </a:solidFill>
                <a:latin typeface="Times New Roman" pitchFamily="18" charset="0"/>
              </a:rPr>
              <a:t>Crop</a:t>
            </a:r>
          </a:p>
        </p:txBody>
      </p:sp>
      <p:cxnSp>
        <p:nvCxnSpPr>
          <p:cNvPr id="610314" name="AutoShape 10"/>
          <p:cNvCxnSpPr>
            <a:cxnSpLocks noChangeShapeType="1"/>
            <a:stCxn id="610308" idx="0"/>
            <a:endCxn id="610307" idx="1"/>
          </p:cNvCxnSpPr>
          <p:nvPr/>
        </p:nvCxnSpPr>
        <p:spPr bwMode="auto">
          <a:xfrm rot="16200000">
            <a:off x="933450" y="1466850"/>
            <a:ext cx="800100" cy="990600"/>
          </a:xfrm>
          <a:prstGeom prst="bentConnector2">
            <a:avLst/>
          </a:prstGeom>
          <a:noFill/>
          <a:ln w="9525">
            <a:solidFill>
              <a:schemeClr val="tx1"/>
            </a:solidFill>
            <a:miter lim="800000"/>
            <a:headEnd/>
            <a:tailEnd type="triangle" w="med" len="med"/>
          </a:ln>
          <a:effectLst/>
        </p:spPr>
      </p:cxnSp>
      <p:cxnSp>
        <p:nvCxnSpPr>
          <p:cNvPr id="610315" name="AutoShape 11"/>
          <p:cNvCxnSpPr>
            <a:cxnSpLocks noChangeShapeType="1"/>
            <a:stCxn id="610337" idx="3"/>
            <a:endCxn id="610317" idx="1"/>
          </p:cNvCxnSpPr>
          <p:nvPr/>
        </p:nvCxnSpPr>
        <p:spPr bwMode="auto">
          <a:xfrm>
            <a:off x="1524000" y="3124200"/>
            <a:ext cx="1219200" cy="381000"/>
          </a:xfrm>
          <a:prstGeom prst="bentConnector3">
            <a:avLst>
              <a:gd name="adj1" fmla="val 50000"/>
            </a:avLst>
          </a:prstGeom>
          <a:noFill/>
          <a:ln w="9525">
            <a:solidFill>
              <a:schemeClr val="tx1"/>
            </a:solidFill>
            <a:miter lim="800000"/>
            <a:headEnd/>
            <a:tailEnd type="triangle" w="med" len="med"/>
          </a:ln>
          <a:effectLst/>
        </p:spPr>
      </p:cxnSp>
      <p:cxnSp>
        <p:nvCxnSpPr>
          <p:cNvPr id="610316" name="AutoShape 12"/>
          <p:cNvCxnSpPr>
            <a:cxnSpLocks noChangeShapeType="1"/>
            <a:stCxn id="610337" idx="3"/>
            <a:endCxn id="610318" idx="1"/>
          </p:cNvCxnSpPr>
          <p:nvPr/>
        </p:nvCxnSpPr>
        <p:spPr bwMode="auto">
          <a:xfrm>
            <a:off x="1524000" y="3124200"/>
            <a:ext cx="1219200" cy="2133600"/>
          </a:xfrm>
          <a:prstGeom prst="bentConnector3">
            <a:avLst>
              <a:gd name="adj1" fmla="val 50000"/>
            </a:avLst>
          </a:prstGeom>
          <a:noFill/>
          <a:ln w="9525">
            <a:solidFill>
              <a:schemeClr val="tx1"/>
            </a:solidFill>
            <a:miter lim="800000"/>
            <a:headEnd/>
            <a:tailEnd type="triangle" w="med" len="med"/>
          </a:ln>
          <a:effectLst/>
        </p:spPr>
      </p:cxnSp>
      <p:sp>
        <p:nvSpPr>
          <p:cNvPr id="610317" name="Rectangle 13"/>
          <p:cNvSpPr>
            <a:spLocks noChangeArrowheads="1"/>
          </p:cNvSpPr>
          <p:nvPr/>
        </p:nvSpPr>
        <p:spPr bwMode="auto">
          <a:xfrm>
            <a:off x="2743200" y="2971800"/>
            <a:ext cx="1676400" cy="1066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Enclosure</a:t>
            </a:r>
          </a:p>
        </p:txBody>
      </p:sp>
      <p:sp>
        <p:nvSpPr>
          <p:cNvPr id="610318" name="Rectangle 14"/>
          <p:cNvSpPr>
            <a:spLocks noChangeArrowheads="1"/>
          </p:cNvSpPr>
          <p:nvPr/>
        </p:nvSpPr>
        <p:spPr bwMode="auto">
          <a:xfrm>
            <a:off x="2743200" y="4724400"/>
            <a:ext cx="1676400" cy="1066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Barnyard</a:t>
            </a:r>
          </a:p>
        </p:txBody>
      </p:sp>
      <p:sp>
        <p:nvSpPr>
          <p:cNvPr id="610319" name="AutoShape 15"/>
          <p:cNvSpPr>
            <a:spLocks noChangeArrowheads="1"/>
          </p:cNvSpPr>
          <p:nvPr/>
        </p:nvSpPr>
        <p:spPr bwMode="auto">
          <a:xfrm>
            <a:off x="4114800" y="1066800"/>
            <a:ext cx="1752600" cy="1219200"/>
          </a:xfrm>
          <a:prstGeom prst="cloudCallout">
            <a:avLst>
              <a:gd name="adj1" fmla="val -57880"/>
              <a:gd name="adj2" fmla="val 106639"/>
            </a:avLst>
          </a:prstGeom>
          <a:solidFill>
            <a:schemeClr val="accent1"/>
          </a:solidFill>
          <a:ln w="9525">
            <a:solidFill>
              <a:schemeClr val="tx1"/>
            </a:solidFill>
            <a:round/>
            <a:headEnd/>
            <a:tailEnd/>
          </a:ln>
          <a:effectLst/>
        </p:spPr>
        <p:txBody>
          <a:bodyPr wrap="none" anchor="ctr"/>
          <a:lstStyle/>
          <a:p>
            <a:pPr algn="ctr" eaLnBrk="0" hangingPunct="0"/>
            <a:r>
              <a:rPr lang="en-US" sz="2000">
                <a:solidFill>
                  <a:schemeClr val="hlink"/>
                </a:solidFill>
                <a:latin typeface="Times New Roman" pitchFamily="18" charset="0"/>
              </a:rPr>
              <a:t>Volatilization</a:t>
            </a:r>
          </a:p>
        </p:txBody>
      </p:sp>
      <p:sp>
        <p:nvSpPr>
          <p:cNvPr id="610320" name="AutoShape 16"/>
          <p:cNvSpPr>
            <a:spLocks noChangeArrowheads="1"/>
          </p:cNvSpPr>
          <p:nvPr/>
        </p:nvSpPr>
        <p:spPr bwMode="auto">
          <a:xfrm>
            <a:off x="228600" y="4419600"/>
            <a:ext cx="1828800" cy="914400"/>
          </a:xfrm>
          <a:prstGeom prst="cloudCallout">
            <a:avLst>
              <a:gd name="adj1" fmla="val 86111"/>
              <a:gd name="adj2" fmla="val 347"/>
            </a:avLst>
          </a:prstGeom>
          <a:solidFill>
            <a:schemeClr val="accent1"/>
          </a:solidFill>
          <a:ln w="9525">
            <a:solidFill>
              <a:schemeClr val="tx1"/>
            </a:solidFill>
            <a:round/>
            <a:headEnd/>
            <a:tailEnd/>
          </a:ln>
          <a:effectLst/>
        </p:spPr>
        <p:txBody>
          <a:bodyPr wrap="none" anchor="ctr"/>
          <a:lstStyle/>
          <a:p>
            <a:pPr algn="ctr" eaLnBrk="0" hangingPunct="0"/>
            <a:r>
              <a:rPr lang="en-US" sz="2000">
                <a:solidFill>
                  <a:schemeClr val="hlink"/>
                </a:solidFill>
                <a:latin typeface="Times New Roman" pitchFamily="18" charset="0"/>
              </a:rPr>
              <a:t>Volatilization</a:t>
            </a:r>
          </a:p>
        </p:txBody>
      </p:sp>
      <p:cxnSp>
        <p:nvCxnSpPr>
          <p:cNvPr id="610321" name="AutoShape 17"/>
          <p:cNvCxnSpPr>
            <a:cxnSpLocks noChangeShapeType="1"/>
            <a:stCxn id="610317" idx="3"/>
            <a:endCxn id="610313" idx="0"/>
          </p:cNvCxnSpPr>
          <p:nvPr/>
        </p:nvCxnSpPr>
        <p:spPr bwMode="auto">
          <a:xfrm>
            <a:off x="4419600" y="3505200"/>
            <a:ext cx="4114800" cy="457200"/>
          </a:xfrm>
          <a:prstGeom prst="bentConnector2">
            <a:avLst/>
          </a:prstGeom>
          <a:noFill/>
          <a:ln w="9525">
            <a:solidFill>
              <a:schemeClr val="tx1"/>
            </a:solidFill>
            <a:miter lim="800000"/>
            <a:headEnd/>
            <a:tailEnd type="triangle" w="med" len="med"/>
          </a:ln>
          <a:effectLst/>
        </p:spPr>
      </p:cxnSp>
      <p:cxnSp>
        <p:nvCxnSpPr>
          <p:cNvPr id="610322" name="AutoShape 18"/>
          <p:cNvCxnSpPr>
            <a:cxnSpLocks noChangeShapeType="1"/>
            <a:stCxn id="610318" idx="3"/>
            <a:endCxn id="610313" idx="2"/>
          </p:cNvCxnSpPr>
          <p:nvPr/>
        </p:nvCxnSpPr>
        <p:spPr bwMode="auto">
          <a:xfrm flipV="1">
            <a:off x="4419600" y="4876800"/>
            <a:ext cx="4114800" cy="381000"/>
          </a:xfrm>
          <a:prstGeom prst="bentConnector2">
            <a:avLst/>
          </a:prstGeom>
          <a:noFill/>
          <a:ln w="9525">
            <a:solidFill>
              <a:schemeClr val="tx1"/>
            </a:solidFill>
            <a:miter lim="800000"/>
            <a:headEnd/>
            <a:tailEnd type="triangle" w="med" len="med"/>
          </a:ln>
          <a:effectLst/>
        </p:spPr>
      </p:cxnSp>
      <p:sp>
        <p:nvSpPr>
          <p:cNvPr id="610323" name="Text Box 19"/>
          <p:cNvSpPr txBox="1">
            <a:spLocks noChangeArrowheads="1"/>
          </p:cNvSpPr>
          <p:nvPr/>
        </p:nvSpPr>
        <p:spPr bwMode="auto">
          <a:xfrm>
            <a:off x="6248400" y="3048000"/>
            <a:ext cx="2008188" cy="396875"/>
          </a:xfrm>
          <a:prstGeom prst="rect">
            <a:avLst/>
          </a:prstGeom>
          <a:noFill/>
          <a:ln w="9525">
            <a:noFill/>
            <a:miter lim="800000"/>
            <a:headEnd/>
            <a:tailEnd/>
          </a:ln>
          <a:effectLst/>
        </p:spPr>
        <p:txBody>
          <a:bodyPr wrap="none">
            <a:spAutoFit/>
          </a:bodyPr>
          <a:lstStyle/>
          <a:p>
            <a:pPr eaLnBrk="0" hangingPunct="0"/>
            <a:r>
              <a:rPr lang="en-US" sz="2000">
                <a:latin typeface="Times New Roman" pitchFamily="18" charset="0"/>
              </a:rPr>
              <a:t>Daily Application</a:t>
            </a:r>
          </a:p>
        </p:txBody>
      </p:sp>
      <p:sp>
        <p:nvSpPr>
          <p:cNvPr id="610324" name="Rectangle 20"/>
          <p:cNvSpPr>
            <a:spLocks noChangeArrowheads="1"/>
          </p:cNvSpPr>
          <p:nvPr/>
        </p:nvSpPr>
        <p:spPr bwMode="auto">
          <a:xfrm>
            <a:off x="4648200" y="3962400"/>
            <a:ext cx="2057400" cy="9144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000">
                <a:latin typeface="Times New Roman" pitchFamily="18" charset="0"/>
              </a:rPr>
              <a:t>Storage</a:t>
            </a:r>
          </a:p>
        </p:txBody>
      </p:sp>
      <p:sp>
        <p:nvSpPr>
          <p:cNvPr id="610325" name="AutoShape 21"/>
          <p:cNvSpPr>
            <a:spLocks noChangeArrowheads="1"/>
          </p:cNvSpPr>
          <p:nvPr/>
        </p:nvSpPr>
        <p:spPr bwMode="auto">
          <a:xfrm>
            <a:off x="4114800" y="1066800"/>
            <a:ext cx="1752600" cy="1219200"/>
          </a:xfrm>
          <a:prstGeom prst="cloudCallout">
            <a:avLst>
              <a:gd name="adj1" fmla="val 48824"/>
              <a:gd name="adj2" fmla="val 182815"/>
            </a:avLst>
          </a:prstGeom>
          <a:solidFill>
            <a:schemeClr val="accent1"/>
          </a:solidFill>
          <a:ln w="9525">
            <a:solidFill>
              <a:schemeClr val="tx1"/>
            </a:solidFill>
            <a:round/>
            <a:headEnd/>
            <a:tailEnd/>
          </a:ln>
          <a:effectLst/>
        </p:spPr>
        <p:txBody>
          <a:bodyPr wrap="none" anchor="ctr"/>
          <a:lstStyle/>
          <a:p>
            <a:pPr algn="ctr" eaLnBrk="0" hangingPunct="0"/>
            <a:r>
              <a:rPr lang="en-US" sz="2000">
                <a:solidFill>
                  <a:schemeClr val="hlink"/>
                </a:solidFill>
                <a:latin typeface="Times New Roman" pitchFamily="18" charset="0"/>
              </a:rPr>
              <a:t>Volatilization</a:t>
            </a:r>
          </a:p>
        </p:txBody>
      </p:sp>
      <p:sp>
        <p:nvSpPr>
          <p:cNvPr id="610326" name="AutoShape 22"/>
          <p:cNvSpPr>
            <a:spLocks noChangeArrowheads="1"/>
          </p:cNvSpPr>
          <p:nvPr/>
        </p:nvSpPr>
        <p:spPr bwMode="auto">
          <a:xfrm>
            <a:off x="4114800" y="1066800"/>
            <a:ext cx="1752600" cy="1219200"/>
          </a:xfrm>
          <a:prstGeom prst="cloudCallout">
            <a:avLst>
              <a:gd name="adj1" fmla="val -89403"/>
              <a:gd name="adj2" fmla="val -2213"/>
            </a:avLst>
          </a:prstGeom>
          <a:solidFill>
            <a:schemeClr val="accent1"/>
          </a:solidFill>
          <a:ln w="9525">
            <a:solidFill>
              <a:schemeClr val="tx1"/>
            </a:solidFill>
            <a:round/>
            <a:headEnd/>
            <a:tailEnd/>
          </a:ln>
          <a:effectLst/>
        </p:spPr>
        <p:txBody>
          <a:bodyPr wrap="none" anchor="ctr"/>
          <a:lstStyle/>
          <a:p>
            <a:pPr algn="ctr" eaLnBrk="0" hangingPunct="0"/>
            <a:r>
              <a:rPr lang="en-US" sz="2000">
                <a:solidFill>
                  <a:schemeClr val="hlink"/>
                </a:solidFill>
                <a:latin typeface="Times New Roman" pitchFamily="18" charset="0"/>
              </a:rPr>
              <a:t>Volatilization</a:t>
            </a:r>
          </a:p>
        </p:txBody>
      </p:sp>
      <p:cxnSp>
        <p:nvCxnSpPr>
          <p:cNvPr id="610327" name="AutoShape 23"/>
          <p:cNvCxnSpPr>
            <a:cxnSpLocks noChangeShapeType="1"/>
            <a:stCxn id="610317" idx="2"/>
            <a:endCxn id="610324" idx="1"/>
          </p:cNvCxnSpPr>
          <p:nvPr/>
        </p:nvCxnSpPr>
        <p:spPr bwMode="auto">
          <a:xfrm rot="16200000" flipH="1">
            <a:off x="3924300" y="3695700"/>
            <a:ext cx="381000" cy="1066800"/>
          </a:xfrm>
          <a:prstGeom prst="bentConnector2">
            <a:avLst/>
          </a:prstGeom>
          <a:noFill/>
          <a:ln w="9525">
            <a:solidFill>
              <a:schemeClr val="tx1"/>
            </a:solidFill>
            <a:miter lim="800000"/>
            <a:headEnd/>
            <a:tailEnd type="triangle" w="med" len="med"/>
          </a:ln>
          <a:effectLst/>
        </p:spPr>
      </p:cxnSp>
      <p:cxnSp>
        <p:nvCxnSpPr>
          <p:cNvPr id="610328" name="AutoShape 24"/>
          <p:cNvCxnSpPr>
            <a:cxnSpLocks noChangeShapeType="1"/>
            <a:stCxn id="610318" idx="0"/>
            <a:endCxn id="610324" idx="1"/>
          </p:cNvCxnSpPr>
          <p:nvPr/>
        </p:nvCxnSpPr>
        <p:spPr bwMode="auto">
          <a:xfrm rot="16200000">
            <a:off x="3962400" y="4038600"/>
            <a:ext cx="304800" cy="1066800"/>
          </a:xfrm>
          <a:prstGeom prst="bentConnector2">
            <a:avLst/>
          </a:prstGeom>
          <a:noFill/>
          <a:ln w="9525">
            <a:solidFill>
              <a:schemeClr val="tx1"/>
            </a:solidFill>
            <a:miter lim="800000"/>
            <a:headEnd/>
            <a:tailEnd type="triangle" w="med" len="med"/>
          </a:ln>
          <a:effectLst/>
        </p:spPr>
      </p:cxnSp>
      <p:cxnSp>
        <p:nvCxnSpPr>
          <p:cNvPr id="610329" name="AutoShape 25"/>
          <p:cNvCxnSpPr>
            <a:cxnSpLocks noChangeShapeType="1"/>
            <a:stCxn id="610324" idx="3"/>
            <a:endCxn id="610313" idx="1"/>
          </p:cNvCxnSpPr>
          <p:nvPr/>
        </p:nvCxnSpPr>
        <p:spPr bwMode="auto">
          <a:xfrm>
            <a:off x="6705600" y="4419600"/>
            <a:ext cx="1371600" cy="0"/>
          </a:xfrm>
          <a:prstGeom prst="straightConnector1">
            <a:avLst/>
          </a:prstGeom>
          <a:noFill/>
          <a:ln w="9525">
            <a:solidFill>
              <a:schemeClr val="tx1"/>
            </a:solidFill>
            <a:round/>
            <a:headEnd/>
            <a:tailEnd type="triangle" w="med" len="med"/>
          </a:ln>
          <a:effectLst/>
        </p:spPr>
      </p:cxnSp>
      <p:sp>
        <p:nvSpPr>
          <p:cNvPr id="610330" name="AutoShape 26"/>
          <p:cNvSpPr>
            <a:spLocks noChangeArrowheads="1"/>
          </p:cNvSpPr>
          <p:nvPr/>
        </p:nvSpPr>
        <p:spPr bwMode="auto">
          <a:xfrm>
            <a:off x="7315200" y="1981200"/>
            <a:ext cx="1752600" cy="762000"/>
          </a:xfrm>
          <a:prstGeom prst="cloudCallout">
            <a:avLst>
              <a:gd name="adj1" fmla="val 25995"/>
              <a:gd name="adj2" fmla="val 211875"/>
            </a:avLst>
          </a:prstGeom>
          <a:solidFill>
            <a:schemeClr val="accent1"/>
          </a:solidFill>
          <a:ln w="9525">
            <a:solidFill>
              <a:schemeClr val="tx1"/>
            </a:solidFill>
            <a:round/>
            <a:headEnd/>
            <a:tailEnd/>
          </a:ln>
          <a:effectLst/>
        </p:spPr>
        <p:txBody>
          <a:bodyPr wrap="none" anchor="ctr"/>
          <a:lstStyle/>
          <a:p>
            <a:pPr algn="ctr" eaLnBrk="0" hangingPunct="0"/>
            <a:r>
              <a:rPr lang="en-US" sz="2000">
                <a:solidFill>
                  <a:schemeClr val="hlink"/>
                </a:solidFill>
                <a:latin typeface="Times New Roman" pitchFamily="18" charset="0"/>
              </a:rPr>
              <a:t>Volatilization</a:t>
            </a:r>
          </a:p>
        </p:txBody>
      </p:sp>
      <p:grpSp>
        <p:nvGrpSpPr>
          <p:cNvPr id="610331" name="Group 27"/>
          <p:cNvGrpSpPr>
            <a:grpSpLocks/>
          </p:cNvGrpSpPr>
          <p:nvPr/>
        </p:nvGrpSpPr>
        <p:grpSpPr bwMode="auto">
          <a:xfrm>
            <a:off x="838200" y="5562600"/>
            <a:ext cx="1219200" cy="1066800"/>
            <a:chOff x="528" y="3504"/>
            <a:chExt cx="768" cy="672"/>
          </a:xfrm>
        </p:grpSpPr>
        <p:sp>
          <p:nvSpPr>
            <p:cNvPr id="610332" name="AutoShape 28"/>
            <p:cNvSpPr>
              <a:spLocks noChangeArrowheads="1"/>
            </p:cNvSpPr>
            <p:nvPr/>
          </p:nvSpPr>
          <p:spPr bwMode="auto">
            <a:xfrm>
              <a:off x="528" y="3504"/>
              <a:ext cx="768" cy="672"/>
            </a:xfrm>
            <a:prstGeom prst="wedgeEllipseCallout">
              <a:avLst>
                <a:gd name="adj1" fmla="val 104296"/>
                <a:gd name="adj2" fmla="val -38245"/>
              </a:avLst>
            </a:prstGeom>
            <a:solidFill>
              <a:schemeClr val="accent1"/>
            </a:solidFill>
            <a:ln w="9525">
              <a:solidFill>
                <a:schemeClr val="tx1"/>
              </a:solidFill>
              <a:miter lim="800000"/>
              <a:headEnd/>
              <a:tailEnd/>
            </a:ln>
            <a:effectLst/>
          </p:spPr>
          <p:txBody>
            <a:bodyPr wrap="none" anchor="ctr"/>
            <a:lstStyle/>
            <a:p>
              <a:pPr algn="ctr" eaLnBrk="0" hangingPunct="0"/>
              <a:endParaRPr lang="en-US" sz="2000">
                <a:latin typeface="Times New Roman" pitchFamily="18" charset="0"/>
              </a:endParaRPr>
            </a:p>
          </p:txBody>
        </p:sp>
        <p:sp>
          <p:nvSpPr>
            <p:cNvPr id="610333" name="Text Box 29"/>
            <p:cNvSpPr txBox="1">
              <a:spLocks noChangeArrowheads="1"/>
            </p:cNvSpPr>
            <p:nvPr/>
          </p:nvSpPr>
          <p:spPr bwMode="auto">
            <a:xfrm>
              <a:off x="624" y="3696"/>
              <a:ext cx="569" cy="250"/>
            </a:xfrm>
            <a:prstGeom prst="rect">
              <a:avLst/>
            </a:prstGeom>
            <a:noFill/>
            <a:ln w="9525">
              <a:noFill/>
              <a:miter lim="800000"/>
              <a:headEnd/>
              <a:tailEnd/>
            </a:ln>
            <a:effectLst/>
          </p:spPr>
          <p:txBody>
            <a:bodyPr wrap="none">
              <a:spAutoFit/>
            </a:bodyPr>
            <a:lstStyle/>
            <a:p>
              <a:pPr eaLnBrk="0" hangingPunct="0"/>
              <a:r>
                <a:rPr lang="en-US" sz="2000">
                  <a:solidFill>
                    <a:schemeClr val="hlink"/>
                  </a:solidFill>
                  <a:latin typeface="Times New Roman" pitchFamily="18" charset="0"/>
                </a:rPr>
                <a:t>Runoff</a:t>
              </a:r>
            </a:p>
          </p:txBody>
        </p:sp>
      </p:grpSp>
      <p:sp>
        <p:nvSpPr>
          <p:cNvPr id="610334" name="AutoShape 30"/>
          <p:cNvSpPr>
            <a:spLocks noChangeArrowheads="1"/>
          </p:cNvSpPr>
          <p:nvPr/>
        </p:nvSpPr>
        <p:spPr bwMode="auto">
          <a:xfrm>
            <a:off x="7696200" y="5562600"/>
            <a:ext cx="1219200" cy="1066800"/>
          </a:xfrm>
          <a:prstGeom prst="wedgeEllipseCallout">
            <a:avLst>
              <a:gd name="adj1" fmla="val 48046"/>
              <a:gd name="adj2" fmla="val -114287"/>
            </a:avLst>
          </a:prstGeom>
          <a:solidFill>
            <a:schemeClr val="accent1"/>
          </a:solidFill>
          <a:ln w="9525">
            <a:solidFill>
              <a:schemeClr val="tx1"/>
            </a:solidFill>
            <a:miter lim="800000"/>
            <a:headEnd/>
            <a:tailEnd/>
          </a:ln>
          <a:effectLst/>
        </p:spPr>
        <p:txBody>
          <a:bodyPr wrap="none" anchor="ctr"/>
          <a:lstStyle/>
          <a:p>
            <a:pPr algn="ctr" eaLnBrk="0" hangingPunct="0"/>
            <a:endParaRPr lang="en-US" sz="2000">
              <a:latin typeface="Times New Roman" pitchFamily="18" charset="0"/>
            </a:endParaRPr>
          </a:p>
        </p:txBody>
      </p:sp>
      <p:sp>
        <p:nvSpPr>
          <p:cNvPr id="610335" name="Text Box 31"/>
          <p:cNvSpPr txBox="1">
            <a:spLocks noChangeArrowheads="1"/>
          </p:cNvSpPr>
          <p:nvPr/>
        </p:nvSpPr>
        <p:spPr bwMode="auto">
          <a:xfrm>
            <a:off x="7848600" y="5867400"/>
            <a:ext cx="903288" cy="396875"/>
          </a:xfrm>
          <a:prstGeom prst="rect">
            <a:avLst/>
          </a:prstGeom>
          <a:noFill/>
          <a:ln w="9525">
            <a:noFill/>
            <a:miter lim="800000"/>
            <a:headEnd/>
            <a:tailEnd/>
          </a:ln>
          <a:effectLst/>
        </p:spPr>
        <p:txBody>
          <a:bodyPr wrap="none">
            <a:spAutoFit/>
          </a:bodyPr>
          <a:lstStyle/>
          <a:p>
            <a:pPr eaLnBrk="0" hangingPunct="0"/>
            <a:r>
              <a:rPr lang="en-US" sz="2000">
                <a:solidFill>
                  <a:schemeClr val="hlink"/>
                </a:solidFill>
                <a:latin typeface="Times New Roman" pitchFamily="18" charset="0"/>
              </a:rPr>
              <a:t>Runoff</a:t>
            </a:r>
          </a:p>
        </p:txBody>
      </p:sp>
      <p:sp>
        <p:nvSpPr>
          <p:cNvPr id="610336" name="Rectangle 32">
            <a:hlinkClick r:id="rId4" action="ppaction://hlinksldjump"/>
          </p:cNvPr>
          <p:cNvSpPr>
            <a:spLocks noChangeArrowheads="1"/>
          </p:cNvSpPr>
          <p:nvPr/>
        </p:nvSpPr>
        <p:spPr bwMode="auto">
          <a:xfrm>
            <a:off x="152400" y="2667000"/>
            <a:ext cx="1371600" cy="304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000">
                <a:latin typeface="Times New Roman" pitchFamily="18" charset="0"/>
              </a:rPr>
              <a:t>Dairy</a:t>
            </a:r>
          </a:p>
        </p:txBody>
      </p:sp>
      <p:sp>
        <p:nvSpPr>
          <p:cNvPr id="610337" name="Rectangle 33">
            <a:hlinkClick r:id="rId5" action="ppaction://hlinksldjump"/>
          </p:cNvPr>
          <p:cNvSpPr>
            <a:spLocks noChangeArrowheads="1"/>
          </p:cNvSpPr>
          <p:nvPr/>
        </p:nvSpPr>
        <p:spPr bwMode="auto">
          <a:xfrm>
            <a:off x="152400" y="2971800"/>
            <a:ext cx="1371600" cy="304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000">
                <a:latin typeface="Times New Roman" pitchFamily="18" charset="0"/>
              </a:rPr>
              <a:t>Swine</a:t>
            </a:r>
          </a:p>
        </p:txBody>
      </p:sp>
      <p:sp>
        <p:nvSpPr>
          <p:cNvPr id="610338" name="Rectangle 34">
            <a:hlinkClick r:id="rId6" action="ppaction://hlinksldjump"/>
          </p:cNvPr>
          <p:cNvSpPr>
            <a:spLocks noChangeArrowheads="1"/>
          </p:cNvSpPr>
          <p:nvPr/>
        </p:nvSpPr>
        <p:spPr bwMode="auto">
          <a:xfrm>
            <a:off x="152400" y="3276600"/>
            <a:ext cx="1371600" cy="304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000">
                <a:latin typeface="Times New Roman" pitchFamily="18" charset="0"/>
              </a:rPr>
              <a:t>Layers</a:t>
            </a:r>
          </a:p>
        </p:txBody>
      </p:sp>
      <p:sp>
        <p:nvSpPr>
          <p:cNvPr id="610339" name="Rectangle 35">
            <a:hlinkClick r:id="rId3" action="ppaction://hlinksldjump"/>
          </p:cNvPr>
          <p:cNvSpPr>
            <a:spLocks noChangeArrowheads="1"/>
          </p:cNvSpPr>
          <p:nvPr/>
        </p:nvSpPr>
        <p:spPr bwMode="auto">
          <a:xfrm>
            <a:off x="152400" y="3581400"/>
            <a:ext cx="1371600" cy="304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000">
                <a:latin typeface="Times New Roman" pitchFamily="18" charset="0"/>
              </a:rPr>
              <a:t>Broilers</a:t>
            </a:r>
          </a:p>
        </p:txBody>
      </p:sp>
      <p:sp>
        <p:nvSpPr>
          <p:cNvPr id="610340" name="Rectangle 36">
            <a:hlinkClick r:id="rId7" action="ppaction://hlinksldjump"/>
          </p:cNvPr>
          <p:cNvSpPr>
            <a:spLocks noChangeArrowheads="1"/>
          </p:cNvSpPr>
          <p:nvPr/>
        </p:nvSpPr>
        <p:spPr bwMode="auto">
          <a:xfrm>
            <a:off x="152400" y="3886200"/>
            <a:ext cx="1371600" cy="304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000">
                <a:latin typeface="Times New Roman" pitchFamily="18" charset="0"/>
              </a:rPr>
              <a:t>Turkeys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2"/>
          </p:nvPr>
        </p:nvSpPr>
        <p:spPr/>
        <p:txBody>
          <a:bodyPr/>
          <a:lstStyle/>
          <a:p>
            <a:fld id="{27937E59-6161-4831-A956-23419C38AE78}" type="slidenum">
              <a:rPr lang="en-US"/>
              <a:pPr/>
              <a:t>57</a:t>
            </a:fld>
            <a:endParaRPr lang="en-US"/>
          </a:p>
        </p:txBody>
      </p:sp>
      <p:sp>
        <p:nvSpPr>
          <p:cNvPr id="612354" name="Oval 2"/>
          <p:cNvSpPr>
            <a:spLocks noChangeArrowheads="1"/>
          </p:cNvSpPr>
          <p:nvPr/>
        </p:nvSpPr>
        <p:spPr bwMode="auto">
          <a:xfrm>
            <a:off x="304800" y="457200"/>
            <a:ext cx="2286000" cy="2209800"/>
          </a:xfrm>
          <a:prstGeom prst="ellipse">
            <a:avLst/>
          </a:prstGeom>
          <a:solidFill>
            <a:srgbClr val="99CC00"/>
          </a:solidFill>
          <a:ln w="38100">
            <a:solidFill>
              <a:schemeClr val="tx1"/>
            </a:solidFill>
            <a:round/>
            <a:headEnd/>
            <a:tailEnd/>
          </a:ln>
          <a:effectLst/>
        </p:spPr>
        <p:txBody>
          <a:bodyPr wrap="none" anchor="ctr"/>
          <a:lstStyle/>
          <a:p>
            <a:pPr algn="ctr" eaLnBrk="0" hangingPunct="0"/>
            <a:r>
              <a:rPr lang="en-US" sz="2400">
                <a:latin typeface="Times New Roman" pitchFamily="18" charset="0"/>
              </a:rPr>
              <a:t>Fertilizer Sold</a:t>
            </a:r>
          </a:p>
        </p:txBody>
      </p:sp>
      <p:sp>
        <p:nvSpPr>
          <p:cNvPr id="612355" name="Oval 3"/>
          <p:cNvSpPr>
            <a:spLocks noChangeArrowheads="1"/>
          </p:cNvSpPr>
          <p:nvPr/>
        </p:nvSpPr>
        <p:spPr bwMode="auto">
          <a:xfrm>
            <a:off x="6477000" y="4191000"/>
            <a:ext cx="2667000" cy="2438400"/>
          </a:xfrm>
          <a:prstGeom prst="ellipse">
            <a:avLst/>
          </a:prstGeom>
          <a:solidFill>
            <a:srgbClr val="CC9900"/>
          </a:solidFill>
          <a:ln w="38100">
            <a:solidFill>
              <a:schemeClr val="tx1"/>
            </a:solidFill>
            <a:round/>
            <a:headEnd/>
            <a:tailEnd/>
          </a:ln>
          <a:effectLst/>
        </p:spPr>
        <p:txBody>
          <a:bodyPr anchor="ctr"/>
          <a:lstStyle/>
          <a:p>
            <a:pPr algn="ctr" eaLnBrk="0" hangingPunct="0"/>
            <a:r>
              <a:rPr lang="en-US" sz="2400">
                <a:latin typeface="Times New Roman" pitchFamily="18" charset="0"/>
              </a:rPr>
              <a:t>Manure Mass-balance</a:t>
            </a:r>
          </a:p>
        </p:txBody>
      </p:sp>
      <p:sp>
        <p:nvSpPr>
          <p:cNvPr id="612356" name="Rectangle 4"/>
          <p:cNvSpPr>
            <a:spLocks noChangeArrowheads="1"/>
          </p:cNvSpPr>
          <p:nvPr/>
        </p:nvSpPr>
        <p:spPr bwMode="auto">
          <a:xfrm>
            <a:off x="2133600" y="4343400"/>
            <a:ext cx="2133600" cy="1752600"/>
          </a:xfrm>
          <a:prstGeom prst="rect">
            <a:avLst/>
          </a:prstGeom>
          <a:solidFill>
            <a:srgbClr val="FFFF99"/>
          </a:solidFill>
          <a:ln w="19050">
            <a:solidFill>
              <a:schemeClr val="tx1"/>
            </a:solidFill>
            <a:miter lim="800000"/>
            <a:headEnd/>
            <a:tailEnd/>
          </a:ln>
          <a:effectLst/>
        </p:spPr>
        <p:txBody>
          <a:bodyPr anchor="ctr"/>
          <a:lstStyle/>
          <a:p>
            <a:pPr algn="ctr" eaLnBrk="0" hangingPunct="0"/>
            <a:endParaRPr lang="en-US">
              <a:solidFill>
                <a:srgbClr val="009900"/>
              </a:solidFill>
              <a:latin typeface="Times New Roman" pitchFamily="18" charset="0"/>
            </a:endParaRPr>
          </a:p>
          <a:p>
            <a:pPr algn="ctr" eaLnBrk="0" hangingPunct="0"/>
            <a:r>
              <a:rPr lang="en-US">
                <a:solidFill>
                  <a:srgbClr val="009900"/>
                </a:solidFill>
                <a:latin typeface="Times New Roman" pitchFamily="18" charset="0"/>
              </a:rPr>
              <a:t>Non-NM acres w/ all leftover fertilizer</a:t>
            </a:r>
            <a:r>
              <a:rPr lang="en-US" sz="2400">
                <a:latin typeface="Times New Roman" pitchFamily="18" charset="0"/>
              </a:rPr>
              <a:t> </a:t>
            </a:r>
          </a:p>
          <a:p>
            <a:pPr algn="ctr" eaLnBrk="0" hangingPunct="0"/>
            <a:endParaRPr lang="en-US" sz="2400">
              <a:latin typeface="Times New Roman" pitchFamily="18" charset="0"/>
            </a:endParaRPr>
          </a:p>
          <a:p>
            <a:pPr algn="ctr" eaLnBrk="0" hangingPunct="0"/>
            <a:r>
              <a:rPr lang="en-US">
                <a:solidFill>
                  <a:srgbClr val="663300"/>
                </a:solidFill>
                <a:latin typeface="Times New Roman" pitchFamily="18" charset="0"/>
              </a:rPr>
              <a:t>Non-NM acres w/ leftover manure</a:t>
            </a:r>
            <a:endParaRPr lang="en-US" sz="2400">
              <a:latin typeface="Times New Roman" pitchFamily="18" charset="0"/>
            </a:endParaRPr>
          </a:p>
          <a:p>
            <a:pPr algn="ctr" eaLnBrk="0" hangingPunct="0"/>
            <a:endParaRPr lang="en-US" sz="2400">
              <a:latin typeface="Times New Roman" pitchFamily="18" charset="0"/>
            </a:endParaRPr>
          </a:p>
        </p:txBody>
      </p:sp>
      <p:sp>
        <p:nvSpPr>
          <p:cNvPr id="612357" name="Rectangle 5"/>
          <p:cNvSpPr>
            <a:spLocks noChangeArrowheads="1"/>
          </p:cNvSpPr>
          <p:nvPr/>
        </p:nvSpPr>
        <p:spPr bwMode="auto">
          <a:xfrm>
            <a:off x="4267200" y="2362200"/>
            <a:ext cx="2286000" cy="1447800"/>
          </a:xfrm>
          <a:prstGeom prst="rect">
            <a:avLst/>
          </a:prstGeom>
          <a:solidFill>
            <a:srgbClr val="FFFF99"/>
          </a:solidFill>
          <a:ln w="19050">
            <a:solidFill>
              <a:schemeClr val="tx1"/>
            </a:solidFill>
            <a:miter lim="800000"/>
            <a:headEnd/>
            <a:tailEnd/>
          </a:ln>
          <a:effectLst/>
        </p:spPr>
        <p:txBody>
          <a:bodyPr anchor="ctr"/>
          <a:lstStyle/>
          <a:p>
            <a:pPr algn="ctr" eaLnBrk="0" hangingPunct="0"/>
            <a:r>
              <a:rPr lang="en-US">
                <a:solidFill>
                  <a:srgbClr val="009900"/>
                </a:solidFill>
                <a:latin typeface="Times New Roman" pitchFamily="18" charset="0"/>
              </a:rPr>
              <a:t>starter fertilizer, with manure applied after</a:t>
            </a:r>
            <a:endParaRPr lang="en-US">
              <a:latin typeface="Times New Roman" pitchFamily="18" charset="0"/>
            </a:endParaRPr>
          </a:p>
          <a:p>
            <a:pPr algn="ctr" eaLnBrk="0" hangingPunct="0"/>
            <a:endParaRPr lang="en-US">
              <a:latin typeface="Times New Roman" pitchFamily="18" charset="0"/>
            </a:endParaRPr>
          </a:p>
          <a:p>
            <a:pPr algn="ctr" eaLnBrk="0" hangingPunct="0"/>
            <a:r>
              <a:rPr lang="en-US">
                <a:solidFill>
                  <a:srgbClr val="663300"/>
                </a:solidFill>
                <a:latin typeface="Times New Roman" pitchFamily="18" charset="0"/>
              </a:rPr>
              <a:t>Manure on NM acres</a:t>
            </a:r>
            <a:endParaRPr lang="en-US" sz="2400">
              <a:latin typeface="Times New Roman" pitchFamily="18" charset="0"/>
            </a:endParaRPr>
          </a:p>
        </p:txBody>
      </p:sp>
      <p:sp>
        <p:nvSpPr>
          <p:cNvPr id="612358" name="Rectangle 6"/>
          <p:cNvSpPr>
            <a:spLocks noChangeArrowheads="1"/>
          </p:cNvSpPr>
          <p:nvPr/>
        </p:nvSpPr>
        <p:spPr bwMode="auto">
          <a:xfrm>
            <a:off x="457200" y="3352800"/>
            <a:ext cx="990600" cy="914400"/>
          </a:xfrm>
          <a:prstGeom prst="rect">
            <a:avLst/>
          </a:prstGeom>
          <a:solidFill>
            <a:srgbClr val="99CC00"/>
          </a:solidFill>
          <a:ln w="9525">
            <a:solidFill>
              <a:schemeClr val="tx1"/>
            </a:solidFill>
            <a:miter lim="800000"/>
            <a:headEnd/>
            <a:tailEnd/>
          </a:ln>
          <a:effectLst/>
        </p:spPr>
        <p:txBody>
          <a:bodyPr anchor="ctr"/>
          <a:lstStyle/>
          <a:p>
            <a:pPr algn="ctr" eaLnBrk="0" hangingPunct="0"/>
            <a:r>
              <a:rPr lang="en-US" sz="1600">
                <a:latin typeface="Times New Roman" pitchFamily="18" charset="0"/>
              </a:rPr>
              <a:t>Acres of crop w/o manure</a:t>
            </a:r>
            <a:endParaRPr lang="en-US" sz="2400">
              <a:latin typeface="Times New Roman" pitchFamily="18" charset="0"/>
            </a:endParaRPr>
          </a:p>
        </p:txBody>
      </p:sp>
      <p:sp>
        <p:nvSpPr>
          <p:cNvPr id="612359" name="Rectangle 7"/>
          <p:cNvSpPr>
            <a:spLocks noChangeArrowheads="1"/>
          </p:cNvSpPr>
          <p:nvPr/>
        </p:nvSpPr>
        <p:spPr bwMode="auto">
          <a:xfrm>
            <a:off x="3124200" y="228600"/>
            <a:ext cx="990600" cy="762000"/>
          </a:xfrm>
          <a:prstGeom prst="rect">
            <a:avLst/>
          </a:prstGeom>
          <a:solidFill>
            <a:srgbClr val="99CC00"/>
          </a:solidFill>
          <a:ln w="9525">
            <a:solidFill>
              <a:schemeClr val="tx1"/>
            </a:solidFill>
            <a:miter lim="800000"/>
            <a:headEnd/>
            <a:tailEnd/>
          </a:ln>
          <a:effectLst/>
        </p:spPr>
        <p:txBody>
          <a:bodyPr anchor="ctr"/>
          <a:lstStyle/>
          <a:p>
            <a:pPr algn="ctr" eaLnBrk="0" hangingPunct="0"/>
            <a:r>
              <a:rPr lang="en-US" sz="1400">
                <a:latin typeface="Times New Roman" pitchFamily="18" charset="0"/>
              </a:rPr>
              <a:t>Volatilized fertilizer NH3</a:t>
            </a:r>
            <a:endParaRPr lang="en-US" sz="2400">
              <a:latin typeface="Times New Roman" pitchFamily="18" charset="0"/>
            </a:endParaRPr>
          </a:p>
        </p:txBody>
      </p:sp>
      <p:sp>
        <p:nvSpPr>
          <p:cNvPr id="612360" name="Rectangle 8"/>
          <p:cNvSpPr>
            <a:spLocks noChangeArrowheads="1"/>
          </p:cNvSpPr>
          <p:nvPr/>
        </p:nvSpPr>
        <p:spPr bwMode="auto">
          <a:xfrm>
            <a:off x="5029200" y="685800"/>
            <a:ext cx="914400" cy="838200"/>
          </a:xfrm>
          <a:prstGeom prst="rect">
            <a:avLst/>
          </a:prstGeom>
          <a:solidFill>
            <a:srgbClr val="99CC00"/>
          </a:solidFill>
          <a:ln w="9525">
            <a:solidFill>
              <a:schemeClr val="tx1"/>
            </a:solidFill>
            <a:miter lim="800000"/>
            <a:headEnd/>
            <a:tailEnd/>
          </a:ln>
          <a:effectLst/>
        </p:spPr>
        <p:txBody>
          <a:bodyPr anchor="ctr"/>
          <a:lstStyle/>
          <a:p>
            <a:pPr algn="ctr" eaLnBrk="0" hangingPunct="0"/>
            <a:r>
              <a:rPr lang="en-US" sz="1400">
                <a:latin typeface="Times New Roman" pitchFamily="18" charset="0"/>
              </a:rPr>
              <a:t>NM crops w/o manure</a:t>
            </a:r>
            <a:endParaRPr lang="en-US" sz="2400">
              <a:latin typeface="Times New Roman" pitchFamily="18" charset="0"/>
            </a:endParaRPr>
          </a:p>
        </p:txBody>
      </p:sp>
      <p:sp>
        <p:nvSpPr>
          <p:cNvPr id="612361" name="Line 9"/>
          <p:cNvSpPr>
            <a:spLocks noChangeShapeType="1"/>
          </p:cNvSpPr>
          <p:nvPr/>
        </p:nvSpPr>
        <p:spPr bwMode="auto">
          <a:xfrm>
            <a:off x="4267200" y="3124200"/>
            <a:ext cx="2286000" cy="0"/>
          </a:xfrm>
          <a:prstGeom prst="line">
            <a:avLst/>
          </a:prstGeom>
          <a:noFill/>
          <a:ln w="19050">
            <a:solidFill>
              <a:schemeClr val="tx1"/>
            </a:solidFill>
            <a:round/>
            <a:headEnd/>
            <a:tailEnd/>
          </a:ln>
          <a:effectLst/>
        </p:spPr>
        <p:txBody>
          <a:bodyPr wrap="none" anchor="ctr"/>
          <a:lstStyle/>
          <a:p>
            <a:endParaRPr lang="en-US"/>
          </a:p>
        </p:txBody>
      </p:sp>
      <p:sp>
        <p:nvSpPr>
          <p:cNvPr id="612362" name="Line 10"/>
          <p:cNvSpPr>
            <a:spLocks noChangeShapeType="1"/>
          </p:cNvSpPr>
          <p:nvPr/>
        </p:nvSpPr>
        <p:spPr bwMode="auto">
          <a:xfrm>
            <a:off x="2133600" y="5181600"/>
            <a:ext cx="2133600" cy="0"/>
          </a:xfrm>
          <a:prstGeom prst="line">
            <a:avLst/>
          </a:prstGeom>
          <a:noFill/>
          <a:ln w="19050">
            <a:solidFill>
              <a:schemeClr val="tx1"/>
            </a:solidFill>
            <a:round/>
            <a:headEnd/>
            <a:tailEnd/>
          </a:ln>
          <a:effectLst/>
        </p:spPr>
        <p:txBody>
          <a:bodyPr wrap="none" anchor="ctr"/>
          <a:lstStyle/>
          <a:p>
            <a:endParaRPr lang="en-US"/>
          </a:p>
        </p:txBody>
      </p:sp>
      <p:sp>
        <p:nvSpPr>
          <p:cNvPr id="612363" name="Line 11"/>
          <p:cNvSpPr>
            <a:spLocks noChangeShapeType="1"/>
          </p:cNvSpPr>
          <p:nvPr/>
        </p:nvSpPr>
        <p:spPr bwMode="auto">
          <a:xfrm flipV="1">
            <a:off x="2286000" y="533400"/>
            <a:ext cx="838200" cy="3048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612364" name="Line 12"/>
          <p:cNvSpPr>
            <a:spLocks noChangeShapeType="1"/>
          </p:cNvSpPr>
          <p:nvPr/>
        </p:nvSpPr>
        <p:spPr bwMode="auto">
          <a:xfrm>
            <a:off x="990600" y="2590800"/>
            <a:ext cx="0" cy="7620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612365" name="Line 13"/>
          <p:cNvSpPr>
            <a:spLocks noChangeShapeType="1"/>
          </p:cNvSpPr>
          <p:nvPr/>
        </p:nvSpPr>
        <p:spPr bwMode="auto">
          <a:xfrm>
            <a:off x="1905000" y="2590800"/>
            <a:ext cx="228600" cy="16764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612366" name="Line 14"/>
          <p:cNvSpPr>
            <a:spLocks noChangeShapeType="1"/>
          </p:cNvSpPr>
          <p:nvPr/>
        </p:nvSpPr>
        <p:spPr bwMode="auto">
          <a:xfrm>
            <a:off x="2438400" y="2133600"/>
            <a:ext cx="1828800" cy="4572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612367" name="Line 15"/>
          <p:cNvSpPr>
            <a:spLocks noChangeShapeType="1"/>
          </p:cNvSpPr>
          <p:nvPr/>
        </p:nvSpPr>
        <p:spPr bwMode="auto">
          <a:xfrm flipV="1">
            <a:off x="2590800" y="1143000"/>
            <a:ext cx="2438400" cy="2286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612368" name="Line 16"/>
          <p:cNvSpPr>
            <a:spLocks noChangeShapeType="1"/>
          </p:cNvSpPr>
          <p:nvPr/>
        </p:nvSpPr>
        <p:spPr bwMode="auto">
          <a:xfrm flipH="1">
            <a:off x="4267200" y="5791200"/>
            <a:ext cx="2286000" cy="1524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612369" name="Line 17"/>
          <p:cNvSpPr>
            <a:spLocks noChangeShapeType="1"/>
          </p:cNvSpPr>
          <p:nvPr/>
        </p:nvSpPr>
        <p:spPr bwMode="auto">
          <a:xfrm flipH="1" flipV="1">
            <a:off x="6019800" y="3886200"/>
            <a:ext cx="685800" cy="8382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612370" name="Text Box 18"/>
          <p:cNvSpPr txBox="1">
            <a:spLocks noChangeArrowheads="1"/>
          </p:cNvSpPr>
          <p:nvPr/>
        </p:nvSpPr>
        <p:spPr bwMode="auto">
          <a:xfrm>
            <a:off x="4313238" y="2043113"/>
            <a:ext cx="2108200" cy="36671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a:latin typeface="Times New Roman" pitchFamily="18" charset="0"/>
              </a:rPr>
              <a:t>NM acres w/ manure</a:t>
            </a:r>
            <a:endParaRPr lang="en-US" sz="2400">
              <a:latin typeface="Times New Roman" pitchFamily="18" charset="0"/>
            </a:endParaRPr>
          </a:p>
        </p:txBody>
      </p:sp>
      <p:sp>
        <p:nvSpPr>
          <p:cNvPr id="612371" name="Text Box 19"/>
          <p:cNvSpPr txBox="1">
            <a:spLocks noChangeArrowheads="1"/>
          </p:cNvSpPr>
          <p:nvPr/>
        </p:nvSpPr>
        <p:spPr bwMode="auto">
          <a:xfrm>
            <a:off x="2439988" y="4024313"/>
            <a:ext cx="1549400" cy="366712"/>
          </a:xfrm>
          <a:prstGeom prst="rect">
            <a:avLst/>
          </a:prstGeom>
          <a:noFill/>
          <a:ln w="9525">
            <a:noFill/>
            <a:miter lim="800000"/>
            <a:headEnd/>
            <a:tailEnd/>
          </a:ln>
          <a:effectLst/>
        </p:spPr>
        <p:txBody>
          <a:bodyPr wrap="none" anchor="ctr">
            <a:spAutoFit/>
          </a:bodyPr>
          <a:lstStyle/>
          <a:p>
            <a:pPr algn="ctr" eaLnBrk="0" hangingPunct="0">
              <a:spcBef>
                <a:spcPct val="50000"/>
              </a:spcBef>
            </a:pPr>
            <a:r>
              <a:rPr lang="en-US">
                <a:latin typeface="Times New Roman" pitchFamily="18" charset="0"/>
              </a:rPr>
              <a:t>Non-NM acres</a:t>
            </a:r>
            <a:endParaRPr lang="en-US" sz="2400">
              <a:latin typeface="Times New Roman"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lide Number Placeholder 4"/>
          <p:cNvSpPr>
            <a:spLocks noGrp="1"/>
          </p:cNvSpPr>
          <p:nvPr>
            <p:ph type="sldNum" sz="quarter" idx="12"/>
          </p:nvPr>
        </p:nvSpPr>
        <p:spPr/>
        <p:txBody>
          <a:bodyPr/>
          <a:lstStyle/>
          <a:p>
            <a:fld id="{263AC7F9-18C0-4423-AC21-1C3C282EEBA8}" type="slidenum">
              <a:rPr lang="en-US"/>
              <a:pPr/>
              <a:t>58</a:t>
            </a:fld>
            <a:endParaRPr lang="en-US"/>
          </a:p>
        </p:txBody>
      </p:sp>
      <p:grpSp>
        <p:nvGrpSpPr>
          <p:cNvPr id="628738" name="Group 2"/>
          <p:cNvGrpSpPr>
            <a:grpSpLocks/>
          </p:cNvGrpSpPr>
          <p:nvPr/>
        </p:nvGrpSpPr>
        <p:grpSpPr bwMode="auto">
          <a:xfrm>
            <a:off x="1219200" y="4267200"/>
            <a:ext cx="2362200" cy="1628775"/>
            <a:chOff x="1104" y="3168"/>
            <a:chExt cx="1488" cy="1026"/>
          </a:xfrm>
        </p:grpSpPr>
        <p:sp>
          <p:nvSpPr>
            <p:cNvPr id="628739" name="Rectangle 3"/>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628740" name="Group 4"/>
            <p:cNvGrpSpPr>
              <a:grpSpLocks/>
            </p:cNvGrpSpPr>
            <p:nvPr/>
          </p:nvGrpSpPr>
          <p:grpSpPr bwMode="auto">
            <a:xfrm>
              <a:off x="1514" y="3168"/>
              <a:ext cx="1078" cy="308"/>
              <a:chOff x="4080" y="3456"/>
              <a:chExt cx="1078" cy="308"/>
            </a:xfrm>
          </p:grpSpPr>
          <p:grpSp>
            <p:nvGrpSpPr>
              <p:cNvPr id="628741" name="Group 5"/>
              <p:cNvGrpSpPr>
                <a:grpSpLocks/>
              </p:cNvGrpSpPr>
              <p:nvPr/>
            </p:nvGrpSpPr>
            <p:grpSpPr bwMode="auto">
              <a:xfrm>
                <a:off x="4080" y="3456"/>
                <a:ext cx="128" cy="236"/>
                <a:chOff x="4080" y="3456"/>
                <a:chExt cx="128" cy="236"/>
              </a:xfrm>
            </p:grpSpPr>
            <p:sp>
              <p:nvSpPr>
                <p:cNvPr id="628742" name="Rectangle 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743" name="Oval 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44" name="Oval 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45" name="Oval 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46" name="Oval 1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47" name="Oval 1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748" name="Group 12"/>
              <p:cNvGrpSpPr>
                <a:grpSpLocks/>
              </p:cNvGrpSpPr>
              <p:nvPr/>
            </p:nvGrpSpPr>
            <p:grpSpPr bwMode="auto">
              <a:xfrm>
                <a:off x="4208" y="3459"/>
                <a:ext cx="129" cy="236"/>
                <a:chOff x="4208" y="3459"/>
                <a:chExt cx="129" cy="236"/>
              </a:xfrm>
            </p:grpSpPr>
            <p:sp>
              <p:nvSpPr>
                <p:cNvPr id="628749" name="Rectangle 1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750" name="Oval 1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51" name="Oval 1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52" name="Oval 1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53" name="Oval 1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54" name="Oval 1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755" name="Group 19"/>
              <p:cNvGrpSpPr>
                <a:grpSpLocks/>
              </p:cNvGrpSpPr>
              <p:nvPr/>
            </p:nvGrpSpPr>
            <p:grpSpPr bwMode="auto">
              <a:xfrm>
                <a:off x="4337" y="3456"/>
                <a:ext cx="128" cy="236"/>
                <a:chOff x="4337" y="3456"/>
                <a:chExt cx="128" cy="236"/>
              </a:xfrm>
            </p:grpSpPr>
            <p:sp>
              <p:nvSpPr>
                <p:cNvPr id="628756" name="Rectangle 2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757" name="Oval 2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58" name="Oval 2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59" name="Oval 2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60" name="Oval 2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61" name="Oval 2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762" name="Group 26"/>
              <p:cNvGrpSpPr>
                <a:grpSpLocks/>
              </p:cNvGrpSpPr>
              <p:nvPr/>
            </p:nvGrpSpPr>
            <p:grpSpPr bwMode="auto">
              <a:xfrm>
                <a:off x="4465" y="3480"/>
                <a:ext cx="128" cy="236"/>
                <a:chOff x="4465" y="3480"/>
                <a:chExt cx="128" cy="236"/>
              </a:xfrm>
            </p:grpSpPr>
            <p:sp>
              <p:nvSpPr>
                <p:cNvPr id="628763" name="Rectangle 2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764" name="Oval 2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65" name="Oval 2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66" name="Oval 3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67" name="Oval 3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68" name="Oval 3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769" name="Group 33"/>
              <p:cNvGrpSpPr>
                <a:grpSpLocks/>
              </p:cNvGrpSpPr>
              <p:nvPr/>
            </p:nvGrpSpPr>
            <p:grpSpPr bwMode="auto">
              <a:xfrm>
                <a:off x="4593" y="3480"/>
                <a:ext cx="129" cy="236"/>
                <a:chOff x="4593" y="3480"/>
                <a:chExt cx="129" cy="236"/>
              </a:xfrm>
            </p:grpSpPr>
            <p:sp>
              <p:nvSpPr>
                <p:cNvPr id="628770" name="Rectangle 3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771" name="Oval 3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72" name="Oval 3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73" name="Oval 3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74" name="Oval 3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75" name="Oval 3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776" name="Group 40"/>
              <p:cNvGrpSpPr>
                <a:grpSpLocks/>
              </p:cNvGrpSpPr>
              <p:nvPr/>
            </p:nvGrpSpPr>
            <p:grpSpPr bwMode="auto">
              <a:xfrm>
                <a:off x="4747" y="3504"/>
                <a:ext cx="129" cy="236"/>
                <a:chOff x="4747" y="3504"/>
                <a:chExt cx="129" cy="236"/>
              </a:xfrm>
            </p:grpSpPr>
            <p:sp>
              <p:nvSpPr>
                <p:cNvPr id="628777" name="Rectangle 4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778" name="Oval 4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79" name="Oval 4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80" name="Oval 4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81" name="Oval 4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82" name="Oval 4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783" name="Group 47"/>
              <p:cNvGrpSpPr>
                <a:grpSpLocks/>
              </p:cNvGrpSpPr>
              <p:nvPr/>
            </p:nvGrpSpPr>
            <p:grpSpPr bwMode="auto">
              <a:xfrm>
                <a:off x="4901" y="3504"/>
                <a:ext cx="129" cy="236"/>
                <a:chOff x="4901" y="3504"/>
                <a:chExt cx="129" cy="236"/>
              </a:xfrm>
            </p:grpSpPr>
            <p:sp>
              <p:nvSpPr>
                <p:cNvPr id="628784" name="Rectangle 4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785" name="Oval 4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86" name="Oval 5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87" name="Oval 5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88" name="Oval 5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89" name="Oval 5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790" name="Group 54"/>
              <p:cNvGrpSpPr>
                <a:grpSpLocks/>
              </p:cNvGrpSpPr>
              <p:nvPr/>
            </p:nvGrpSpPr>
            <p:grpSpPr bwMode="auto">
              <a:xfrm>
                <a:off x="5030" y="3528"/>
                <a:ext cx="128" cy="236"/>
                <a:chOff x="5030" y="3528"/>
                <a:chExt cx="128" cy="236"/>
              </a:xfrm>
            </p:grpSpPr>
            <p:sp>
              <p:nvSpPr>
                <p:cNvPr id="628791" name="Rectangle 5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792" name="Oval 5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93" name="Oval 5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94" name="Oval 5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95" name="Oval 5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796" name="Oval 6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628797" name="Group 61"/>
            <p:cNvGrpSpPr>
              <a:grpSpLocks/>
            </p:cNvGrpSpPr>
            <p:nvPr/>
          </p:nvGrpSpPr>
          <p:grpSpPr bwMode="auto">
            <a:xfrm>
              <a:off x="1440" y="3264"/>
              <a:ext cx="1078" cy="308"/>
              <a:chOff x="4080" y="3456"/>
              <a:chExt cx="1078" cy="308"/>
            </a:xfrm>
          </p:grpSpPr>
          <p:grpSp>
            <p:nvGrpSpPr>
              <p:cNvPr id="628798" name="Group 62"/>
              <p:cNvGrpSpPr>
                <a:grpSpLocks/>
              </p:cNvGrpSpPr>
              <p:nvPr/>
            </p:nvGrpSpPr>
            <p:grpSpPr bwMode="auto">
              <a:xfrm>
                <a:off x="4080" y="3456"/>
                <a:ext cx="128" cy="236"/>
                <a:chOff x="4080" y="3456"/>
                <a:chExt cx="128" cy="236"/>
              </a:xfrm>
            </p:grpSpPr>
            <p:sp>
              <p:nvSpPr>
                <p:cNvPr id="628799" name="Rectangle 6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00" name="Oval 6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01" name="Oval 6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02" name="Oval 6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03" name="Oval 6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04" name="Oval 6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05" name="Group 69"/>
              <p:cNvGrpSpPr>
                <a:grpSpLocks/>
              </p:cNvGrpSpPr>
              <p:nvPr/>
            </p:nvGrpSpPr>
            <p:grpSpPr bwMode="auto">
              <a:xfrm>
                <a:off x="4208" y="3459"/>
                <a:ext cx="129" cy="236"/>
                <a:chOff x="4208" y="3459"/>
                <a:chExt cx="129" cy="236"/>
              </a:xfrm>
            </p:grpSpPr>
            <p:sp>
              <p:nvSpPr>
                <p:cNvPr id="628806" name="Rectangle 7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07" name="Oval 7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08" name="Oval 7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09" name="Oval 7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10" name="Oval 7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11" name="Oval 7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12" name="Group 76"/>
              <p:cNvGrpSpPr>
                <a:grpSpLocks/>
              </p:cNvGrpSpPr>
              <p:nvPr/>
            </p:nvGrpSpPr>
            <p:grpSpPr bwMode="auto">
              <a:xfrm>
                <a:off x="4337" y="3456"/>
                <a:ext cx="128" cy="236"/>
                <a:chOff x="4337" y="3456"/>
                <a:chExt cx="128" cy="236"/>
              </a:xfrm>
            </p:grpSpPr>
            <p:sp>
              <p:nvSpPr>
                <p:cNvPr id="628813" name="Rectangle 7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14" name="Oval 7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15" name="Oval 7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16" name="Oval 8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17" name="Oval 8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18" name="Oval 8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19" name="Group 83"/>
              <p:cNvGrpSpPr>
                <a:grpSpLocks/>
              </p:cNvGrpSpPr>
              <p:nvPr/>
            </p:nvGrpSpPr>
            <p:grpSpPr bwMode="auto">
              <a:xfrm>
                <a:off x="4465" y="3480"/>
                <a:ext cx="128" cy="236"/>
                <a:chOff x="4465" y="3480"/>
                <a:chExt cx="128" cy="236"/>
              </a:xfrm>
            </p:grpSpPr>
            <p:sp>
              <p:nvSpPr>
                <p:cNvPr id="628820" name="Rectangle 8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21" name="Oval 8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22" name="Oval 8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23" name="Oval 8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24" name="Oval 8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25" name="Oval 8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26" name="Group 90"/>
              <p:cNvGrpSpPr>
                <a:grpSpLocks/>
              </p:cNvGrpSpPr>
              <p:nvPr/>
            </p:nvGrpSpPr>
            <p:grpSpPr bwMode="auto">
              <a:xfrm>
                <a:off x="4593" y="3480"/>
                <a:ext cx="129" cy="236"/>
                <a:chOff x="4593" y="3480"/>
                <a:chExt cx="129" cy="236"/>
              </a:xfrm>
            </p:grpSpPr>
            <p:sp>
              <p:nvSpPr>
                <p:cNvPr id="628827" name="Rectangle 9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28" name="Oval 9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29" name="Oval 9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30" name="Oval 9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31" name="Oval 9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32" name="Oval 9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33" name="Group 97"/>
              <p:cNvGrpSpPr>
                <a:grpSpLocks/>
              </p:cNvGrpSpPr>
              <p:nvPr/>
            </p:nvGrpSpPr>
            <p:grpSpPr bwMode="auto">
              <a:xfrm>
                <a:off x="4747" y="3504"/>
                <a:ext cx="129" cy="236"/>
                <a:chOff x="4747" y="3504"/>
                <a:chExt cx="129" cy="236"/>
              </a:xfrm>
            </p:grpSpPr>
            <p:sp>
              <p:nvSpPr>
                <p:cNvPr id="628834" name="Rectangle 9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35" name="Oval 9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36" name="Oval 10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37" name="Oval 10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38" name="Oval 10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39" name="Oval 10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40" name="Group 104"/>
              <p:cNvGrpSpPr>
                <a:grpSpLocks/>
              </p:cNvGrpSpPr>
              <p:nvPr/>
            </p:nvGrpSpPr>
            <p:grpSpPr bwMode="auto">
              <a:xfrm>
                <a:off x="4901" y="3504"/>
                <a:ext cx="129" cy="236"/>
                <a:chOff x="4901" y="3504"/>
                <a:chExt cx="129" cy="236"/>
              </a:xfrm>
            </p:grpSpPr>
            <p:sp>
              <p:nvSpPr>
                <p:cNvPr id="628841" name="Rectangle 10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42" name="Oval 10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43" name="Oval 10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44" name="Oval 10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45" name="Oval 10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46" name="Oval 11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47" name="Group 111"/>
              <p:cNvGrpSpPr>
                <a:grpSpLocks/>
              </p:cNvGrpSpPr>
              <p:nvPr/>
            </p:nvGrpSpPr>
            <p:grpSpPr bwMode="auto">
              <a:xfrm>
                <a:off x="5030" y="3528"/>
                <a:ext cx="128" cy="236"/>
                <a:chOff x="5030" y="3528"/>
                <a:chExt cx="128" cy="236"/>
              </a:xfrm>
            </p:grpSpPr>
            <p:sp>
              <p:nvSpPr>
                <p:cNvPr id="628848" name="Rectangle 11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49" name="Oval 11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50" name="Oval 11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51" name="Oval 11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52" name="Oval 11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53" name="Oval 11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628854" name="Group 118"/>
            <p:cNvGrpSpPr>
              <a:grpSpLocks/>
            </p:cNvGrpSpPr>
            <p:nvPr/>
          </p:nvGrpSpPr>
          <p:grpSpPr bwMode="auto">
            <a:xfrm>
              <a:off x="1344" y="3312"/>
              <a:ext cx="1078" cy="308"/>
              <a:chOff x="4080" y="3456"/>
              <a:chExt cx="1078" cy="308"/>
            </a:xfrm>
          </p:grpSpPr>
          <p:grpSp>
            <p:nvGrpSpPr>
              <p:cNvPr id="628855" name="Group 119"/>
              <p:cNvGrpSpPr>
                <a:grpSpLocks/>
              </p:cNvGrpSpPr>
              <p:nvPr/>
            </p:nvGrpSpPr>
            <p:grpSpPr bwMode="auto">
              <a:xfrm>
                <a:off x="4080" y="3456"/>
                <a:ext cx="128" cy="236"/>
                <a:chOff x="4080" y="3456"/>
                <a:chExt cx="128" cy="236"/>
              </a:xfrm>
            </p:grpSpPr>
            <p:sp>
              <p:nvSpPr>
                <p:cNvPr id="628856" name="Rectangle 120"/>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57" name="Oval 121"/>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58" name="Oval 122"/>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59" name="Oval 123"/>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60" name="Oval 124"/>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61" name="Oval 125"/>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62" name="Group 126"/>
              <p:cNvGrpSpPr>
                <a:grpSpLocks/>
              </p:cNvGrpSpPr>
              <p:nvPr/>
            </p:nvGrpSpPr>
            <p:grpSpPr bwMode="auto">
              <a:xfrm>
                <a:off x="4208" y="3459"/>
                <a:ext cx="129" cy="236"/>
                <a:chOff x="4208" y="3459"/>
                <a:chExt cx="129" cy="236"/>
              </a:xfrm>
            </p:grpSpPr>
            <p:sp>
              <p:nvSpPr>
                <p:cNvPr id="628863" name="Rectangle 127"/>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64" name="Oval 128"/>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65" name="Oval 129"/>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66" name="Oval 130"/>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67" name="Oval 131"/>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68" name="Oval 132"/>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69" name="Group 133"/>
              <p:cNvGrpSpPr>
                <a:grpSpLocks/>
              </p:cNvGrpSpPr>
              <p:nvPr/>
            </p:nvGrpSpPr>
            <p:grpSpPr bwMode="auto">
              <a:xfrm>
                <a:off x="4337" y="3456"/>
                <a:ext cx="128" cy="236"/>
                <a:chOff x="4337" y="3456"/>
                <a:chExt cx="128" cy="236"/>
              </a:xfrm>
            </p:grpSpPr>
            <p:sp>
              <p:nvSpPr>
                <p:cNvPr id="628870" name="Rectangle 134"/>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71" name="Oval 135"/>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72" name="Oval 136"/>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73" name="Oval 137"/>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74" name="Oval 138"/>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75" name="Oval 139"/>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76" name="Group 140"/>
              <p:cNvGrpSpPr>
                <a:grpSpLocks/>
              </p:cNvGrpSpPr>
              <p:nvPr/>
            </p:nvGrpSpPr>
            <p:grpSpPr bwMode="auto">
              <a:xfrm>
                <a:off x="4465" y="3480"/>
                <a:ext cx="128" cy="236"/>
                <a:chOff x="4465" y="3480"/>
                <a:chExt cx="128" cy="236"/>
              </a:xfrm>
            </p:grpSpPr>
            <p:sp>
              <p:nvSpPr>
                <p:cNvPr id="628877" name="Rectangle 141"/>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78" name="Oval 142"/>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79" name="Oval 143"/>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80" name="Oval 144"/>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81" name="Oval 145"/>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82" name="Oval 146"/>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83" name="Group 147"/>
              <p:cNvGrpSpPr>
                <a:grpSpLocks/>
              </p:cNvGrpSpPr>
              <p:nvPr/>
            </p:nvGrpSpPr>
            <p:grpSpPr bwMode="auto">
              <a:xfrm>
                <a:off x="4593" y="3480"/>
                <a:ext cx="129" cy="236"/>
                <a:chOff x="4593" y="3480"/>
                <a:chExt cx="129" cy="236"/>
              </a:xfrm>
            </p:grpSpPr>
            <p:sp>
              <p:nvSpPr>
                <p:cNvPr id="628884" name="Rectangle 148"/>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85" name="Oval 149"/>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86" name="Oval 150"/>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87" name="Oval 151"/>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88" name="Oval 152"/>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89" name="Oval 153"/>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90" name="Group 154"/>
              <p:cNvGrpSpPr>
                <a:grpSpLocks/>
              </p:cNvGrpSpPr>
              <p:nvPr/>
            </p:nvGrpSpPr>
            <p:grpSpPr bwMode="auto">
              <a:xfrm>
                <a:off x="4747" y="3504"/>
                <a:ext cx="129" cy="236"/>
                <a:chOff x="4747" y="3504"/>
                <a:chExt cx="129" cy="236"/>
              </a:xfrm>
            </p:grpSpPr>
            <p:sp>
              <p:nvSpPr>
                <p:cNvPr id="628891" name="Rectangle 155"/>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92" name="Oval 156"/>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93" name="Oval 157"/>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94" name="Oval 158"/>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95" name="Oval 159"/>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896" name="Oval 160"/>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897" name="Group 161"/>
              <p:cNvGrpSpPr>
                <a:grpSpLocks/>
              </p:cNvGrpSpPr>
              <p:nvPr/>
            </p:nvGrpSpPr>
            <p:grpSpPr bwMode="auto">
              <a:xfrm>
                <a:off x="4901" y="3504"/>
                <a:ext cx="129" cy="236"/>
                <a:chOff x="4901" y="3504"/>
                <a:chExt cx="129" cy="236"/>
              </a:xfrm>
            </p:grpSpPr>
            <p:sp>
              <p:nvSpPr>
                <p:cNvPr id="628898" name="Rectangle 162"/>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899" name="Oval 163"/>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00" name="Oval 164"/>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01" name="Oval 165"/>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02" name="Oval 166"/>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03" name="Oval 167"/>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904" name="Group 168"/>
              <p:cNvGrpSpPr>
                <a:grpSpLocks/>
              </p:cNvGrpSpPr>
              <p:nvPr/>
            </p:nvGrpSpPr>
            <p:grpSpPr bwMode="auto">
              <a:xfrm>
                <a:off x="5030" y="3528"/>
                <a:ext cx="128" cy="236"/>
                <a:chOff x="5030" y="3528"/>
                <a:chExt cx="128" cy="236"/>
              </a:xfrm>
            </p:grpSpPr>
            <p:sp>
              <p:nvSpPr>
                <p:cNvPr id="628905" name="Rectangle 169"/>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906" name="Oval 170"/>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07" name="Oval 171"/>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08" name="Oval 172"/>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09" name="Oval 173"/>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10" name="Oval 174"/>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628911" name="Group 175"/>
            <p:cNvGrpSpPr>
              <a:grpSpLocks/>
            </p:cNvGrpSpPr>
            <p:nvPr/>
          </p:nvGrpSpPr>
          <p:grpSpPr bwMode="auto">
            <a:xfrm>
              <a:off x="1248" y="3408"/>
              <a:ext cx="1078" cy="308"/>
              <a:chOff x="4080" y="3456"/>
              <a:chExt cx="1078" cy="308"/>
            </a:xfrm>
          </p:grpSpPr>
          <p:grpSp>
            <p:nvGrpSpPr>
              <p:cNvPr id="628912" name="Group 176"/>
              <p:cNvGrpSpPr>
                <a:grpSpLocks/>
              </p:cNvGrpSpPr>
              <p:nvPr/>
            </p:nvGrpSpPr>
            <p:grpSpPr bwMode="auto">
              <a:xfrm>
                <a:off x="4080" y="3456"/>
                <a:ext cx="128" cy="236"/>
                <a:chOff x="4080" y="3456"/>
                <a:chExt cx="128" cy="236"/>
              </a:xfrm>
            </p:grpSpPr>
            <p:sp>
              <p:nvSpPr>
                <p:cNvPr id="628913" name="Rectangle 17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914" name="Oval 17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15" name="Oval 17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16" name="Oval 18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17" name="Oval 18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18" name="Oval 18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919" name="Group 183"/>
              <p:cNvGrpSpPr>
                <a:grpSpLocks/>
              </p:cNvGrpSpPr>
              <p:nvPr/>
            </p:nvGrpSpPr>
            <p:grpSpPr bwMode="auto">
              <a:xfrm>
                <a:off x="4208" y="3459"/>
                <a:ext cx="129" cy="236"/>
                <a:chOff x="4208" y="3459"/>
                <a:chExt cx="129" cy="236"/>
              </a:xfrm>
            </p:grpSpPr>
            <p:sp>
              <p:nvSpPr>
                <p:cNvPr id="628920" name="Rectangle 18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921" name="Oval 18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22" name="Oval 18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23" name="Oval 18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24" name="Oval 18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25" name="Oval 18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926" name="Group 190"/>
              <p:cNvGrpSpPr>
                <a:grpSpLocks/>
              </p:cNvGrpSpPr>
              <p:nvPr/>
            </p:nvGrpSpPr>
            <p:grpSpPr bwMode="auto">
              <a:xfrm>
                <a:off x="4337" y="3456"/>
                <a:ext cx="128" cy="236"/>
                <a:chOff x="4337" y="3456"/>
                <a:chExt cx="128" cy="236"/>
              </a:xfrm>
            </p:grpSpPr>
            <p:sp>
              <p:nvSpPr>
                <p:cNvPr id="628927" name="Rectangle 19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928" name="Oval 19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29" name="Oval 19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30" name="Oval 19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31" name="Oval 19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32" name="Oval 19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933" name="Group 197"/>
              <p:cNvGrpSpPr>
                <a:grpSpLocks/>
              </p:cNvGrpSpPr>
              <p:nvPr/>
            </p:nvGrpSpPr>
            <p:grpSpPr bwMode="auto">
              <a:xfrm>
                <a:off x="4465" y="3480"/>
                <a:ext cx="128" cy="236"/>
                <a:chOff x="4465" y="3480"/>
                <a:chExt cx="128" cy="236"/>
              </a:xfrm>
            </p:grpSpPr>
            <p:sp>
              <p:nvSpPr>
                <p:cNvPr id="628934" name="Rectangle 19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935" name="Oval 19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36" name="Oval 20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37" name="Oval 20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38" name="Oval 20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39" name="Oval 20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940" name="Group 204"/>
              <p:cNvGrpSpPr>
                <a:grpSpLocks/>
              </p:cNvGrpSpPr>
              <p:nvPr/>
            </p:nvGrpSpPr>
            <p:grpSpPr bwMode="auto">
              <a:xfrm>
                <a:off x="4593" y="3480"/>
                <a:ext cx="129" cy="236"/>
                <a:chOff x="4593" y="3480"/>
                <a:chExt cx="129" cy="236"/>
              </a:xfrm>
            </p:grpSpPr>
            <p:sp>
              <p:nvSpPr>
                <p:cNvPr id="628941" name="Rectangle 20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942" name="Oval 20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43" name="Oval 20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44" name="Oval 20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45" name="Oval 20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46" name="Oval 21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947" name="Group 211"/>
              <p:cNvGrpSpPr>
                <a:grpSpLocks/>
              </p:cNvGrpSpPr>
              <p:nvPr/>
            </p:nvGrpSpPr>
            <p:grpSpPr bwMode="auto">
              <a:xfrm>
                <a:off x="4747" y="3504"/>
                <a:ext cx="129" cy="236"/>
                <a:chOff x="4747" y="3504"/>
                <a:chExt cx="129" cy="236"/>
              </a:xfrm>
            </p:grpSpPr>
            <p:sp>
              <p:nvSpPr>
                <p:cNvPr id="628948" name="Rectangle 21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949" name="Oval 21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50" name="Oval 21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51" name="Oval 21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52" name="Oval 21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53" name="Oval 21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954" name="Group 218"/>
              <p:cNvGrpSpPr>
                <a:grpSpLocks/>
              </p:cNvGrpSpPr>
              <p:nvPr/>
            </p:nvGrpSpPr>
            <p:grpSpPr bwMode="auto">
              <a:xfrm>
                <a:off x="4901" y="3504"/>
                <a:ext cx="129" cy="236"/>
                <a:chOff x="4901" y="3504"/>
                <a:chExt cx="129" cy="236"/>
              </a:xfrm>
            </p:grpSpPr>
            <p:sp>
              <p:nvSpPr>
                <p:cNvPr id="628955" name="Rectangle 21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956" name="Oval 22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57" name="Oval 22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58" name="Oval 22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59" name="Oval 22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60" name="Oval 22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628961" name="Group 225"/>
              <p:cNvGrpSpPr>
                <a:grpSpLocks/>
              </p:cNvGrpSpPr>
              <p:nvPr/>
            </p:nvGrpSpPr>
            <p:grpSpPr bwMode="auto">
              <a:xfrm>
                <a:off x="5030" y="3528"/>
                <a:ext cx="128" cy="236"/>
                <a:chOff x="5030" y="3528"/>
                <a:chExt cx="128" cy="236"/>
              </a:xfrm>
            </p:grpSpPr>
            <p:sp>
              <p:nvSpPr>
                <p:cNvPr id="628962" name="Rectangle 22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628963" name="Oval 22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64" name="Oval 22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65" name="Oval 22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66" name="Oval 23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628967" name="Oval 23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
        <p:nvSpPr>
          <p:cNvPr id="628968" name="Rectangle 232"/>
          <p:cNvSpPr>
            <a:spLocks noGrp="1" noChangeArrowheads="1"/>
          </p:cNvSpPr>
          <p:nvPr>
            <p:ph type="title"/>
          </p:nvPr>
        </p:nvSpPr>
        <p:spPr>
          <a:xfrm>
            <a:off x="838200" y="76200"/>
            <a:ext cx="1981200" cy="1143000"/>
          </a:xfrm>
        </p:spPr>
        <p:txBody>
          <a:bodyPr/>
          <a:lstStyle/>
          <a:p>
            <a:r>
              <a:rPr lang="en-US"/>
              <a:t>BMPs</a:t>
            </a:r>
          </a:p>
        </p:txBody>
      </p:sp>
      <p:sp>
        <p:nvSpPr>
          <p:cNvPr id="628969" name="AutoShape 233"/>
          <p:cNvSpPr>
            <a:spLocks noChangeArrowheads="1"/>
          </p:cNvSpPr>
          <p:nvPr/>
        </p:nvSpPr>
        <p:spPr bwMode="auto">
          <a:xfrm>
            <a:off x="6400800" y="5029200"/>
            <a:ext cx="685800" cy="609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sp>
        <p:nvSpPr>
          <p:cNvPr id="628970" name="Freeform 234"/>
          <p:cNvSpPr>
            <a:spLocks/>
          </p:cNvSpPr>
          <p:nvPr/>
        </p:nvSpPr>
        <p:spPr bwMode="auto">
          <a:xfrm rot="4844424">
            <a:off x="13494" y="2577306"/>
            <a:ext cx="2130425" cy="938213"/>
          </a:xfrm>
          <a:custGeom>
            <a:avLst/>
            <a:gdLst/>
            <a:ahLst/>
            <a:cxnLst>
              <a:cxn ang="0">
                <a:pos x="671" y="208"/>
              </a:cxn>
              <a:cxn ang="0">
                <a:pos x="1019" y="228"/>
              </a:cxn>
              <a:cxn ang="0">
                <a:pos x="1013" y="0"/>
              </a:cxn>
              <a:cxn ang="0">
                <a:pos x="1342" y="303"/>
              </a:cxn>
              <a:cxn ang="0">
                <a:pos x="1006" y="591"/>
              </a:cxn>
              <a:cxn ang="0">
                <a:pos x="1006" y="447"/>
              </a:cxn>
              <a:cxn ang="0">
                <a:pos x="577" y="449"/>
              </a:cxn>
              <a:cxn ang="0">
                <a:pos x="48" y="556"/>
              </a:cxn>
              <a:cxn ang="0">
                <a:pos x="289" y="329"/>
              </a:cxn>
              <a:cxn ang="0">
                <a:pos x="155" y="108"/>
              </a:cxn>
              <a:cxn ang="0">
                <a:pos x="671" y="208"/>
              </a:cxn>
            </a:cxnLst>
            <a:rect l="0" t="0" r="r" b="b"/>
            <a:pathLst>
              <a:path w="1342" h="591">
                <a:moveTo>
                  <a:pt x="671" y="208"/>
                </a:moveTo>
                <a:cubicBezTo>
                  <a:pt x="815" y="228"/>
                  <a:pt x="962" y="263"/>
                  <a:pt x="1019" y="228"/>
                </a:cubicBezTo>
                <a:lnTo>
                  <a:pt x="1013" y="0"/>
                </a:lnTo>
                <a:lnTo>
                  <a:pt x="1342" y="303"/>
                </a:lnTo>
                <a:lnTo>
                  <a:pt x="1006" y="591"/>
                </a:lnTo>
                <a:lnTo>
                  <a:pt x="1006" y="447"/>
                </a:lnTo>
                <a:cubicBezTo>
                  <a:pt x="934" y="423"/>
                  <a:pt x="737" y="431"/>
                  <a:pt x="577" y="449"/>
                </a:cubicBezTo>
                <a:cubicBezTo>
                  <a:pt x="417" y="467"/>
                  <a:pt x="96" y="576"/>
                  <a:pt x="48" y="556"/>
                </a:cubicBezTo>
                <a:cubicBezTo>
                  <a:pt x="0" y="536"/>
                  <a:pt x="271" y="403"/>
                  <a:pt x="289" y="329"/>
                </a:cubicBezTo>
                <a:cubicBezTo>
                  <a:pt x="307" y="255"/>
                  <a:pt x="91" y="128"/>
                  <a:pt x="155" y="108"/>
                </a:cubicBezTo>
                <a:cubicBezTo>
                  <a:pt x="219" y="88"/>
                  <a:pt x="527" y="188"/>
                  <a:pt x="671" y="208"/>
                </a:cubicBezTo>
                <a:close/>
              </a:path>
            </a:pathLst>
          </a:custGeom>
          <a:solidFill>
            <a:schemeClr val="accent1"/>
          </a:solidFill>
          <a:ln w="9525">
            <a:solidFill>
              <a:schemeClr val="tx1"/>
            </a:solidFill>
            <a:round/>
            <a:headEnd/>
            <a:tailEnd/>
          </a:ln>
          <a:effectLst/>
        </p:spPr>
        <p:txBody>
          <a:bodyPr/>
          <a:lstStyle/>
          <a:p>
            <a:endParaRPr lang="en-US"/>
          </a:p>
        </p:txBody>
      </p:sp>
      <p:sp>
        <p:nvSpPr>
          <p:cNvPr id="628971" name="Freeform 235"/>
          <p:cNvSpPr>
            <a:spLocks/>
          </p:cNvSpPr>
          <p:nvPr/>
        </p:nvSpPr>
        <p:spPr bwMode="auto">
          <a:xfrm rot="6579894">
            <a:off x="2893219" y="2669381"/>
            <a:ext cx="2009775" cy="938213"/>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628972" name="Freeform 236"/>
          <p:cNvSpPr>
            <a:spLocks/>
          </p:cNvSpPr>
          <p:nvPr/>
        </p:nvSpPr>
        <p:spPr bwMode="auto">
          <a:xfrm rot="5670970">
            <a:off x="1425575" y="2460625"/>
            <a:ext cx="2049463" cy="938213"/>
          </a:xfrm>
          <a:custGeom>
            <a:avLst/>
            <a:gdLst/>
            <a:ahLst/>
            <a:cxnLst>
              <a:cxn ang="0">
                <a:pos x="561" y="186"/>
              </a:cxn>
              <a:cxn ang="0">
                <a:pos x="968" y="228"/>
              </a:cxn>
              <a:cxn ang="0">
                <a:pos x="962" y="0"/>
              </a:cxn>
              <a:cxn ang="0">
                <a:pos x="1291" y="303"/>
              </a:cxn>
              <a:cxn ang="0">
                <a:pos x="955" y="591"/>
              </a:cxn>
              <a:cxn ang="0">
                <a:pos x="955" y="447"/>
              </a:cxn>
              <a:cxn ang="0">
                <a:pos x="676" y="422"/>
              </a:cxn>
              <a:cxn ang="0">
                <a:pos x="73" y="529"/>
              </a:cxn>
              <a:cxn ang="0">
                <a:pos x="239" y="287"/>
              </a:cxn>
              <a:cxn ang="0">
                <a:pos x="104" y="108"/>
              </a:cxn>
              <a:cxn ang="0">
                <a:pos x="561" y="186"/>
              </a:cxn>
            </a:cxnLst>
            <a:rect l="0" t="0" r="r" b="b"/>
            <a:pathLst>
              <a:path w="1291" h="591">
                <a:moveTo>
                  <a:pt x="561" y="186"/>
                </a:moveTo>
                <a:cubicBezTo>
                  <a:pt x="705" y="206"/>
                  <a:pt x="901" y="259"/>
                  <a:pt x="968" y="228"/>
                </a:cubicBezTo>
                <a:lnTo>
                  <a:pt x="962" y="0"/>
                </a:lnTo>
                <a:lnTo>
                  <a:pt x="1291" y="303"/>
                </a:lnTo>
                <a:lnTo>
                  <a:pt x="955" y="591"/>
                </a:lnTo>
                <a:lnTo>
                  <a:pt x="955" y="447"/>
                </a:lnTo>
                <a:cubicBezTo>
                  <a:pt x="909" y="419"/>
                  <a:pt x="823" y="408"/>
                  <a:pt x="676" y="422"/>
                </a:cubicBezTo>
                <a:cubicBezTo>
                  <a:pt x="529" y="436"/>
                  <a:pt x="146" y="552"/>
                  <a:pt x="73" y="529"/>
                </a:cubicBezTo>
                <a:cubicBezTo>
                  <a:pt x="0" y="506"/>
                  <a:pt x="234" y="357"/>
                  <a:pt x="239" y="287"/>
                </a:cubicBezTo>
                <a:cubicBezTo>
                  <a:pt x="244" y="217"/>
                  <a:pt x="50" y="125"/>
                  <a:pt x="104" y="108"/>
                </a:cubicBezTo>
                <a:cubicBezTo>
                  <a:pt x="158" y="91"/>
                  <a:pt x="417" y="166"/>
                  <a:pt x="561" y="186"/>
                </a:cubicBezTo>
                <a:close/>
              </a:path>
            </a:pathLst>
          </a:custGeom>
          <a:solidFill>
            <a:schemeClr val="accent1"/>
          </a:solidFill>
          <a:ln w="9525">
            <a:solidFill>
              <a:schemeClr val="tx1"/>
            </a:solidFill>
            <a:round/>
            <a:headEnd/>
            <a:tailEnd/>
          </a:ln>
          <a:effectLst/>
        </p:spPr>
        <p:txBody>
          <a:bodyPr/>
          <a:lstStyle/>
          <a:p>
            <a:endParaRPr lang="en-US"/>
          </a:p>
        </p:txBody>
      </p:sp>
      <p:sp>
        <p:nvSpPr>
          <p:cNvPr id="628973" name="Freeform 237"/>
          <p:cNvSpPr>
            <a:spLocks/>
          </p:cNvSpPr>
          <p:nvPr/>
        </p:nvSpPr>
        <p:spPr bwMode="auto">
          <a:xfrm rot="21611418">
            <a:off x="5181600" y="4648200"/>
            <a:ext cx="1217613" cy="762000"/>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628974" name="Text Box 238"/>
          <p:cNvSpPr txBox="1">
            <a:spLocks noChangeArrowheads="1"/>
          </p:cNvSpPr>
          <p:nvPr/>
        </p:nvSpPr>
        <p:spPr bwMode="auto">
          <a:xfrm>
            <a:off x="288925" y="1565275"/>
            <a:ext cx="167322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Atmosphere</a:t>
            </a:r>
          </a:p>
        </p:txBody>
      </p:sp>
      <p:sp>
        <p:nvSpPr>
          <p:cNvPr id="628975" name="Text Box 239"/>
          <p:cNvSpPr txBox="1">
            <a:spLocks noChangeArrowheads="1"/>
          </p:cNvSpPr>
          <p:nvPr/>
        </p:nvSpPr>
        <p:spPr bwMode="auto">
          <a:xfrm>
            <a:off x="2346325" y="1412875"/>
            <a:ext cx="129857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Fertilizer</a:t>
            </a:r>
          </a:p>
        </p:txBody>
      </p:sp>
      <p:sp>
        <p:nvSpPr>
          <p:cNvPr id="628976" name="Text Box 240"/>
          <p:cNvSpPr txBox="1">
            <a:spLocks noChangeArrowheads="1"/>
          </p:cNvSpPr>
          <p:nvPr/>
        </p:nvSpPr>
        <p:spPr bwMode="auto">
          <a:xfrm>
            <a:off x="2819400" y="2743200"/>
            <a:ext cx="1131888"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Manure</a:t>
            </a:r>
          </a:p>
        </p:txBody>
      </p:sp>
      <p:sp>
        <p:nvSpPr>
          <p:cNvPr id="628977" name="Text Box 241"/>
          <p:cNvSpPr txBox="1">
            <a:spLocks noChangeArrowheads="1"/>
          </p:cNvSpPr>
          <p:nvPr/>
        </p:nvSpPr>
        <p:spPr bwMode="auto">
          <a:xfrm>
            <a:off x="4572000" y="152400"/>
            <a:ext cx="4419600" cy="2528888"/>
          </a:xfrm>
          <a:prstGeom prst="rect">
            <a:avLst/>
          </a:prstGeom>
          <a:noFill/>
          <a:ln w="9525">
            <a:noFill/>
            <a:miter lim="800000"/>
            <a:headEnd/>
            <a:tailEnd/>
          </a:ln>
          <a:effectLst/>
        </p:spPr>
        <p:txBody>
          <a:bodyPr>
            <a:spAutoFit/>
          </a:bodyPr>
          <a:lstStyle/>
          <a:p>
            <a:pPr eaLnBrk="0" hangingPunct="0"/>
            <a:r>
              <a:rPr lang="en-US" sz="3200">
                <a:latin typeface="Times New Roman" pitchFamily="18" charset="0"/>
              </a:rPr>
              <a:t>2 – Year literature review by Tom Simpson</a:t>
            </a:r>
          </a:p>
          <a:p>
            <a:pPr eaLnBrk="0" hangingPunct="0"/>
            <a:r>
              <a:rPr lang="en-US" sz="3200">
                <a:latin typeface="Times New Roman" pitchFamily="18" charset="0"/>
              </a:rPr>
              <a:t>UMd and </a:t>
            </a:r>
          </a:p>
          <a:p>
            <a:pPr eaLnBrk="0" hangingPunct="0"/>
            <a:r>
              <a:rPr lang="en-US" sz="3200">
                <a:latin typeface="Times New Roman" pitchFamily="18" charset="0"/>
              </a:rPr>
              <a:t>Mid-Atlantic</a:t>
            </a:r>
          </a:p>
          <a:p>
            <a:pPr eaLnBrk="0" hangingPunct="0"/>
            <a:r>
              <a:rPr lang="en-US" sz="3200">
                <a:latin typeface="Times New Roman" pitchFamily="18" charset="0"/>
              </a:rPr>
              <a:t>Regional Water Program</a:t>
            </a:r>
          </a:p>
        </p:txBody>
      </p:sp>
      <p:sp>
        <p:nvSpPr>
          <p:cNvPr id="628978" name="Rectangle 242" descr="Granite"/>
          <p:cNvSpPr>
            <a:spLocks noChangeArrowheads="1"/>
          </p:cNvSpPr>
          <p:nvPr/>
        </p:nvSpPr>
        <p:spPr bwMode="auto">
          <a:xfrm>
            <a:off x="4876800" y="4114800"/>
            <a:ext cx="533400" cy="1981200"/>
          </a:xfrm>
          <a:prstGeom prst="rect">
            <a:avLst/>
          </a:prstGeom>
          <a:blipFill dpi="0" rotWithShape="0">
            <a:blip r:embed="rId2" cstate="print"/>
            <a:srcRect/>
            <a:tile tx="0" ty="0" sx="100000" sy="100000" flip="none" algn="tl"/>
          </a:blipFill>
          <a:ln w="9525">
            <a:solidFill>
              <a:schemeClr val="tx1"/>
            </a:solidFill>
            <a:miter lim="800000"/>
            <a:headEnd/>
            <a:tailEnd/>
          </a:ln>
          <a:effectLst/>
        </p:spPr>
        <p:txBody>
          <a:bodyPr wrap="none" anchor="ctr"/>
          <a:lstStyle/>
          <a:p>
            <a:endParaRPr lang="en-US"/>
          </a:p>
        </p:txBody>
      </p:sp>
      <p:grpSp>
        <p:nvGrpSpPr>
          <p:cNvPr id="628979" name="Group 243"/>
          <p:cNvGrpSpPr>
            <a:grpSpLocks/>
          </p:cNvGrpSpPr>
          <p:nvPr/>
        </p:nvGrpSpPr>
        <p:grpSpPr bwMode="auto">
          <a:xfrm>
            <a:off x="3048000" y="4419600"/>
            <a:ext cx="2209800" cy="1295400"/>
            <a:chOff x="2543" y="2831"/>
            <a:chExt cx="1392" cy="816"/>
          </a:xfrm>
        </p:grpSpPr>
        <p:sp>
          <p:nvSpPr>
            <p:cNvPr id="628980" name="Freeform 244"/>
            <p:cNvSpPr>
              <a:spLocks/>
            </p:cNvSpPr>
            <p:nvPr/>
          </p:nvSpPr>
          <p:spPr bwMode="auto">
            <a:xfrm rot="21611418">
              <a:off x="2543" y="2831"/>
              <a:ext cx="1392" cy="816"/>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628981" name="Text Box 245"/>
            <p:cNvSpPr txBox="1">
              <a:spLocks noChangeArrowheads="1"/>
            </p:cNvSpPr>
            <p:nvPr/>
          </p:nvSpPr>
          <p:spPr bwMode="auto">
            <a:xfrm>
              <a:off x="3084" y="3120"/>
              <a:ext cx="660" cy="288"/>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Runoff</a:t>
              </a:r>
            </a:p>
          </p:txBody>
        </p:sp>
      </p:grpSp>
      <p:sp>
        <p:nvSpPr>
          <p:cNvPr id="628982" name="AutoShape 246"/>
          <p:cNvSpPr>
            <a:spLocks noChangeArrowheads="1"/>
          </p:cNvSpPr>
          <p:nvPr/>
        </p:nvSpPr>
        <p:spPr bwMode="auto">
          <a:xfrm>
            <a:off x="5181600" y="3962400"/>
            <a:ext cx="304800" cy="381000"/>
          </a:xfrm>
          <a:prstGeom prst="irregularSeal1">
            <a:avLst/>
          </a:prstGeom>
          <a:solidFill>
            <a:srgbClr val="FFFFCC"/>
          </a:solidFill>
          <a:ln w="9525">
            <a:solidFill>
              <a:schemeClr val="tx1"/>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E719928-2F1E-4DC6-97A4-57885FD136C1}" type="slidenum">
              <a:rPr lang="en-US"/>
              <a:pPr/>
              <a:t>59</a:t>
            </a:fld>
            <a:endParaRPr lang="en-US"/>
          </a:p>
        </p:txBody>
      </p:sp>
      <p:sp>
        <p:nvSpPr>
          <p:cNvPr id="626690" name="Rectangle 2"/>
          <p:cNvSpPr>
            <a:spLocks noGrp="1" noChangeArrowheads="1"/>
          </p:cNvSpPr>
          <p:nvPr>
            <p:ph type="title"/>
          </p:nvPr>
        </p:nvSpPr>
        <p:spPr/>
        <p:txBody>
          <a:bodyPr/>
          <a:lstStyle/>
          <a:p>
            <a:r>
              <a:rPr lang="en-US"/>
              <a:t>Better and extended data sets</a:t>
            </a:r>
          </a:p>
        </p:txBody>
      </p:sp>
      <p:sp>
        <p:nvSpPr>
          <p:cNvPr id="626691" name="Rectangle 3"/>
          <p:cNvSpPr>
            <a:spLocks noGrp="1" noChangeArrowheads="1"/>
          </p:cNvSpPr>
          <p:nvPr>
            <p:ph type="body" idx="1"/>
          </p:nvPr>
        </p:nvSpPr>
        <p:spPr>
          <a:xfrm>
            <a:off x="457200" y="1600200"/>
            <a:ext cx="8229600" cy="4267200"/>
          </a:xfrm>
        </p:spPr>
        <p:txBody>
          <a:bodyPr/>
          <a:lstStyle/>
          <a:p>
            <a:r>
              <a:rPr lang="en-US"/>
              <a:t>Point Sources – from monthly DMRs</a:t>
            </a:r>
          </a:p>
          <a:p>
            <a:r>
              <a:rPr lang="en-US"/>
              <a:t>Water Diversions – compiled by USGS - Richmond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lide Number Placeholder 4"/>
          <p:cNvSpPr>
            <a:spLocks noGrp="1"/>
          </p:cNvSpPr>
          <p:nvPr>
            <p:ph type="sldNum" sz="quarter" idx="12"/>
          </p:nvPr>
        </p:nvSpPr>
        <p:spPr/>
        <p:txBody>
          <a:bodyPr/>
          <a:lstStyle/>
          <a:p>
            <a:fld id="{B1CE901B-1863-4F8A-8E1C-54629EBC8F25}" type="slidenum">
              <a:rPr lang="en-US"/>
              <a:pPr/>
              <a:t>6</a:t>
            </a:fld>
            <a:endParaRPr lang="en-US"/>
          </a:p>
        </p:txBody>
      </p:sp>
      <p:sp>
        <p:nvSpPr>
          <p:cNvPr id="263170" name="Rectangle 2"/>
          <p:cNvSpPr>
            <a:spLocks noChangeArrowheads="1"/>
          </p:cNvSpPr>
          <p:nvPr/>
        </p:nvSpPr>
        <p:spPr bwMode="auto">
          <a:xfrm>
            <a:off x="3200400" y="6172200"/>
            <a:ext cx="2971800" cy="457200"/>
          </a:xfrm>
          <a:prstGeom prst="rect">
            <a:avLst/>
          </a:prstGeom>
          <a:solidFill>
            <a:schemeClr val="bg1"/>
          </a:solidFill>
          <a:ln w="9525">
            <a:solidFill>
              <a:schemeClr val="bg1"/>
            </a:solidFill>
            <a:miter lim="800000"/>
            <a:headEnd/>
            <a:tailEnd/>
          </a:ln>
          <a:effectLst/>
        </p:spPr>
        <p:txBody>
          <a:bodyPr wrap="none" anchor="ctr"/>
          <a:lstStyle/>
          <a:p>
            <a:endParaRPr lang="en-US"/>
          </a:p>
        </p:txBody>
      </p:sp>
      <p:sp>
        <p:nvSpPr>
          <p:cNvPr id="263171" name="Rectangle 3"/>
          <p:cNvSpPr>
            <a:spLocks noChangeArrowheads="1"/>
          </p:cNvSpPr>
          <p:nvPr/>
        </p:nvSpPr>
        <p:spPr bwMode="auto">
          <a:xfrm>
            <a:off x="3729038" y="552450"/>
            <a:ext cx="1292225" cy="862013"/>
          </a:xfrm>
          <a:prstGeom prst="rect">
            <a:avLst/>
          </a:prstGeom>
          <a:solidFill>
            <a:srgbClr val="FFFFFF"/>
          </a:solidFill>
          <a:ln w="9525">
            <a:solidFill>
              <a:schemeClr val="tx1"/>
            </a:solidFill>
            <a:miter lim="800000"/>
            <a:headEnd/>
            <a:tailEnd/>
          </a:ln>
        </p:spPr>
        <p:txBody>
          <a:bodyPr/>
          <a:lstStyle/>
          <a:p>
            <a:endParaRPr lang="en-US"/>
          </a:p>
        </p:txBody>
      </p:sp>
      <p:sp>
        <p:nvSpPr>
          <p:cNvPr id="263172" name="Rectangle 4"/>
          <p:cNvSpPr>
            <a:spLocks noChangeArrowheads="1"/>
          </p:cNvSpPr>
          <p:nvPr/>
        </p:nvSpPr>
        <p:spPr bwMode="auto">
          <a:xfrm>
            <a:off x="4017963" y="854075"/>
            <a:ext cx="5524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Trees</a:t>
            </a:r>
            <a:endParaRPr lang="en-US" sz="2400">
              <a:latin typeface="Times New Roman" pitchFamily="18" charset="0"/>
            </a:endParaRPr>
          </a:p>
        </p:txBody>
      </p:sp>
      <p:sp>
        <p:nvSpPr>
          <p:cNvPr id="263173" name="Rectangle 5"/>
          <p:cNvSpPr>
            <a:spLocks noChangeArrowheads="1"/>
          </p:cNvSpPr>
          <p:nvPr/>
        </p:nvSpPr>
        <p:spPr bwMode="auto">
          <a:xfrm>
            <a:off x="3729038" y="1628775"/>
            <a:ext cx="1292225" cy="862013"/>
          </a:xfrm>
          <a:prstGeom prst="rect">
            <a:avLst/>
          </a:prstGeom>
          <a:solidFill>
            <a:srgbClr val="FFFFFF"/>
          </a:solidFill>
          <a:ln w="9525">
            <a:solidFill>
              <a:schemeClr val="tx1"/>
            </a:solidFill>
            <a:miter lim="800000"/>
            <a:headEnd/>
            <a:tailEnd/>
          </a:ln>
        </p:spPr>
        <p:txBody>
          <a:bodyPr/>
          <a:lstStyle/>
          <a:p>
            <a:endParaRPr lang="en-US"/>
          </a:p>
        </p:txBody>
      </p:sp>
      <p:sp>
        <p:nvSpPr>
          <p:cNvPr id="263174" name="Rectangle 6"/>
          <p:cNvSpPr>
            <a:spLocks noChangeArrowheads="1"/>
          </p:cNvSpPr>
          <p:nvPr/>
        </p:nvSpPr>
        <p:spPr bwMode="auto">
          <a:xfrm>
            <a:off x="4114800" y="1905000"/>
            <a:ext cx="5651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Roots</a:t>
            </a:r>
            <a:endParaRPr lang="en-US" sz="2400">
              <a:latin typeface="Times New Roman" pitchFamily="18" charset="0"/>
            </a:endParaRPr>
          </a:p>
        </p:txBody>
      </p:sp>
      <p:sp>
        <p:nvSpPr>
          <p:cNvPr id="263175" name="Rectangle 7"/>
          <p:cNvSpPr>
            <a:spLocks noChangeArrowheads="1"/>
          </p:cNvSpPr>
          <p:nvPr/>
        </p:nvSpPr>
        <p:spPr bwMode="auto">
          <a:xfrm>
            <a:off x="6743700" y="1628775"/>
            <a:ext cx="1292225" cy="862013"/>
          </a:xfrm>
          <a:prstGeom prst="rect">
            <a:avLst/>
          </a:prstGeom>
          <a:solidFill>
            <a:srgbClr val="FFFFFF"/>
          </a:solidFill>
          <a:ln w="9525">
            <a:solidFill>
              <a:schemeClr val="tx1"/>
            </a:solidFill>
            <a:miter lim="800000"/>
            <a:headEnd/>
            <a:tailEnd/>
          </a:ln>
        </p:spPr>
        <p:txBody>
          <a:bodyPr/>
          <a:lstStyle/>
          <a:p>
            <a:endParaRPr lang="en-US"/>
          </a:p>
        </p:txBody>
      </p:sp>
      <p:sp>
        <p:nvSpPr>
          <p:cNvPr id="263176" name="Rectangle 8"/>
          <p:cNvSpPr>
            <a:spLocks noChangeArrowheads="1"/>
          </p:cNvSpPr>
          <p:nvPr/>
        </p:nvSpPr>
        <p:spPr bwMode="auto">
          <a:xfrm>
            <a:off x="7007225" y="1930400"/>
            <a:ext cx="69850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Leaves</a:t>
            </a:r>
            <a:endParaRPr lang="en-US" sz="2400">
              <a:latin typeface="Times New Roman" pitchFamily="18" charset="0"/>
            </a:endParaRPr>
          </a:p>
        </p:txBody>
      </p:sp>
      <p:sp>
        <p:nvSpPr>
          <p:cNvPr id="263177" name="Rectangle 9"/>
          <p:cNvSpPr>
            <a:spLocks noChangeArrowheads="1"/>
          </p:cNvSpPr>
          <p:nvPr/>
        </p:nvSpPr>
        <p:spPr bwMode="auto">
          <a:xfrm>
            <a:off x="6743700" y="3997325"/>
            <a:ext cx="1292225" cy="860425"/>
          </a:xfrm>
          <a:prstGeom prst="rect">
            <a:avLst/>
          </a:prstGeom>
          <a:solidFill>
            <a:srgbClr val="FFFFFF"/>
          </a:solidFill>
          <a:ln w="9525">
            <a:solidFill>
              <a:schemeClr val="tx1"/>
            </a:solidFill>
            <a:miter lim="800000"/>
            <a:headEnd/>
            <a:tailEnd/>
          </a:ln>
        </p:spPr>
        <p:txBody>
          <a:bodyPr/>
          <a:lstStyle/>
          <a:p>
            <a:endParaRPr lang="en-US"/>
          </a:p>
        </p:txBody>
      </p:sp>
      <p:sp>
        <p:nvSpPr>
          <p:cNvPr id="263178" name="Rectangle 10"/>
          <p:cNvSpPr>
            <a:spLocks noChangeArrowheads="1"/>
          </p:cNvSpPr>
          <p:nvPr/>
        </p:nvSpPr>
        <p:spPr bwMode="auto">
          <a:xfrm>
            <a:off x="6883400" y="4040188"/>
            <a:ext cx="1022350"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Particulate</a:t>
            </a:r>
            <a:endParaRPr lang="en-US" sz="2400">
              <a:latin typeface="Times New Roman" pitchFamily="18" charset="0"/>
            </a:endParaRPr>
          </a:p>
        </p:txBody>
      </p:sp>
      <p:sp>
        <p:nvSpPr>
          <p:cNvPr id="263179" name="Rectangle 11"/>
          <p:cNvSpPr>
            <a:spLocks noChangeArrowheads="1"/>
          </p:cNvSpPr>
          <p:nvPr/>
        </p:nvSpPr>
        <p:spPr bwMode="auto">
          <a:xfrm>
            <a:off x="6864350" y="4298950"/>
            <a:ext cx="9969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Refractory</a:t>
            </a:r>
            <a:endParaRPr lang="en-US" sz="2400">
              <a:latin typeface="Times New Roman" pitchFamily="18" charset="0"/>
            </a:endParaRPr>
          </a:p>
        </p:txBody>
      </p:sp>
      <p:sp>
        <p:nvSpPr>
          <p:cNvPr id="263180" name="Rectangle 12"/>
          <p:cNvSpPr>
            <a:spLocks noChangeArrowheads="1"/>
          </p:cNvSpPr>
          <p:nvPr/>
        </p:nvSpPr>
        <p:spPr bwMode="auto">
          <a:xfrm>
            <a:off x="6905625" y="455771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263181" name="Rectangle 13"/>
          <p:cNvSpPr>
            <a:spLocks noChangeArrowheads="1"/>
          </p:cNvSpPr>
          <p:nvPr/>
        </p:nvSpPr>
        <p:spPr bwMode="auto">
          <a:xfrm>
            <a:off x="4159250" y="3997325"/>
            <a:ext cx="1292225" cy="860425"/>
          </a:xfrm>
          <a:prstGeom prst="rect">
            <a:avLst/>
          </a:prstGeom>
          <a:solidFill>
            <a:srgbClr val="FFFFFF"/>
          </a:solidFill>
          <a:ln w="9525">
            <a:solidFill>
              <a:schemeClr val="tx1"/>
            </a:solidFill>
            <a:miter lim="800000"/>
            <a:headEnd/>
            <a:tailEnd/>
          </a:ln>
        </p:spPr>
        <p:txBody>
          <a:bodyPr/>
          <a:lstStyle/>
          <a:p>
            <a:endParaRPr lang="en-US"/>
          </a:p>
        </p:txBody>
      </p:sp>
      <p:sp>
        <p:nvSpPr>
          <p:cNvPr id="263182" name="Rectangle 14"/>
          <p:cNvSpPr>
            <a:spLocks noChangeArrowheads="1"/>
          </p:cNvSpPr>
          <p:nvPr/>
        </p:nvSpPr>
        <p:spPr bwMode="auto">
          <a:xfrm>
            <a:off x="4298950" y="4040188"/>
            <a:ext cx="1022350"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Particulate</a:t>
            </a:r>
            <a:endParaRPr lang="en-US" sz="2400">
              <a:latin typeface="Times New Roman" pitchFamily="18" charset="0"/>
            </a:endParaRPr>
          </a:p>
        </p:txBody>
      </p:sp>
      <p:sp>
        <p:nvSpPr>
          <p:cNvPr id="263183" name="Rectangle 15"/>
          <p:cNvSpPr>
            <a:spLocks noChangeArrowheads="1"/>
          </p:cNvSpPr>
          <p:nvPr/>
        </p:nvSpPr>
        <p:spPr bwMode="auto">
          <a:xfrm>
            <a:off x="4519613" y="4298950"/>
            <a:ext cx="5778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Labile</a:t>
            </a:r>
            <a:endParaRPr lang="en-US" sz="2400">
              <a:latin typeface="Times New Roman" pitchFamily="18" charset="0"/>
            </a:endParaRPr>
          </a:p>
        </p:txBody>
      </p:sp>
      <p:sp>
        <p:nvSpPr>
          <p:cNvPr id="263184" name="Rectangle 16"/>
          <p:cNvSpPr>
            <a:spLocks noChangeArrowheads="1"/>
          </p:cNvSpPr>
          <p:nvPr/>
        </p:nvSpPr>
        <p:spPr bwMode="auto">
          <a:xfrm>
            <a:off x="4298950" y="455771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263185" name="Rectangle 17"/>
          <p:cNvSpPr>
            <a:spLocks noChangeArrowheads="1"/>
          </p:cNvSpPr>
          <p:nvPr/>
        </p:nvSpPr>
        <p:spPr bwMode="auto">
          <a:xfrm>
            <a:off x="1146175" y="3997325"/>
            <a:ext cx="1290638" cy="860425"/>
          </a:xfrm>
          <a:prstGeom prst="rect">
            <a:avLst/>
          </a:prstGeom>
          <a:solidFill>
            <a:srgbClr val="FFFFFF"/>
          </a:solidFill>
          <a:ln w="9525">
            <a:solidFill>
              <a:schemeClr val="tx1"/>
            </a:solidFill>
            <a:miter lim="800000"/>
            <a:headEnd/>
            <a:tailEnd/>
          </a:ln>
        </p:spPr>
        <p:txBody>
          <a:bodyPr/>
          <a:lstStyle/>
          <a:p>
            <a:endParaRPr lang="en-US"/>
          </a:p>
        </p:txBody>
      </p:sp>
      <p:sp>
        <p:nvSpPr>
          <p:cNvPr id="263186" name="Rectangle 18"/>
          <p:cNvSpPr>
            <a:spLocks noChangeArrowheads="1"/>
          </p:cNvSpPr>
          <p:nvPr/>
        </p:nvSpPr>
        <p:spPr bwMode="auto">
          <a:xfrm>
            <a:off x="1403350" y="4170363"/>
            <a:ext cx="7826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Solution</a:t>
            </a:r>
            <a:endParaRPr lang="en-US" sz="2400">
              <a:latin typeface="Times New Roman" pitchFamily="18" charset="0"/>
            </a:endParaRPr>
          </a:p>
        </p:txBody>
      </p:sp>
      <p:sp>
        <p:nvSpPr>
          <p:cNvPr id="263187" name="Rectangle 19"/>
          <p:cNvSpPr>
            <a:spLocks noChangeArrowheads="1"/>
          </p:cNvSpPr>
          <p:nvPr/>
        </p:nvSpPr>
        <p:spPr bwMode="auto">
          <a:xfrm>
            <a:off x="1338263" y="4427538"/>
            <a:ext cx="912812"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Ammonia</a:t>
            </a:r>
            <a:endParaRPr lang="en-US" sz="2400">
              <a:latin typeface="Times New Roman" pitchFamily="18" charset="0"/>
            </a:endParaRPr>
          </a:p>
        </p:txBody>
      </p:sp>
      <p:sp>
        <p:nvSpPr>
          <p:cNvPr id="263188" name="Rectangle 20"/>
          <p:cNvSpPr>
            <a:spLocks noChangeArrowheads="1"/>
          </p:cNvSpPr>
          <p:nvPr/>
        </p:nvSpPr>
        <p:spPr bwMode="auto">
          <a:xfrm>
            <a:off x="1146175" y="2058988"/>
            <a:ext cx="1290638" cy="862012"/>
          </a:xfrm>
          <a:prstGeom prst="rect">
            <a:avLst/>
          </a:prstGeom>
          <a:solidFill>
            <a:srgbClr val="FFFFFF"/>
          </a:solidFill>
          <a:ln w="9525">
            <a:solidFill>
              <a:schemeClr val="tx1"/>
            </a:solidFill>
            <a:miter lim="800000"/>
            <a:headEnd/>
            <a:tailEnd/>
          </a:ln>
        </p:spPr>
        <p:txBody>
          <a:bodyPr/>
          <a:lstStyle/>
          <a:p>
            <a:endParaRPr lang="en-US"/>
          </a:p>
        </p:txBody>
      </p:sp>
      <p:sp>
        <p:nvSpPr>
          <p:cNvPr id="263189" name="Rectangle 21"/>
          <p:cNvSpPr>
            <a:spLocks noChangeArrowheads="1"/>
          </p:cNvSpPr>
          <p:nvPr/>
        </p:nvSpPr>
        <p:spPr bwMode="auto">
          <a:xfrm>
            <a:off x="1476375" y="2360613"/>
            <a:ext cx="63658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Nitrate</a:t>
            </a:r>
            <a:endParaRPr lang="en-US" sz="2400">
              <a:latin typeface="Times New Roman" pitchFamily="18" charset="0"/>
            </a:endParaRPr>
          </a:p>
        </p:txBody>
      </p:sp>
      <p:sp>
        <p:nvSpPr>
          <p:cNvPr id="263190" name="Line 22"/>
          <p:cNvSpPr>
            <a:spLocks noChangeShapeType="1"/>
          </p:cNvSpPr>
          <p:nvPr/>
        </p:nvSpPr>
        <p:spPr bwMode="auto">
          <a:xfrm>
            <a:off x="5451475" y="4265613"/>
            <a:ext cx="1225550" cy="1587"/>
          </a:xfrm>
          <a:prstGeom prst="line">
            <a:avLst/>
          </a:prstGeom>
          <a:noFill/>
          <a:ln w="9525">
            <a:solidFill>
              <a:schemeClr val="tx1"/>
            </a:solidFill>
            <a:round/>
            <a:headEnd/>
            <a:tailEnd/>
          </a:ln>
        </p:spPr>
        <p:txBody>
          <a:bodyPr/>
          <a:lstStyle/>
          <a:p>
            <a:endParaRPr lang="en-US"/>
          </a:p>
        </p:txBody>
      </p:sp>
      <p:sp>
        <p:nvSpPr>
          <p:cNvPr id="263191" name="Freeform 23"/>
          <p:cNvSpPr>
            <a:spLocks/>
          </p:cNvSpPr>
          <p:nvPr/>
        </p:nvSpPr>
        <p:spPr bwMode="auto">
          <a:xfrm>
            <a:off x="6665913" y="4227513"/>
            <a:ext cx="77787" cy="76200"/>
          </a:xfrm>
          <a:custGeom>
            <a:avLst/>
            <a:gdLst/>
            <a:ahLst/>
            <a:cxnLst>
              <a:cxn ang="0">
                <a:pos x="0" y="0"/>
              </a:cxn>
              <a:cxn ang="0">
                <a:pos x="97" y="49"/>
              </a:cxn>
              <a:cxn ang="0">
                <a:pos x="0" y="98"/>
              </a:cxn>
              <a:cxn ang="0">
                <a:pos x="0" y="0"/>
              </a:cxn>
            </a:cxnLst>
            <a:rect l="0" t="0" r="r" b="b"/>
            <a:pathLst>
              <a:path w="97" h="98">
                <a:moveTo>
                  <a:pt x="0" y="0"/>
                </a:moveTo>
                <a:lnTo>
                  <a:pt x="97" y="49"/>
                </a:lnTo>
                <a:lnTo>
                  <a:pt x="0" y="98"/>
                </a:lnTo>
                <a:lnTo>
                  <a:pt x="0" y="0"/>
                </a:lnTo>
                <a:close/>
              </a:path>
            </a:pathLst>
          </a:custGeom>
          <a:solidFill>
            <a:srgbClr val="000000"/>
          </a:solidFill>
          <a:ln w="9525">
            <a:solidFill>
              <a:schemeClr val="tx1"/>
            </a:solidFill>
            <a:round/>
            <a:headEnd/>
            <a:tailEnd/>
          </a:ln>
        </p:spPr>
        <p:txBody>
          <a:bodyPr/>
          <a:lstStyle/>
          <a:p>
            <a:endParaRPr lang="en-US"/>
          </a:p>
        </p:txBody>
      </p:sp>
      <p:sp>
        <p:nvSpPr>
          <p:cNvPr id="263192" name="Freeform 24"/>
          <p:cNvSpPr>
            <a:spLocks noEditPoints="1"/>
          </p:cNvSpPr>
          <p:nvPr/>
        </p:nvSpPr>
        <p:spPr bwMode="auto">
          <a:xfrm>
            <a:off x="7342188" y="4857750"/>
            <a:ext cx="95250" cy="1077913"/>
          </a:xfrm>
          <a:custGeom>
            <a:avLst/>
            <a:gdLst/>
            <a:ahLst/>
            <a:cxnLst>
              <a:cxn ang="0">
                <a:pos x="0" y="119"/>
              </a:cxn>
              <a:cxn ang="0">
                <a:pos x="60" y="0"/>
              </a:cxn>
              <a:cxn ang="0">
                <a:pos x="120" y="119"/>
              </a:cxn>
              <a:cxn ang="0">
                <a:pos x="0" y="119"/>
              </a:cxn>
              <a:cxn ang="0">
                <a:pos x="120" y="1237"/>
              </a:cxn>
              <a:cxn ang="0">
                <a:pos x="60" y="1356"/>
              </a:cxn>
              <a:cxn ang="0">
                <a:pos x="0" y="1237"/>
              </a:cxn>
              <a:cxn ang="0">
                <a:pos x="120" y="1237"/>
              </a:cxn>
            </a:cxnLst>
            <a:rect l="0" t="0" r="r" b="b"/>
            <a:pathLst>
              <a:path w="120" h="1356">
                <a:moveTo>
                  <a:pt x="0" y="119"/>
                </a:moveTo>
                <a:lnTo>
                  <a:pt x="60" y="0"/>
                </a:lnTo>
                <a:lnTo>
                  <a:pt x="120" y="119"/>
                </a:lnTo>
                <a:lnTo>
                  <a:pt x="0" y="119"/>
                </a:lnTo>
                <a:close/>
                <a:moveTo>
                  <a:pt x="120" y="1237"/>
                </a:moveTo>
                <a:lnTo>
                  <a:pt x="60" y="1356"/>
                </a:lnTo>
                <a:lnTo>
                  <a:pt x="0" y="1237"/>
                </a:lnTo>
                <a:lnTo>
                  <a:pt x="120" y="1237"/>
                </a:lnTo>
                <a:close/>
              </a:path>
            </a:pathLst>
          </a:custGeom>
          <a:solidFill>
            <a:srgbClr val="000000"/>
          </a:solidFill>
          <a:ln w="9525">
            <a:solidFill>
              <a:schemeClr val="tx1"/>
            </a:solidFill>
            <a:round/>
            <a:headEnd/>
            <a:tailEnd/>
          </a:ln>
        </p:spPr>
        <p:txBody>
          <a:bodyPr/>
          <a:lstStyle/>
          <a:p>
            <a:endParaRPr lang="en-US"/>
          </a:p>
        </p:txBody>
      </p:sp>
      <p:sp>
        <p:nvSpPr>
          <p:cNvPr id="263193" name="Line 25"/>
          <p:cNvSpPr>
            <a:spLocks noChangeShapeType="1"/>
          </p:cNvSpPr>
          <p:nvPr/>
        </p:nvSpPr>
        <p:spPr bwMode="auto">
          <a:xfrm>
            <a:off x="4805363" y="4941888"/>
            <a:ext cx="1587" cy="909637"/>
          </a:xfrm>
          <a:prstGeom prst="line">
            <a:avLst/>
          </a:prstGeom>
          <a:noFill/>
          <a:ln w="9525">
            <a:solidFill>
              <a:schemeClr val="tx1"/>
            </a:solidFill>
            <a:round/>
            <a:headEnd/>
            <a:tailEnd/>
          </a:ln>
        </p:spPr>
        <p:txBody>
          <a:bodyPr/>
          <a:lstStyle/>
          <a:p>
            <a:endParaRPr lang="en-US"/>
          </a:p>
        </p:txBody>
      </p:sp>
      <p:sp>
        <p:nvSpPr>
          <p:cNvPr id="263194" name="Freeform 26"/>
          <p:cNvSpPr>
            <a:spLocks noEditPoints="1"/>
          </p:cNvSpPr>
          <p:nvPr/>
        </p:nvSpPr>
        <p:spPr bwMode="auto">
          <a:xfrm>
            <a:off x="4759325" y="4857750"/>
            <a:ext cx="93663" cy="1077913"/>
          </a:xfrm>
          <a:custGeom>
            <a:avLst/>
            <a:gdLst/>
            <a:ahLst/>
            <a:cxnLst>
              <a:cxn ang="0">
                <a:pos x="0" y="119"/>
              </a:cxn>
              <a:cxn ang="0">
                <a:pos x="60" y="0"/>
              </a:cxn>
              <a:cxn ang="0">
                <a:pos x="119" y="119"/>
              </a:cxn>
              <a:cxn ang="0">
                <a:pos x="0" y="119"/>
              </a:cxn>
              <a:cxn ang="0">
                <a:pos x="119" y="1237"/>
              </a:cxn>
              <a:cxn ang="0">
                <a:pos x="60" y="1356"/>
              </a:cxn>
              <a:cxn ang="0">
                <a:pos x="0" y="1237"/>
              </a:cxn>
              <a:cxn ang="0">
                <a:pos x="119" y="1237"/>
              </a:cxn>
            </a:cxnLst>
            <a:rect l="0" t="0" r="r" b="b"/>
            <a:pathLst>
              <a:path w="119" h="1356">
                <a:moveTo>
                  <a:pt x="0" y="119"/>
                </a:moveTo>
                <a:lnTo>
                  <a:pt x="60" y="0"/>
                </a:lnTo>
                <a:lnTo>
                  <a:pt x="119" y="119"/>
                </a:lnTo>
                <a:lnTo>
                  <a:pt x="0" y="119"/>
                </a:lnTo>
                <a:close/>
                <a:moveTo>
                  <a:pt x="119" y="1237"/>
                </a:moveTo>
                <a:lnTo>
                  <a:pt x="60" y="1356"/>
                </a:lnTo>
                <a:lnTo>
                  <a:pt x="0" y="1237"/>
                </a:lnTo>
                <a:lnTo>
                  <a:pt x="119" y="1237"/>
                </a:lnTo>
                <a:close/>
              </a:path>
            </a:pathLst>
          </a:custGeom>
          <a:solidFill>
            <a:schemeClr val="tx1"/>
          </a:solidFill>
          <a:ln w="9525">
            <a:solidFill>
              <a:schemeClr val="tx1"/>
            </a:solidFill>
            <a:round/>
            <a:headEnd/>
            <a:tailEnd/>
          </a:ln>
        </p:spPr>
        <p:txBody>
          <a:bodyPr/>
          <a:lstStyle/>
          <a:p>
            <a:endParaRPr lang="en-US"/>
          </a:p>
        </p:txBody>
      </p:sp>
      <p:sp>
        <p:nvSpPr>
          <p:cNvPr id="263195" name="Freeform 27"/>
          <p:cNvSpPr>
            <a:spLocks/>
          </p:cNvSpPr>
          <p:nvPr/>
        </p:nvSpPr>
        <p:spPr bwMode="auto">
          <a:xfrm>
            <a:off x="3048000" y="3581400"/>
            <a:ext cx="1044575" cy="846138"/>
          </a:xfrm>
          <a:custGeom>
            <a:avLst/>
            <a:gdLst/>
            <a:ahLst/>
            <a:cxnLst>
              <a:cxn ang="0">
                <a:pos x="0" y="0"/>
              </a:cxn>
              <a:cxn ang="0">
                <a:pos x="542" y="0"/>
              </a:cxn>
              <a:cxn ang="0">
                <a:pos x="542" y="1085"/>
              </a:cxn>
              <a:cxn ang="0">
                <a:pos x="1085" y="1085"/>
              </a:cxn>
              <a:cxn ang="0">
                <a:pos x="1271" y="1085"/>
              </a:cxn>
            </a:cxnLst>
            <a:rect l="0" t="0" r="r" b="b"/>
            <a:pathLst>
              <a:path w="1271" h="1085">
                <a:moveTo>
                  <a:pt x="0" y="0"/>
                </a:moveTo>
                <a:lnTo>
                  <a:pt x="542" y="0"/>
                </a:lnTo>
                <a:lnTo>
                  <a:pt x="542" y="1085"/>
                </a:lnTo>
                <a:lnTo>
                  <a:pt x="1085" y="1085"/>
                </a:lnTo>
                <a:lnTo>
                  <a:pt x="1271" y="1085"/>
                </a:lnTo>
              </a:path>
            </a:pathLst>
          </a:custGeom>
          <a:noFill/>
          <a:ln w="9525">
            <a:solidFill>
              <a:schemeClr val="tx1"/>
            </a:solidFill>
            <a:prstDash val="solid"/>
            <a:round/>
            <a:headEnd/>
            <a:tailEnd/>
          </a:ln>
        </p:spPr>
        <p:txBody>
          <a:bodyPr/>
          <a:lstStyle/>
          <a:p>
            <a:endParaRPr lang="en-US"/>
          </a:p>
        </p:txBody>
      </p:sp>
      <p:sp>
        <p:nvSpPr>
          <p:cNvPr id="263196" name="Freeform 28"/>
          <p:cNvSpPr>
            <a:spLocks/>
          </p:cNvSpPr>
          <p:nvPr/>
        </p:nvSpPr>
        <p:spPr bwMode="auto">
          <a:xfrm>
            <a:off x="4083050" y="4389438"/>
            <a:ext cx="76200" cy="77787"/>
          </a:xfrm>
          <a:custGeom>
            <a:avLst/>
            <a:gdLst/>
            <a:ahLst/>
            <a:cxnLst>
              <a:cxn ang="0">
                <a:pos x="0" y="0"/>
              </a:cxn>
              <a:cxn ang="0">
                <a:pos x="98" y="48"/>
              </a:cxn>
              <a:cxn ang="0">
                <a:pos x="0" y="97"/>
              </a:cxn>
              <a:cxn ang="0">
                <a:pos x="0" y="0"/>
              </a:cxn>
            </a:cxnLst>
            <a:rect l="0" t="0" r="r" b="b"/>
            <a:pathLst>
              <a:path w="98" h="97">
                <a:moveTo>
                  <a:pt x="0" y="0"/>
                </a:moveTo>
                <a:lnTo>
                  <a:pt x="98" y="48"/>
                </a:lnTo>
                <a:lnTo>
                  <a:pt x="0" y="97"/>
                </a:lnTo>
                <a:lnTo>
                  <a:pt x="0" y="0"/>
                </a:lnTo>
                <a:close/>
              </a:path>
            </a:pathLst>
          </a:custGeom>
          <a:solidFill>
            <a:srgbClr val="000000"/>
          </a:solidFill>
          <a:ln w="9525">
            <a:solidFill>
              <a:schemeClr val="tx1"/>
            </a:solidFill>
            <a:round/>
            <a:headEnd/>
            <a:tailEnd/>
          </a:ln>
        </p:spPr>
        <p:txBody>
          <a:bodyPr/>
          <a:lstStyle/>
          <a:p>
            <a:endParaRPr lang="en-US"/>
          </a:p>
        </p:txBody>
      </p:sp>
      <p:sp>
        <p:nvSpPr>
          <p:cNvPr id="263197" name="Line 29"/>
          <p:cNvSpPr>
            <a:spLocks noChangeShapeType="1"/>
          </p:cNvSpPr>
          <p:nvPr/>
        </p:nvSpPr>
        <p:spPr bwMode="auto">
          <a:xfrm flipH="1">
            <a:off x="2506663" y="4643438"/>
            <a:ext cx="1652587" cy="1587"/>
          </a:xfrm>
          <a:prstGeom prst="line">
            <a:avLst/>
          </a:prstGeom>
          <a:noFill/>
          <a:ln w="9525">
            <a:solidFill>
              <a:schemeClr val="tx1"/>
            </a:solidFill>
            <a:round/>
            <a:headEnd/>
            <a:tailEnd/>
          </a:ln>
        </p:spPr>
        <p:txBody>
          <a:bodyPr/>
          <a:lstStyle/>
          <a:p>
            <a:endParaRPr lang="en-US"/>
          </a:p>
        </p:txBody>
      </p:sp>
      <p:sp>
        <p:nvSpPr>
          <p:cNvPr id="263198" name="Freeform 30"/>
          <p:cNvSpPr>
            <a:spLocks/>
          </p:cNvSpPr>
          <p:nvPr/>
        </p:nvSpPr>
        <p:spPr bwMode="auto">
          <a:xfrm>
            <a:off x="2436813" y="4603750"/>
            <a:ext cx="77787" cy="77788"/>
          </a:xfrm>
          <a:custGeom>
            <a:avLst/>
            <a:gdLst/>
            <a:ahLst/>
            <a:cxnLst>
              <a:cxn ang="0">
                <a:pos x="97" y="97"/>
              </a:cxn>
              <a:cxn ang="0">
                <a:pos x="0" y="49"/>
              </a:cxn>
              <a:cxn ang="0">
                <a:pos x="97" y="0"/>
              </a:cxn>
              <a:cxn ang="0">
                <a:pos x="97" y="97"/>
              </a:cxn>
            </a:cxnLst>
            <a:rect l="0" t="0" r="r" b="b"/>
            <a:pathLst>
              <a:path w="97" h="97">
                <a:moveTo>
                  <a:pt x="97" y="97"/>
                </a:moveTo>
                <a:lnTo>
                  <a:pt x="0" y="49"/>
                </a:lnTo>
                <a:lnTo>
                  <a:pt x="97" y="0"/>
                </a:lnTo>
                <a:lnTo>
                  <a:pt x="97" y="97"/>
                </a:lnTo>
                <a:close/>
              </a:path>
            </a:pathLst>
          </a:custGeom>
          <a:solidFill>
            <a:srgbClr val="000000"/>
          </a:solidFill>
          <a:ln w="9525">
            <a:solidFill>
              <a:schemeClr val="tx1"/>
            </a:solidFill>
            <a:round/>
            <a:headEnd/>
            <a:tailEnd/>
          </a:ln>
        </p:spPr>
        <p:txBody>
          <a:bodyPr/>
          <a:lstStyle/>
          <a:p>
            <a:endParaRPr lang="en-US"/>
          </a:p>
        </p:txBody>
      </p:sp>
      <p:sp>
        <p:nvSpPr>
          <p:cNvPr id="263199" name="Line 31"/>
          <p:cNvSpPr>
            <a:spLocks noChangeShapeType="1"/>
          </p:cNvSpPr>
          <p:nvPr/>
        </p:nvSpPr>
        <p:spPr bwMode="auto">
          <a:xfrm flipV="1">
            <a:off x="1790700" y="2987675"/>
            <a:ext cx="1588" cy="1009650"/>
          </a:xfrm>
          <a:prstGeom prst="line">
            <a:avLst/>
          </a:prstGeom>
          <a:noFill/>
          <a:ln w="9525">
            <a:solidFill>
              <a:schemeClr val="tx1"/>
            </a:solidFill>
            <a:round/>
            <a:headEnd/>
            <a:tailEnd/>
          </a:ln>
        </p:spPr>
        <p:txBody>
          <a:bodyPr/>
          <a:lstStyle/>
          <a:p>
            <a:endParaRPr lang="en-US"/>
          </a:p>
        </p:txBody>
      </p:sp>
      <p:sp>
        <p:nvSpPr>
          <p:cNvPr id="263200" name="Freeform 32"/>
          <p:cNvSpPr>
            <a:spLocks/>
          </p:cNvSpPr>
          <p:nvPr/>
        </p:nvSpPr>
        <p:spPr bwMode="auto">
          <a:xfrm>
            <a:off x="1752600" y="2921000"/>
            <a:ext cx="77788" cy="77788"/>
          </a:xfrm>
          <a:custGeom>
            <a:avLst/>
            <a:gdLst/>
            <a:ahLst/>
            <a:cxnLst>
              <a:cxn ang="0">
                <a:pos x="0" y="97"/>
              </a:cxn>
              <a:cxn ang="0">
                <a:pos x="49" y="0"/>
              </a:cxn>
              <a:cxn ang="0">
                <a:pos x="98" y="97"/>
              </a:cxn>
              <a:cxn ang="0">
                <a:pos x="0" y="97"/>
              </a:cxn>
            </a:cxnLst>
            <a:rect l="0" t="0" r="r" b="b"/>
            <a:pathLst>
              <a:path w="98" h="97">
                <a:moveTo>
                  <a:pt x="0" y="97"/>
                </a:moveTo>
                <a:lnTo>
                  <a:pt x="49" y="0"/>
                </a:lnTo>
                <a:lnTo>
                  <a:pt x="98" y="97"/>
                </a:lnTo>
                <a:lnTo>
                  <a:pt x="0" y="97"/>
                </a:lnTo>
                <a:close/>
              </a:path>
            </a:pathLst>
          </a:custGeom>
          <a:solidFill>
            <a:srgbClr val="000000"/>
          </a:solidFill>
          <a:ln w="9525">
            <a:solidFill>
              <a:schemeClr val="tx1"/>
            </a:solidFill>
            <a:round/>
            <a:headEnd/>
            <a:tailEnd/>
          </a:ln>
        </p:spPr>
        <p:txBody>
          <a:bodyPr/>
          <a:lstStyle/>
          <a:p>
            <a:endParaRPr lang="en-US"/>
          </a:p>
        </p:txBody>
      </p:sp>
      <p:sp>
        <p:nvSpPr>
          <p:cNvPr id="263201" name="Freeform 33"/>
          <p:cNvSpPr>
            <a:spLocks/>
          </p:cNvSpPr>
          <p:nvPr/>
        </p:nvSpPr>
        <p:spPr bwMode="auto">
          <a:xfrm>
            <a:off x="2868613" y="982663"/>
            <a:ext cx="860425" cy="1076325"/>
          </a:xfrm>
          <a:custGeom>
            <a:avLst/>
            <a:gdLst/>
            <a:ahLst/>
            <a:cxnLst>
              <a:cxn ang="0">
                <a:pos x="1085" y="0"/>
              </a:cxn>
              <a:cxn ang="0">
                <a:pos x="0" y="0"/>
              </a:cxn>
              <a:cxn ang="0">
                <a:pos x="0" y="1356"/>
              </a:cxn>
              <a:cxn ang="0">
                <a:pos x="1000" y="1356"/>
              </a:cxn>
            </a:cxnLst>
            <a:rect l="0" t="0" r="r" b="b"/>
            <a:pathLst>
              <a:path w="1085" h="1356">
                <a:moveTo>
                  <a:pt x="1085" y="0"/>
                </a:moveTo>
                <a:lnTo>
                  <a:pt x="0" y="0"/>
                </a:lnTo>
                <a:lnTo>
                  <a:pt x="0" y="1356"/>
                </a:lnTo>
                <a:lnTo>
                  <a:pt x="1000" y="1356"/>
                </a:lnTo>
              </a:path>
            </a:pathLst>
          </a:custGeom>
          <a:noFill/>
          <a:ln w="9525">
            <a:solidFill>
              <a:schemeClr val="tx1"/>
            </a:solidFill>
            <a:prstDash val="solid"/>
            <a:round/>
            <a:headEnd/>
            <a:tailEnd/>
          </a:ln>
        </p:spPr>
        <p:txBody>
          <a:bodyPr/>
          <a:lstStyle/>
          <a:p>
            <a:endParaRPr lang="en-US"/>
          </a:p>
        </p:txBody>
      </p:sp>
      <p:sp>
        <p:nvSpPr>
          <p:cNvPr id="263202" name="Freeform 34"/>
          <p:cNvSpPr>
            <a:spLocks/>
          </p:cNvSpPr>
          <p:nvPr/>
        </p:nvSpPr>
        <p:spPr bwMode="auto">
          <a:xfrm>
            <a:off x="3651250" y="2020888"/>
            <a:ext cx="77788" cy="77787"/>
          </a:xfrm>
          <a:custGeom>
            <a:avLst/>
            <a:gdLst/>
            <a:ahLst/>
            <a:cxnLst>
              <a:cxn ang="0">
                <a:pos x="0" y="0"/>
              </a:cxn>
              <a:cxn ang="0">
                <a:pos x="97" y="49"/>
              </a:cxn>
              <a:cxn ang="0">
                <a:pos x="0" y="98"/>
              </a:cxn>
              <a:cxn ang="0">
                <a:pos x="0" y="0"/>
              </a:cxn>
            </a:cxnLst>
            <a:rect l="0" t="0" r="r" b="b"/>
            <a:pathLst>
              <a:path w="97" h="98">
                <a:moveTo>
                  <a:pt x="0" y="0"/>
                </a:moveTo>
                <a:lnTo>
                  <a:pt x="97" y="49"/>
                </a:lnTo>
                <a:lnTo>
                  <a:pt x="0" y="98"/>
                </a:lnTo>
                <a:lnTo>
                  <a:pt x="0" y="0"/>
                </a:lnTo>
                <a:close/>
              </a:path>
            </a:pathLst>
          </a:custGeom>
          <a:solidFill>
            <a:srgbClr val="000000"/>
          </a:solidFill>
          <a:ln w="9525">
            <a:solidFill>
              <a:schemeClr val="tx1"/>
            </a:solidFill>
            <a:round/>
            <a:headEnd/>
            <a:tailEnd/>
          </a:ln>
        </p:spPr>
        <p:txBody>
          <a:bodyPr/>
          <a:lstStyle/>
          <a:p>
            <a:endParaRPr lang="en-US"/>
          </a:p>
        </p:txBody>
      </p:sp>
      <p:sp>
        <p:nvSpPr>
          <p:cNvPr id="263203" name="Line 35"/>
          <p:cNvSpPr>
            <a:spLocks noChangeShapeType="1"/>
          </p:cNvSpPr>
          <p:nvPr/>
        </p:nvSpPr>
        <p:spPr bwMode="auto">
          <a:xfrm>
            <a:off x="2868613" y="982663"/>
            <a:ext cx="860425" cy="1587"/>
          </a:xfrm>
          <a:prstGeom prst="line">
            <a:avLst/>
          </a:prstGeom>
          <a:noFill/>
          <a:ln w="15875">
            <a:solidFill>
              <a:schemeClr val="tx1"/>
            </a:solidFill>
            <a:round/>
            <a:headEnd/>
            <a:tailEnd/>
          </a:ln>
        </p:spPr>
        <p:txBody>
          <a:bodyPr/>
          <a:lstStyle/>
          <a:p>
            <a:endParaRPr lang="en-US"/>
          </a:p>
        </p:txBody>
      </p:sp>
      <p:sp>
        <p:nvSpPr>
          <p:cNvPr id="263204" name="Line 36"/>
          <p:cNvSpPr>
            <a:spLocks noChangeShapeType="1"/>
          </p:cNvSpPr>
          <p:nvPr/>
        </p:nvSpPr>
        <p:spPr bwMode="auto">
          <a:xfrm>
            <a:off x="2868613" y="982663"/>
            <a:ext cx="793750" cy="1587"/>
          </a:xfrm>
          <a:prstGeom prst="line">
            <a:avLst/>
          </a:prstGeom>
          <a:noFill/>
          <a:ln w="9525">
            <a:solidFill>
              <a:schemeClr val="tx1"/>
            </a:solidFill>
            <a:round/>
            <a:headEnd/>
            <a:tailEnd/>
          </a:ln>
        </p:spPr>
        <p:txBody>
          <a:bodyPr/>
          <a:lstStyle/>
          <a:p>
            <a:endParaRPr lang="en-US"/>
          </a:p>
        </p:txBody>
      </p:sp>
      <p:sp>
        <p:nvSpPr>
          <p:cNvPr id="263205" name="Freeform 37"/>
          <p:cNvSpPr>
            <a:spLocks/>
          </p:cNvSpPr>
          <p:nvPr/>
        </p:nvSpPr>
        <p:spPr bwMode="auto">
          <a:xfrm>
            <a:off x="3651250" y="944563"/>
            <a:ext cx="77788" cy="77787"/>
          </a:xfrm>
          <a:custGeom>
            <a:avLst/>
            <a:gdLst/>
            <a:ahLst/>
            <a:cxnLst>
              <a:cxn ang="0">
                <a:pos x="0" y="0"/>
              </a:cxn>
              <a:cxn ang="0">
                <a:pos x="97" y="49"/>
              </a:cxn>
              <a:cxn ang="0">
                <a:pos x="0" y="97"/>
              </a:cxn>
              <a:cxn ang="0">
                <a:pos x="0" y="0"/>
              </a:cxn>
            </a:cxnLst>
            <a:rect l="0" t="0" r="r" b="b"/>
            <a:pathLst>
              <a:path w="97" h="97">
                <a:moveTo>
                  <a:pt x="0" y="0"/>
                </a:moveTo>
                <a:lnTo>
                  <a:pt x="97" y="49"/>
                </a:lnTo>
                <a:lnTo>
                  <a:pt x="0" y="97"/>
                </a:lnTo>
                <a:lnTo>
                  <a:pt x="0" y="0"/>
                </a:lnTo>
                <a:close/>
              </a:path>
            </a:pathLst>
          </a:custGeom>
          <a:solidFill>
            <a:srgbClr val="000000"/>
          </a:solidFill>
          <a:ln w="9525">
            <a:solidFill>
              <a:schemeClr val="tx1"/>
            </a:solidFill>
            <a:round/>
            <a:headEnd/>
            <a:tailEnd/>
          </a:ln>
        </p:spPr>
        <p:txBody>
          <a:bodyPr/>
          <a:lstStyle/>
          <a:p>
            <a:endParaRPr lang="en-US"/>
          </a:p>
        </p:txBody>
      </p:sp>
      <p:sp>
        <p:nvSpPr>
          <p:cNvPr id="263206" name="Line 38"/>
          <p:cNvSpPr>
            <a:spLocks noChangeShapeType="1"/>
          </p:cNvSpPr>
          <p:nvPr/>
        </p:nvSpPr>
        <p:spPr bwMode="auto">
          <a:xfrm>
            <a:off x="1790700" y="1628775"/>
            <a:ext cx="1009650" cy="1588"/>
          </a:xfrm>
          <a:prstGeom prst="line">
            <a:avLst/>
          </a:prstGeom>
          <a:noFill/>
          <a:ln w="9525">
            <a:solidFill>
              <a:schemeClr val="tx1"/>
            </a:solidFill>
            <a:round/>
            <a:headEnd/>
            <a:tailEnd/>
          </a:ln>
        </p:spPr>
        <p:txBody>
          <a:bodyPr/>
          <a:lstStyle/>
          <a:p>
            <a:endParaRPr lang="en-US"/>
          </a:p>
        </p:txBody>
      </p:sp>
      <p:sp>
        <p:nvSpPr>
          <p:cNvPr id="263207" name="Freeform 39"/>
          <p:cNvSpPr>
            <a:spLocks/>
          </p:cNvSpPr>
          <p:nvPr/>
        </p:nvSpPr>
        <p:spPr bwMode="auto">
          <a:xfrm>
            <a:off x="2790825" y="1590675"/>
            <a:ext cx="77788" cy="77788"/>
          </a:xfrm>
          <a:custGeom>
            <a:avLst/>
            <a:gdLst/>
            <a:ahLst/>
            <a:cxnLst>
              <a:cxn ang="0">
                <a:pos x="0" y="0"/>
              </a:cxn>
              <a:cxn ang="0">
                <a:pos x="97" y="48"/>
              </a:cxn>
              <a:cxn ang="0">
                <a:pos x="0" y="97"/>
              </a:cxn>
              <a:cxn ang="0">
                <a:pos x="0" y="0"/>
              </a:cxn>
            </a:cxnLst>
            <a:rect l="0" t="0" r="r" b="b"/>
            <a:pathLst>
              <a:path w="97" h="97">
                <a:moveTo>
                  <a:pt x="0" y="0"/>
                </a:moveTo>
                <a:lnTo>
                  <a:pt x="97" y="48"/>
                </a:lnTo>
                <a:lnTo>
                  <a:pt x="0" y="97"/>
                </a:lnTo>
                <a:lnTo>
                  <a:pt x="0" y="0"/>
                </a:lnTo>
                <a:close/>
              </a:path>
            </a:pathLst>
          </a:custGeom>
          <a:solidFill>
            <a:srgbClr val="000000"/>
          </a:solidFill>
          <a:ln w="9525">
            <a:solidFill>
              <a:schemeClr val="tx1"/>
            </a:solidFill>
            <a:round/>
            <a:headEnd/>
            <a:tailEnd/>
          </a:ln>
        </p:spPr>
        <p:txBody>
          <a:bodyPr/>
          <a:lstStyle/>
          <a:p>
            <a:endParaRPr lang="en-US"/>
          </a:p>
        </p:txBody>
      </p:sp>
      <p:sp>
        <p:nvSpPr>
          <p:cNvPr id="263208" name="Line 40"/>
          <p:cNvSpPr>
            <a:spLocks noChangeShapeType="1"/>
          </p:cNvSpPr>
          <p:nvPr/>
        </p:nvSpPr>
        <p:spPr bwMode="auto">
          <a:xfrm flipV="1">
            <a:off x="1790700" y="1697038"/>
            <a:ext cx="1588" cy="361950"/>
          </a:xfrm>
          <a:prstGeom prst="line">
            <a:avLst/>
          </a:prstGeom>
          <a:noFill/>
          <a:ln w="9525">
            <a:solidFill>
              <a:schemeClr val="tx1"/>
            </a:solidFill>
            <a:round/>
            <a:headEnd/>
            <a:tailEnd/>
          </a:ln>
        </p:spPr>
        <p:txBody>
          <a:bodyPr/>
          <a:lstStyle/>
          <a:p>
            <a:endParaRPr lang="en-US"/>
          </a:p>
        </p:txBody>
      </p:sp>
      <p:sp>
        <p:nvSpPr>
          <p:cNvPr id="263209" name="Freeform 41"/>
          <p:cNvSpPr>
            <a:spLocks/>
          </p:cNvSpPr>
          <p:nvPr/>
        </p:nvSpPr>
        <p:spPr bwMode="auto">
          <a:xfrm>
            <a:off x="1752600" y="1628775"/>
            <a:ext cx="77788" cy="77788"/>
          </a:xfrm>
          <a:custGeom>
            <a:avLst/>
            <a:gdLst/>
            <a:ahLst/>
            <a:cxnLst>
              <a:cxn ang="0">
                <a:pos x="0" y="98"/>
              </a:cxn>
              <a:cxn ang="0">
                <a:pos x="49" y="0"/>
              </a:cxn>
              <a:cxn ang="0">
                <a:pos x="98" y="98"/>
              </a:cxn>
              <a:cxn ang="0">
                <a:pos x="0" y="98"/>
              </a:cxn>
            </a:cxnLst>
            <a:rect l="0" t="0" r="r" b="b"/>
            <a:pathLst>
              <a:path w="98" h="98">
                <a:moveTo>
                  <a:pt x="0" y="98"/>
                </a:moveTo>
                <a:lnTo>
                  <a:pt x="49" y="0"/>
                </a:lnTo>
                <a:lnTo>
                  <a:pt x="98" y="98"/>
                </a:lnTo>
                <a:lnTo>
                  <a:pt x="0" y="98"/>
                </a:lnTo>
                <a:close/>
              </a:path>
            </a:pathLst>
          </a:custGeom>
          <a:solidFill>
            <a:srgbClr val="000000"/>
          </a:solidFill>
          <a:ln w="9525">
            <a:solidFill>
              <a:schemeClr val="tx1"/>
            </a:solidFill>
            <a:round/>
            <a:headEnd/>
            <a:tailEnd/>
          </a:ln>
        </p:spPr>
        <p:txBody>
          <a:bodyPr/>
          <a:lstStyle/>
          <a:p>
            <a:endParaRPr lang="en-US"/>
          </a:p>
        </p:txBody>
      </p:sp>
      <p:sp>
        <p:nvSpPr>
          <p:cNvPr id="263210" name="Line 42"/>
          <p:cNvSpPr>
            <a:spLocks noChangeShapeType="1"/>
          </p:cNvSpPr>
          <p:nvPr/>
        </p:nvSpPr>
        <p:spPr bwMode="auto">
          <a:xfrm>
            <a:off x="4805363" y="3567113"/>
            <a:ext cx="1587" cy="361950"/>
          </a:xfrm>
          <a:prstGeom prst="line">
            <a:avLst/>
          </a:prstGeom>
          <a:noFill/>
          <a:ln w="9525">
            <a:solidFill>
              <a:schemeClr val="tx1"/>
            </a:solidFill>
            <a:round/>
            <a:headEnd/>
            <a:tailEnd/>
          </a:ln>
        </p:spPr>
        <p:txBody>
          <a:bodyPr/>
          <a:lstStyle/>
          <a:p>
            <a:endParaRPr lang="en-US"/>
          </a:p>
        </p:txBody>
      </p:sp>
      <p:sp>
        <p:nvSpPr>
          <p:cNvPr id="263211" name="Freeform 43"/>
          <p:cNvSpPr>
            <a:spLocks/>
          </p:cNvSpPr>
          <p:nvPr/>
        </p:nvSpPr>
        <p:spPr bwMode="auto">
          <a:xfrm>
            <a:off x="4767263" y="3919538"/>
            <a:ext cx="77787" cy="77787"/>
          </a:xfrm>
          <a:custGeom>
            <a:avLst/>
            <a:gdLst/>
            <a:ahLst/>
            <a:cxnLst>
              <a:cxn ang="0">
                <a:pos x="98" y="0"/>
              </a:cxn>
              <a:cxn ang="0">
                <a:pos x="49" y="98"/>
              </a:cxn>
              <a:cxn ang="0">
                <a:pos x="0" y="0"/>
              </a:cxn>
              <a:cxn ang="0">
                <a:pos x="98" y="0"/>
              </a:cxn>
            </a:cxnLst>
            <a:rect l="0" t="0" r="r" b="b"/>
            <a:pathLst>
              <a:path w="98" h="98">
                <a:moveTo>
                  <a:pt x="98" y="0"/>
                </a:moveTo>
                <a:lnTo>
                  <a:pt x="49" y="98"/>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263212" name="Line 44"/>
          <p:cNvSpPr>
            <a:spLocks noChangeShapeType="1"/>
          </p:cNvSpPr>
          <p:nvPr/>
        </p:nvSpPr>
        <p:spPr bwMode="auto">
          <a:xfrm>
            <a:off x="7389813" y="3567113"/>
            <a:ext cx="1587" cy="361950"/>
          </a:xfrm>
          <a:prstGeom prst="line">
            <a:avLst/>
          </a:prstGeom>
          <a:noFill/>
          <a:ln w="9525">
            <a:solidFill>
              <a:schemeClr val="tx1"/>
            </a:solidFill>
            <a:round/>
            <a:headEnd/>
            <a:tailEnd/>
          </a:ln>
        </p:spPr>
        <p:txBody>
          <a:bodyPr/>
          <a:lstStyle/>
          <a:p>
            <a:endParaRPr lang="en-US"/>
          </a:p>
        </p:txBody>
      </p:sp>
      <p:sp>
        <p:nvSpPr>
          <p:cNvPr id="263213" name="Freeform 45"/>
          <p:cNvSpPr>
            <a:spLocks/>
          </p:cNvSpPr>
          <p:nvPr/>
        </p:nvSpPr>
        <p:spPr bwMode="auto">
          <a:xfrm>
            <a:off x="7351713" y="3919538"/>
            <a:ext cx="76200" cy="77787"/>
          </a:xfrm>
          <a:custGeom>
            <a:avLst/>
            <a:gdLst/>
            <a:ahLst/>
            <a:cxnLst>
              <a:cxn ang="0">
                <a:pos x="98" y="0"/>
              </a:cxn>
              <a:cxn ang="0">
                <a:pos x="49" y="98"/>
              </a:cxn>
              <a:cxn ang="0">
                <a:pos x="0" y="0"/>
              </a:cxn>
              <a:cxn ang="0">
                <a:pos x="98" y="0"/>
              </a:cxn>
            </a:cxnLst>
            <a:rect l="0" t="0" r="r" b="b"/>
            <a:pathLst>
              <a:path w="98" h="98">
                <a:moveTo>
                  <a:pt x="98" y="0"/>
                </a:moveTo>
                <a:lnTo>
                  <a:pt x="49" y="98"/>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263214" name="Line 46"/>
          <p:cNvSpPr>
            <a:spLocks noChangeShapeType="1"/>
          </p:cNvSpPr>
          <p:nvPr/>
        </p:nvSpPr>
        <p:spPr bwMode="auto">
          <a:xfrm>
            <a:off x="4805363" y="3567113"/>
            <a:ext cx="2584450" cy="1587"/>
          </a:xfrm>
          <a:prstGeom prst="line">
            <a:avLst/>
          </a:prstGeom>
          <a:noFill/>
          <a:ln w="15875">
            <a:solidFill>
              <a:schemeClr val="tx1"/>
            </a:solidFill>
            <a:round/>
            <a:headEnd/>
            <a:tailEnd/>
          </a:ln>
        </p:spPr>
        <p:txBody>
          <a:bodyPr/>
          <a:lstStyle/>
          <a:p>
            <a:endParaRPr lang="en-US"/>
          </a:p>
        </p:txBody>
      </p:sp>
      <p:sp>
        <p:nvSpPr>
          <p:cNvPr id="263215" name="Freeform 47"/>
          <p:cNvSpPr>
            <a:spLocks/>
          </p:cNvSpPr>
          <p:nvPr/>
        </p:nvSpPr>
        <p:spPr bwMode="auto">
          <a:xfrm>
            <a:off x="6313488" y="2490788"/>
            <a:ext cx="1076325" cy="1008062"/>
          </a:xfrm>
          <a:custGeom>
            <a:avLst/>
            <a:gdLst/>
            <a:ahLst/>
            <a:cxnLst>
              <a:cxn ang="0">
                <a:pos x="1356" y="0"/>
              </a:cxn>
              <a:cxn ang="0">
                <a:pos x="1356" y="678"/>
              </a:cxn>
              <a:cxn ang="0">
                <a:pos x="0" y="678"/>
              </a:cxn>
              <a:cxn ang="0">
                <a:pos x="0" y="1271"/>
              </a:cxn>
            </a:cxnLst>
            <a:rect l="0" t="0" r="r" b="b"/>
            <a:pathLst>
              <a:path w="1356" h="1271">
                <a:moveTo>
                  <a:pt x="1356" y="0"/>
                </a:moveTo>
                <a:lnTo>
                  <a:pt x="1356" y="678"/>
                </a:lnTo>
                <a:lnTo>
                  <a:pt x="0" y="678"/>
                </a:lnTo>
                <a:lnTo>
                  <a:pt x="0" y="1271"/>
                </a:lnTo>
              </a:path>
            </a:pathLst>
          </a:custGeom>
          <a:noFill/>
          <a:ln w="9525">
            <a:solidFill>
              <a:schemeClr val="tx1"/>
            </a:solidFill>
            <a:prstDash val="solid"/>
            <a:round/>
            <a:headEnd/>
            <a:tailEnd/>
          </a:ln>
        </p:spPr>
        <p:txBody>
          <a:bodyPr/>
          <a:lstStyle/>
          <a:p>
            <a:endParaRPr lang="en-US"/>
          </a:p>
        </p:txBody>
      </p:sp>
      <p:sp>
        <p:nvSpPr>
          <p:cNvPr id="263216" name="Freeform 48"/>
          <p:cNvSpPr>
            <a:spLocks/>
          </p:cNvSpPr>
          <p:nvPr/>
        </p:nvSpPr>
        <p:spPr bwMode="auto">
          <a:xfrm>
            <a:off x="6273800" y="3489325"/>
            <a:ext cx="77788" cy="77788"/>
          </a:xfrm>
          <a:custGeom>
            <a:avLst/>
            <a:gdLst/>
            <a:ahLst/>
            <a:cxnLst>
              <a:cxn ang="0">
                <a:pos x="98" y="0"/>
              </a:cxn>
              <a:cxn ang="0">
                <a:pos x="49" y="97"/>
              </a:cxn>
              <a:cxn ang="0">
                <a:pos x="0" y="0"/>
              </a:cxn>
              <a:cxn ang="0">
                <a:pos x="98" y="0"/>
              </a:cxn>
            </a:cxnLst>
            <a:rect l="0" t="0" r="r" b="b"/>
            <a:pathLst>
              <a:path w="98" h="97">
                <a:moveTo>
                  <a:pt x="98" y="0"/>
                </a:moveTo>
                <a:lnTo>
                  <a:pt x="49" y="97"/>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263217" name="Freeform 49"/>
          <p:cNvSpPr>
            <a:spLocks/>
          </p:cNvSpPr>
          <p:nvPr/>
        </p:nvSpPr>
        <p:spPr bwMode="auto">
          <a:xfrm>
            <a:off x="4375150" y="2490788"/>
            <a:ext cx="1508125" cy="1008062"/>
          </a:xfrm>
          <a:custGeom>
            <a:avLst/>
            <a:gdLst/>
            <a:ahLst/>
            <a:cxnLst>
              <a:cxn ang="0">
                <a:pos x="0" y="0"/>
              </a:cxn>
              <a:cxn ang="0">
                <a:pos x="0" y="678"/>
              </a:cxn>
              <a:cxn ang="0">
                <a:pos x="1899" y="678"/>
              </a:cxn>
              <a:cxn ang="0">
                <a:pos x="1899" y="1271"/>
              </a:cxn>
            </a:cxnLst>
            <a:rect l="0" t="0" r="r" b="b"/>
            <a:pathLst>
              <a:path w="1899" h="1271">
                <a:moveTo>
                  <a:pt x="0" y="0"/>
                </a:moveTo>
                <a:lnTo>
                  <a:pt x="0" y="678"/>
                </a:lnTo>
                <a:lnTo>
                  <a:pt x="1899" y="678"/>
                </a:lnTo>
                <a:lnTo>
                  <a:pt x="1899" y="1271"/>
                </a:lnTo>
              </a:path>
            </a:pathLst>
          </a:custGeom>
          <a:noFill/>
          <a:ln w="9525">
            <a:solidFill>
              <a:schemeClr val="tx1"/>
            </a:solidFill>
            <a:prstDash val="solid"/>
            <a:round/>
            <a:headEnd/>
            <a:tailEnd/>
          </a:ln>
        </p:spPr>
        <p:txBody>
          <a:bodyPr/>
          <a:lstStyle/>
          <a:p>
            <a:endParaRPr lang="en-US"/>
          </a:p>
        </p:txBody>
      </p:sp>
      <p:sp>
        <p:nvSpPr>
          <p:cNvPr id="263218" name="Freeform 50"/>
          <p:cNvSpPr>
            <a:spLocks/>
          </p:cNvSpPr>
          <p:nvPr/>
        </p:nvSpPr>
        <p:spPr bwMode="auto">
          <a:xfrm>
            <a:off x="5843588" y="3489325"/>
            <a:ext cx="77787" cy="77788"/>
          </a:xfrm>
          <a:custGeom>
            <a:avLst/>
            <a:gdLst/>
            <a:ahLst/>
            <a:cxnLst>
              <a:cxn ang="0">
                <a:pos x="98" y="0"/>
              </a:cxn>
              <a:cxn ang="0">
                <a:pos x="49" y="97"/>
              </a:cxn>
              <a:cxn ang="0">
                <a:pos x="0" y="0"/>
              </a:cxn>
              <a:cxn ang="0">
                <a:pos x="98" y="0"/>
              </a:cxn>
            </a:cxnLst>
            <a:rect l="0" t="0" r="r" b="b"/>
            <a:pathLst>
              <a:path w="98" h="97">
                <a:moveTo>
                  <a:pt x="98" y="0"/>
                </a:moveTo>
                <a:lnTo>
                  <a:pt x="49" y="97"/>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263219" name="Freeform 51"/>
          <p:cNvSpPr>
            <a:spLocks/>
          </p:cNvSpPr>
          <p:nvPr/>
        </p:nvSpPr>
        <p:spPr bwMode="auto">
          <a:xfrm>
            <a:off x="5021263" y="982663"/>
            <a:ext cx="2368550" cy="579437"/>
          </a:xfrm>
          <a:custGeom>
            <a:avLst/>
            <a:gdLst/>
            <a:ahLst/>
            <a:cxnLst>
              <a:cxn ang="0">
                <a:pos x="0" y="0"/>
              </a:cxn>
              <a:cxn ang="0">
                <a:pos x="2984" y="0"/>
              </a:cxn>
              <a:cxn ang="0">
                <a:pos x="2984" y="728"/>
              </a:cxn>
            </a:cxnLst>
            <a:rect l="0" t="0" r="r" b="b"/>
            <a:pathLst>
              <a:path w="2984" h="728">
                <a:moveTo>
                  <a:pt x="0" y="0"/>
                </a:moveTo>
                <a:lnTo>
                  <a:pt x="2984" y="0"/>
                </a:lnTo>
                <a:lnTo>
                  <a:pt x="2984" y="728"/>
                </a:lnTo>
              </a:path>
            </a:pathLst>
          </a:custGeom>
          <a:noFill/>
          <a:ln w="9525">
            <a:solidFill>
              <a:schemeClr val="tx1"/>
            </a:solidFill>
            <a:prstDash val="solid"/>
            <a:round/>
            <a:headEnd/>
            <a:tailEnd/>
          </a:ln>
        </p:spPr>
        <p:txBody>
          <a:bodyPr/>
          <a:lstStyle/>
          <a:p>
            <a:endParaRPr lang="en-US"/>
          </a:p>
        </p:txBody>
      </p:sp>
      <p:sp>
        <p:nvSpPr>
          <p:cNvPr id="263220" name="Freeform 52"/>
          <p:cNvSpPr>
            <a:spLocks/>
          </p:cNvSpPr>
          <p:nvPr/>
        </p:nvSpPr>
        <p:spPr bwMode="auto">
          <a:xfrm>
            <a:off x="7351713" y="1550988"/>
            <a:ext cx="76200" cy="77787"/>
          </a:xfrm>
          <a:custGeom>
            <a:avLst/>
            <a:gdLst/>
            <a:ahLst/>
            <a:cxnLst>
              <a:cxn ang="0">
                <a:pos x="98" y="0"/>
              </a:cxn>
              <a:cxn ang="0">
                <a:pos x="49" y="97"/>
              </a:cxn>
              <a:cxn ang="0">
                <a:pos x="0" y="0"/>
              </a:cxn>
              <a:cxn ang="0">
                <a:pos x="98" y="0"/>
              </a:cxn>
            </a:cxnLst>
            <a:rect l="0" t="0" r="r" b="b"/>
            <a:pathLst>
              <a:path w="98" h="97">
                <a:moveTo>
                  <a:pt x="98" y="0"/>
                </a:moveTo>
                <a:lnTo>
                  <a:pt x="49" y="97"/>
                </a:lnTo>
                <a:lnTo>
                  <a:pt x="0" y="0"/>
                </a:lnTo>
                <a:lnTo>
                  <a:pt x="98" y="0"/>
                </a:lnTo>
                <a:close/>
              </a:path>
            </a:pathLst>
          </a:custGeom>
          <a:solidFill>
            <a:srgbClr val="000000"/>
          </a:solidFill>
          <a:ln w="9525">
            <a:solidFill>
              <a:schemeClr val="tx1"/>
            </a:solidFill>
            <a:round/>
            <a:headEnd/>
            <a:tailEnd/>
          </a:ln>
        </p:spPr>
        <p:txBody>
          <a:bodyPr/>
          <a:lstStyle/>
          <a:p>
            <a:endParaRPr lang="en-US"/>
          </a:p>
        </p:txBody>
      </p:sp>
      <p:sp>
        <p:nvSpPr>
          <p:cNvPr id="263221" name="Rectangle 53"/>
          <p:cNvSpPr>
            <a:spLocks noChangeArrowheads="1"/>
          </p:cNvSpPr>
          <p:nvPr/>
        </p:nvSpPr>
        <p:spPr bwMode="auto">
          <a:xfrm>
            <a:off x="4159250" y="5935663"/>
            <a:ext cx="1292225" cy="860425"/>
          </a:xfrm>
          <a:prstGeom prst="rect">
            <a:avLst/>
          </a:prstGeom>
          <a:solidFill>
            <a:srgbClr val="FFFFFF"/>
          </a:solidFill>
          <a:ln w="9525">
            <a:solidFill>
              <a:srgbClr val="000000"/>
            </a:solidFill>
            <a:miter lim="800000"/>
            <a:headEnd/>
            <a:tailEnd/>
          </a:ln>
        </p:spPr>
        <p:txBody>
          <a:bodyPr/>
          <a:lstStyle/>
          <a:p>
            <a:endParaRPr lang="en-US"/>
          </a:p>
        </p:txBody>
      </p:sp>
      <p:sp>
        <p:nvSpPr>
          <p:cNvPr id="263222" name="Rectangle 54"/>
          <p:cNvSpPr>
            <a:spLocks noChangeArrowheads="1"/>
          </p:cNvSpPr>
          <p:nvPr/>
        </p:nvSpPr>
        <p:spPr bwMode="auto">
          <a:xfrm>
            <a:off x="4418013" y="5978525"/>
            <a:ext cx="782637"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Solution</a:t>
            </a:r>
            <a:endParaRPr lang="en-US" sz="2400">
              <a:latin typeface="Times New Roman" pitchFamily="18" charset="0"/>
            </a:endParaRPr>
          </a:p>
        </p:txBody>
      </p:sp>
      <p:sp>
        <p:nvSpPr>
          <p:cNvPr id="263223" name="Rectangle 55"/>
          <p:cNvSpPr>
            <a:spLocks noChangeArrowheads="1"/>
          </p:cNvSpPr>
          <p:nvPr/>
        </p:nvSpPr>
        <p:spPr bwMode="auto">
          <a:xfrm>
            <a:off x="4519613" y="6235700"/>
            <a:ext cx="5778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Labile</a:t>
            </a:r>
            <a:endParaRPr lang="en-US" sz="2400">
              <a:latin typeface="Times New Roman" pitchFamily="18" charset="0"/>
            </a:endParaRPr>
          </a:p>
        </p:txBody>
      </p:sp>
      <p:sp>
        <p:nvSpPr>
          <p:cNvPr id="263224" name="Rectangle 56"/>
          <p:cNvSpPr>
            <a:spLocks noChangeArrowheads="1"/>
          </p:cNvSpPr>
          <p:nvPr/>
        </p:nvSpPr>
        <p:spPr bwMode="auto">
          <a:xfrm>
            <a:off x="4298950" y="649446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263225" name="Rectangle 57"/>
          <p:cNvSpPr>
            <a:spLocks noChangeArrowheads="1"/>
          </p:cNvSpPr>
          <p:nvPr/>
        </p:nvSpPr>
        <p:spPr bwMode="auto">
          <a:xfrm>
            <a:off x="1146175" y="5935663"/>
            <a:ext cx="1290638" cy="860425"/>
          </a:xfrm>
          <a:prstGeom prst="rect">
            <a:avLst/>
          </a:prstGeom>
          <a:solidFill>
            <a:srgbClr val="FFFFFF"/>
          </a:solidFill>
          <a:ln w="9525">
            <a:solidFill>
              <a:srgbClr val="000000"/>
            </a:solidFill>
            <a:miter lim="800000"/>
            <a:headEnd/>
            <a:tailEnd/>
          </a:ln>
        </p:spPr>
        <p:txBody>
          <a:bodyPr/>
          <a:lstStyle/>
          <a:p>
            <a:endParaRPr lang="en-US"/>
          </a:p>
        </p:txBody>
      </p:sp>
      <p:sp>
        <p:nvSpPr>
          <p:cNvPr id="263226" name="Rectangle 58"/>
          <p:cNvSpPr>
            <a:spLocks noChangeArrowheads="1"/>
          </p:cNvSpPr>
          <p:nvPr/>
        </p:nvSpPr>
        <p:spPr bwMode="auto">
          <a:xfrm>
            <a:off x="1331913" y="6107113"/>
            <a:ext cx="927100"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Adsorbed</a:t>
            </a:r>
            <a:endParaRPr lang="en-US" sz="2400">
              <a:latin typeface="Times New Roman" pitchFamily="18" charset="0"/>
            </a:endParaRPr>
          </a:p>
        </p:txBody>
      </p:sp>
      <p:sp>
        <p:nvSpPr>
          <p:cNvPr id="263227" name="Rectangle 59"/>
          <p:cNvSpPr>
            <a:spLocks noChangeArrowheads="1"/>
          </p:cNvSpPr>
          <p:nvPr/>
        </p:nvSpPr>
        <p:spPr bwMode="auto">
          <a:xfrm>
            <a:off x="1338263" y="6365875"/>
            <a:ext cx="912812"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Ammonia</a:t>
            </a:r>
            <a:endParaRPr lang="en-US" sz="2400">
              <a:latin typeface="Times New Roman" pitchFamily="18" charset="0"/>
            </a:endParaRPr>
          </a:p>
        </p:txBody>
      </p:sp>
      <p:sp>
        <p:nvSpPr>
          <p:cNvPr id="263228" name="Rectangle 60"/>
          <p:cNvSpPr>
            <a:spLocks noChangeArrowheads="1"/>
          </p:cNvSpPr>
          <p:nvPr/>
        </p:nvSpPr>
        <p:spPr bwMode="auto">
          <a:xfrm>
            <a:off x="6743700" y="5935663"/>
            <a:ext cx="1292225" cy="860425"/>
          </a:xfrm>
          <a:prstGeom prst="rect">
            <a:avLst/>
          </a:prstGeom>
          <a:solidFill>
            <a:srgbClr val="FFFFFF"/>
          </a:solidFill>
          <a:ln w="9525">
            <a:solidFill>
              <a:srgbClr val="000000"/>
            </a:solidFill>
            <a:miter lim="800000"/>
            <a:headEnd/>
            <a:tailEnd/>
          </a:ln>
        </p:spPr>
        <p:txBody>
          <a:bodyPr/>
          <a:lstStyle/>
          <a:p>
            <a:endParaRPr lang="en-US"/>
          </a:p>
        </p:txBody>
      </p:sp>
      <p:sp>
        <p:nvSpPr>
          <p:cNvPr id="263229" name="Rectangle 61"/>
          <p:cNvSpPr>
            <a:spLocks noChangeArrowheads="1"/>
          </p:cNvSpPr>
          <p:nvPr/>
        </p:nvSpPr>
        <p:spPr bwMode="auto">
          <a:xfrm>
            <a:off x="7002463" y="5978525"/>
            <a:ext cx="782637"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Solution</a:t>
            </a:r>
            <a:endParaRPr lang="en-US" sz="2400">
              <a:latin typeface="Times New Roman" pitchFamily="18" charset="0"/>
            </a:endParaRPr>
          </a:p>
        </p:txBody>
      </p:sp>
      <p:sp>
        <p:nvSpPr>
          <p:cNvPr id="263230" name="Rectangle 62"/>
          <p:cNvSpPr>
            <a:spLocks noChangeArrowheads="1"/>
          </p:cNvSpPr>
          <p:nvPr/>
        </p:nvSpPr>
        <p:spPr bwMode="auto">
          <a:xfrm>
            <a:off x="6894513" y="6235700"/>
            <a:ext cx="996950" cy="258763"/>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Refractory</a:t>
            </a:r>
            <a:endParaRPr lang="en-US" sz="2400">
              <a:latin typeface="Times New Roman" pitchFamily="18" charset="0"/>
            </a:endParaRPr>
          </a:p>
        </p:txBody>
      </p:sp>
      <p:sp>
        <p:nvSpPr>
          <p:cNvPr id="263231" name="Rectangle 63"/>
          <p:cNvSpPr>
            <a:spLocks noChangeArrowheads="1"/>
          </p:cNvSpPr>
          <p:nvPr/>
        </p:nvSpPr>
        <p:spPr bwMode="auto">
          <a:xfrm>
            <a:off x="6905625" y="6494463"/>
            <a:ext cx="973138" cy="258762"/>
          </a:xfrm>
          <a:prstGeom prst="rect">
            <a:avLst/>
          </a:prstGeom>
          <a:noFill/>
          <a:ln w="9525">
            <a:noFill/>
            <a:miter lim="800000"/>
            <a:headEnd/>
            <a:tailEnd/>
          </a:ln>
        </p:spPr>
        <p:txBody>
          <a:bodyPr wrap="none" lIns="0" tIns="0" rIns="0" bIns="0">
            <a:spAutoFit/>
          </a:bodyPr>
          <a:lstStyle/>
          <a:p>
            <a:pPr eaLnBrk="0" hangingPunct="0"/>
            <a:r>
              <a:rPr lang="en-US" sz="1700">
                <a:solidFill>
                  <a:srgbClr val="000000"/>
                </a:solidFill>
              </a:rPr>
              <a:t>Organic N</a:t>
            </a:r>
            <a:endParaRPr lang="en-US" sz="2400">
              <a:latin typeface="Times New Roman" pitchFamily="18" charset="0"/>
            </a:endParaRPr>
          </a:p>
        </p:txBody>
      </p:sp>
      <p:sp>
        <p:nvSpPr>
          <p:cNvPr id="263232" name="Rectangle 64"/>
          <p:cNvSpPr>
            <a:spLocks noChangeArrowheads="1"/>
          </p:cNvSpPr>
          <p:nvPr/>
        </p:nvSpPr>
        <p:spPr bwMode="auto">
          <a:xfrm>
            <a:off x="685800" y="152400"/>
            <a:ext cx="7800975" cy="304800"/>
          </a:xfrm>
          <a:prstGeom prst="rect">
            <a:avLst/>
          </a:prstGeom>
          <a:noFill/>
          <a:ln w="9525">
            <a:noFill/>
            <a:miter lim="800000"/>
            <a:headEnd/>
            <a:tailEnd/>
          </a:ln>
        </p:spPr>
        <p:txBody>
          <a:bodyPr wrap="none" lIns="0" tIns="0" rIns="0" bIns="0">
            <a:spAutoFit/>
          </a:bodyPr>
          <a:lstStyle/>
          <a:p>
            <a:pPr eaLnBrk="0" hangingPunct="0"/>
            <a:r>
              <a:rPr lang="en-US" sz="2000"/>
              <a:t>Each submodel has a complex hydrologic or nutrient cycling structure</a:t>
            </a:r>
            <a:endParaRPr lang="en-US">
              <a:latin typeface="Times New Roman" pitchFamily="18" charset="0"/>
            </a:endParaRPr>
          </a:p>
        </p:txBody>
      </p:sp>
      <p:sp>
        <p:nvSpPr>
          <p:cNvPr id="263233" name="Line 65"/>
          <p:cNvSpPr>
            <a:spLocks noChangeShapeType="1"/>
          </p:cNvSpPr>
          <p:nvPr/>
        </p:nvSpPr>
        <p:spPr bwMode="auto">
          <a:xfrm>
            <a:off x="7391400" y="4953000"/>
            <a:ext cx="1588" cy="909638"/>
          </a:xfrm>
          <a:prstGeom prst="line">
            <a:avLst/>
          </a:prstGeom>
          <a:noFill/>
          <a:ln w="9525">
            <a:solidFill>
              <a:schemeClr val="tx1"/>
            </a:solidFill>
            <a:round/>
            <a:headEnd/>
            <a:tailEnd/>
          </a:ln>
        </p:spPr>
        <p:txBody>
          <a:bodyPr/>
          <a:lstStyle/>
          <a:p>
            <a:endParaRPr lang="en-US"/>
          </a:p>
        </p:txBody>
      </p:sp>
      <p:sp>
        <p:nvSpPr>
          <p:cNvPr id="263234" name="Text Box 66"/>
          <p:cNvSpPr txBox="1">
            <a:spLocks noChangeArrowheads="1"/>
          </p:cNvSpPr>
          <p:nvPr/>
        </p:nvSpPr>
        <p:spPr bwMode="auto">
          <a:xfrm rot="10800000">
            <a:off x="-1588" y="2819400"/>
            <a:ext cx="396876" cy="1836738"/>
          </a:xfrm>
          <a:prstGeom prst="rect">
            <a:avLst/>
          </a:prstGeom>
          <a:noFill/>
          <a:ln w="9525">
            <a:noFill/>
            <a:miter lim="800000"/>
            <a:headEnd/>
            <a:tailEnd/>
          </a:ln>
          <a:effectLst/>
        </p:spPr>
        <p:txBody>
          <a:bodyPr vert="eaVert" wrap="none">
            <a:spAutoFit/>
          </a:bodyPr>
          <a:lstStyle/>
          <a:p>
            <a:pPr algn="ctr" eaLnBrk="0" hangingPunct="0"/>
            <a:r>
              <a:rPr lang="en-US" sz="1400">
                <a:latin typeface="Times New Roman" pitchFamily="18" charset="0"/>
              </a:rPr>
              <a:t>Atmospheric Deposition</a:t>
            </a:r>
          </a:p>
        </p:txBody>
      </p:sp>
      <p:sp>
        <p:nvSpPr>
          <p:cNvPr id="263235" name="Text Box 67"/>
          <p:cNvSpPr txBox="1">
            <a:spLocks noChangeArrowheads="1"/>
          </p:cNvSpPr>
          <p:nvPr/>
        </p:nvSpPr>
        <p:spPr bwMode="auto">
          <a:xfrm rot="10800000">
            <a:off x="0" y="1066800"/>
            <a:ext cx="396875" cy="1138238"/>
          </a:xfrm>
          <a:prstGeom prst="rect">
            <a:avLst/>
          </a:prstGeom>
          <a:noFill/>
          <a:ln w="9525">
            <a:noFill/>
            <a:miter lim="800000"/>
            <a:headEnd/>
            <a:tailEnd/>
          </a:ln>
          <a:effectLst/>
        </p:spPr>
        <p:txBody>
          <a:bodyPr vert="eaVert" wrap="none">
            <a:spAutoFit/>
          </a:bodyPr>
          <a:lstStyle/>
          <a:p>
            <a:pPr algn="ctr" eaLnBrk="0" hangingPunct="0"/>
            <a:r>
              <a:rPr lang="en-US" sz="1400">
                <a:latin typeface="Times New Roman" pitchFamily="18" charset="0"/>
              </a:rPr>
              <a:t>Denitrification</a:t>
            </a:r>
          </a:p>
        </p:txBody>
      </p:sp>
      <p:cxnSp>
        <p:nvCxnSpPr>
          <p:cNvPr id="263236" name="AutoShape 68"/>
          <p:cNvCxnSpPr>
            <a:cxnSpLocks noChangeShapeType="1"/>
            <a:stCxn id="263188" idx="3"/>
            <a:endCxn id="263185" idx="3"/>
          </p:cNvCxnSpPr>
          <p:nvPr/>
        </p:nvCxnSpPr>
        <p:spPr bwMode="auto">
          <a:xfrm>
            <a:off x="2436813" y="2490788"/>
            <a:ext cx="1587" cy="1936750"/>
          </a:xfrm>
          <a:prstGeom prst="bentConnector3">
            <a:avLst>
              <a:gd name="adj1" fmla="val 37400000"/>
            </a:avLst>
          </a:prstGeom>
          <a:noFill/>
          <a:ln w="9525">
            <a:solidFill>
              <a:schemeClr val="tx1"/>
            </a:solidFill>
            <a:miter lim="800000"/>
            <a:headEnd type="triangle" w="med" len="med"/>
            <a:tailEnd type="triangle" w="med" len="med"/>
          </a:ln>
          <a:effectLst/>
        </p:spPr>
      </p:cxnSp>
      <p:cxnSp>
        <p:nvCxnSpPr>
          <p:cNvPr id="263237" name="AutoShape 69"/>
          <p:cNvCxnSpPr>
            <a:cxnSpLocks noChangeShapeType="1"/>
            <a:stCxn id="263185" idx="2"/>
            <a:endCxn id="263225" idx="0"/>
          </p:cNvCxnSpPr>
          <p:nvPr/>
        </p:nvCxnSpPr>
        <p:spPr bwMode="auto">
          <a:xfrm>
            <a:off x="1792288" y="4857750"/>
            <a:ext cx="0" cy="1077913"/>
          </a:xfrm>
          <a:prstGeom prst="straightConnector1">
            <a:avLst/>
          </a:prstGeom>
          <a:noFill/>
          <a:ln w="9525">
            <a:solidFill>
              <a:schemeClr val="tx1"/>
            </a:solidFill>
            <a:round/>
            <a:headEnd type="triangle" w="med" len="med"/>
            <a:tailEnd type="triangle" w="med" len="med"/>
          </a:ln>
          <a:effectLst/>
        </p:spPr>
      </p:cxnSp>
      <p:cxnSp>
        <p:nvCxnSpPr>
          <p:cNvPr id="263238" name="AutoShape 70"/>
          <p:cNvCxnSpPr>
            <a:cxnSpLocks noChangeShapeType="1"/>
            <a:stCxn id="263185" idx="1"/>
            <a:endCxn id="263201" idx="1"/>
          </p:cNvCxnSpPr>
          <p:nvPr/>
        </p:nvCxnSpPr>
        <p:spPr bwMode="auto">
          <a:xfrm rot="10800000" flipH="1">
            <a:off x="1146175" y="982663"/>
            <a:ext cx="1722438" cy="3444875"/>
          </a:xfrm>
          <a:prstGeom prst="bentConnector4">
            <a:avLst>
              <a:gd name="adj1" fmla="val -13273"/>
              <a:gd name="adj2" fmla="val 99815"/>
            </a:avLst>
          </a:prstGeom>
          <a:noFill/>
          <a:ln w="9525">
            <a:solidFill>
              <a:schemeClr val="tx1"/>
            </a:solidFill>
            <a:miter lim="800000"/>
            <a:headEnd/>
            <a:tailEnd type="triangle" w="med" len="med"/>
          </a:ln>
          <a:effectLst/>
        </p:spPr>
      </p:cxnSp>
      <p:sp>
        <p:nvSpPr>
          <p:cNvPr id="263239" name="AutoShape 71"/>
          <p:cNvSpPr>
            <a:spLocks noChangeArrowheads="1"/>
          </p:cNvSpPr>
          <p:nvPr/>
        </p:nvSpPr>
        <p:spPr bwMode="auto">
          <a:xfrm>
            <a:off x="152400" y="4648200"/>
            <a:ext cx="990600" cy="152400"/>
          </a:xfrm>
          <a:prstGeom prst="rightArrow">
            <a:avLst>
              <a:gd name="adj1" fmla="val 50000"/>
              <a:gd name="adj2" fmla="val 162500"/>
            </a:avLst>
          </a:prstGeom>
          <a:solidFill>
            <a:schemeClr val="hlink"/>
          </a:solidFill>
          <a:ln w="9525">
            <a:solidFill>
              <a:schemeClr val="tx1"/>
            </a:solidFill>
            <a:miter lim="800000"/>
            <a:headEnd/>
            <a:tailEnd/>
          </a:ln>
          <a:effectLst/>
        </p:spPr>
        <p:txBody>
          <a:bodyPr wrap="none" anchor="ctr"/>
          <a:lstStyle/>
          <a:p>
            <a:endParaRPr lang="en-US"/>
          </a:p>
        </p:txBody>
      </p:sp>
      <p:sp>
        <p:nvSpPr>
          <p:cNvPr id="263240" name="AutoShape 72"/>
          <p:cNvSpPr>
            <a:spLocks noChangeArrowheads="1"/>
          </p:cNvSpPr>
          <p:nvPr/>
        </p:nvSpPr>
        <p:spPr bwMode="auto">
          <a:xfrm>
            <a:off x="152400" y="2667000"/>
            <a:ext cx="990600" cy="152400"/>
          </a:xfrm>
          <a:prstGeom prst="rightArrow">
            <a:avLst>
              <a:gd name="adj1" fmla="val 50000"/>
              <a:gd name="adj2" fmla="val 162500"/>
            </a:avLst>
          </a:prstGeom>
          <a:solidFill>
            <a:schemeClr val="hlink"/>
          </a:solidFill>
          <a:ln w="9525">
            <a:solidFill>
              <a:schemeClr val="tx1"/>
            </a:solidFill>
            <a:miter lim="800000"/>
            <a:headEnd/>
            <a:tailEnd/>
          </a:ln>
          <a:effectLst/>
        </p:spPr>
        <p:txBody>
          <a:bodyPr wrap="none" anchor="ctr"/>
          <a:lstStyle/>
          <a:p>
            <a:endParaRPr lang="en-US"/>
          </a:p>
        </p:txBody>
      </p:sp>
      <p:sp>
        <p:nvSpPr>
          <p:cNvPr id="263241" name="AutoShape 73"/>
          <p:cNvSpPr>
            <a:spLocks noChangeArrowheads="1"/>
          </p:cNvSpPr>
          <p:nvPr/>
        </p:nvSpPr>
        <p:spPr bwMode="auto">
          <a:xfrm flipH="1">
            <a:off x="152400" y="2209800"/>
            <a:ext cx="990600" cy="152400"/>
          </a:xfrm>
          <a:prstGeom prst="rightArrow">
            <a:avLst>
              <a:gd name="adj1" fmla="val 50000"/>
              <a:gd name="adj2" fmla="val 162500"/>
            </a:avLst>
          </a:prstGeom>
          <a:solidFill>
            <a:srgbClr val="66FF66"/>
          </a:solidFill>
          <a:ln w="9525">
            <a:solidFill>
              <a:srgbClr val="66FF66"/>
            </a:solidFill>
            <a:miter lim="800000"/>
            <a:headEnd/>
            <a:tailEnd/>
          </a:ln>
          <a:effectLst/>
        </p:spPr>
        <p:txBody>
          <a:bodyPr wrap="none" anchor="ctr"/>
          <a:lstStyle/>
          <a:p>
            <a:endParaRPr lang="en-US"/>
          </a:p>
        </p:txBody>
      </p:sp>
      <p:grpSp>
        <p:nvGrpSpPr>
          <p:cNvPr id="263242" name="Group 74"/>
          <p:cNvGrpSpPr>
            <a:grpSpLocks/>
          </p:cNvGrpSpPr>
          <p:nvPr/>
        </p:nvGrpSpPr>
        <p:grpSpPr bwMode="auto">
          <a:xfrm>
            <a:off x="990600" y="2895600"/>
            <a:ext cx="738188" cy="641350"/>
            <a:chOff x="624" y="1824"/>
            <a:chExt cx="465" cy="404"/>
          </a:xfrm>
        </p:grpSpPr>
        <p:sp>
          <p:nvSpPr>
            <p:cNvPr id="263243" name="AutoShape 75"/>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263244" name="Text Box 76"/>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263245" name="Group 77"/>
          <p:cNvGrpSpPr>
            <a:grpSpLocks/>
          </p:cNvGrpSpPr>
          <p:nvPr/>
        </p:nvGrpSpPr>
        <p:grpSpPr bwMode="auto">
          <a:xfrm>
            <a:off x="1014413" y="4845050"/>
            <a:ext cx="738187" cy="641350"/>
            <a:chOff x="624" y="1824"/>
            <a:chExt cx="465" cy="404"/>
          </a:xfrm>
        </p:grpSpPr>
        <p:sp>
          <p:nvSpPr>
            <p:cNvPr id="263246" name="AutoShape 78"/>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263247" name="Text Box 79"/>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263248" name="Group 80"/>
          <p:cNvGrpSpPr>
            <a:grpSpLocks/>
          </p:cNvGrpSpPr>
          <p:nvPr/>
        </p:nvGrpSpPr>
        <p:grpSpPr bwMode="auto">
          <a:xfrm>
            <a:off x="4138613" y="4845050"/>
            <a:ext cx="738187" cy="641350"/>
            <a:chOff x="624" y="1824"/>
            <a:chExt cx="465" cy="404"/>
          </a:xfrm>
        </p:grpSpPr>
        <p:sp>
          <p:nvSpPr>
            <p:cNvPr id="263249" name="AutoShape 81"/>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263250" name="Text Box 82"/>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263251" name="Group 83"/>
          <p:cNvGrpSpPr>
            <a:grpSpLocks/>
          </p:cNvGrpSpPr>
          <p:nvPr/>
        </p:nvGrpSpPr>
        <p:grpSpPr bwMode="auto">
          <a:xfrm>
            <a:off x="6653213" y="4845050"/>
            <a:ext cx="738187" cy="641350"/>
            <a:chOff x="624" y="1824"/>
            <a:chExt cx="465" cy="404"/>
          </a:xfrm>
        </p:grpSpPr>
        <p:sp>
          <p:nvSpPr>
            <p:cNvPr id="263252" name="AutoShape 84"/>
            <p:cNvSpPr>
              <a:spLocks noChangeArrowheads="1"/>
            </p:cNvSpPr>
            <p:nvPr/>
          </p:nvSpPr>
          <p:spPr bwMode="auto">
            <a:xfrm rot="16200000" flipH="1">
              <a:off x="684" y="1860"/>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263253" name="Text Box 85"/>
            <p:cNvSpPr txBox="1">
              <a:spLocks noChangeArrowheads="1"/>
            </p:cNvSpPr>
            <p:nvPr/>
          </p:nvSpPr>
          <p:spPr bwMode="auto">
            <a:xfrm>
              <a:off x="624" y="201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263254" name="Group 86"/>
          <p:cNvGrpSpPr>
            <a:grpSpLocks/>
          </p:cNvGrpSpPr>
          <p:nvPr/>
        </p:nvGrpSpPr>
        <p:grpSpPr bwMode="auto">
          <a:xfrm>
            <a:off x="2057400" y="5257800"/>
            <a:ext cx="738188" cy="685800"/>
            <a:chOff x="1680" y="2956"/>
            <a:chExt cx="465" cy="432"/>
          </a:xfrm>
        </p:grpSpPr>
        <p:sp>
          <p:nvSpPr>
            <p:cNvPr id="263255" name="AutoShape 87"/>
            <p:cNvSpPr>
              <a:spLocks noChangeArrowheads="1"/>
            </p:cNvSpPr>
            <p:nvPr/>
          </p:nvSpPr>
          <p:spPr bwMode="auto">
            <a:xfrm rot="5400000" flipH="1" flipV="1">
              <a:off x="1740" y="3184"/>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263256" name="Text Box 88"/>
            <p:cNvSpPr txBox="1">
              <a:spLocks noChangeArrowheads="1"/>
            </p:cNvSpPr>
            <p:nvPr/>
          </p:nvSpPr>
          <p:spPr bwMode="auto">
            <a:xfrm>
              <a:off x="1680" y="295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263257" name="Group 89"/>
          <p:cNvGrpSpPr>
            <a:grpSpLocks/>
          </p:cNvGrpSpPr>
          <p:nvPr/>
        </p:nvGrpSpPr>
        <p:grpSpPr bwMode="auto">
          <a:xfrm>
            <a:off x="4976813" y="5257800"/>
            <a:ext cx="738187" cy="685800"/>
            <a:chOff x="1680" y="2956"/>
            <a:chExt cx="465" cy="432"/>
          </a:xfrm>
        </p:grpSpPr>
        <p:sp>
          <p:nvSpPr>
            <p:cNvPr id="263258" name="AutoShape 90"/>
            <p:cNvSpPr>
              <a:spLocks noChangeArrowheads="1"/>
            </p:cNvSpPr>
            <p:nvPr/>
          </p:nvSpPr>
          <p:spPr bwMode="auto">
            <a:xfrm rot="5400000" flipH="1" flipV="1">
              <a:off x="1740" y="3184"/>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263259" name="Text Box 91"/>
            <p:cNvSpPr txBox="1">
              <a:spLocks noChangeArrowheads="1"/>
            </p:cNvSpPr>
            <p:nvPr/>
          </p:nvSpPr>
          <p:spPr bwMode="auto">
            <a:xfrm>
              <a:off x="1680" y="295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grpSp>
        <p:nvGrpSpPr>
          <p:cNvPr id="263260" name="Group 92"/>
          <p:cNvGrpSpPr>
            <a:grpSpLocks/>
          </p:cNvGrpSpPr>
          <p:nvPr/>
        </p:nvGrpSpPr>
        <p:grpSpPr bwMode="auto">
          <a:xfrm>
            <a:off x="7567613" y="5257800"/>
            <a:ext cx="738187" cy="685800"/>
            <a:chOff x="1680" y="2956"/>
            <a:chExt cx="465" cy="432"/>
          </a:xfrm>
        </p:grpSpPr>
        <p:sp>
          <p:nvSpPr>
            <p:cNvPr id="263261" name="AutoShape 93"/>
            <p:cNvSpPr>
              <a:spLocks noChangeArrowheads="1"/>
            </p:cNvSpPr>
            <p:nvPr/>
          </p:nvSpPr>
          <p:spPr bwMode="auto">
            <a:xfrm rot="5400000" flipH="1" flipV="1">
              <a:off x="1740" y="3184"/>
              <a:ext cx="240" cy="168"/>
            </a:xfrm>
            <a:prstGeom prst="rightArrow">
              <a:avLst>
                <a:gd name="adj1" fmla="val 50000"/>
                <a:gd name="adj2" fmla="val 35714"/>
              </a:avLst>
            </a:prstGeom>
            <a:solidFill>
              <a:srgbClr val="66FF66"/>
            </a:solidFill>
            <a:ln w="9525">
              <a:solidFill>
                <a:srgbClr val="66FF66"/>
              </a:solidFill>
              <a:miter lim="800000"/>
              <a:headEnd/>
              <a:tailEnd/>
            </a:ln>
            <a:effectLst/>
          </p:spPr>
          <p:txBody>
            <a:bodyPr wrap="none" anchor="ctr"/>
            <a:lstStyle/>
            <a:p>
              <a:endParaRPr lang="en-US"/>
            </a:p>
          </p:txBody>
        </p:sp>
        <p:sp>
          <p:nvSpPr>
            <p:cNvPr id="263262" name="Text Box 94"/>
            <p:cNvSpPr txBox="1">
              <a:spLocks noChangeArrowheads="1"/>
            </p:cNvSpPr>
            <p:nvPr/>
          </p:nvSpPr>
          <p:spPr bwMode="auto">
            <a:xfrm>
              <a:off x="1680" y="2956"/>
              <a:ext cx="465" cy="212"/>
            </a:xfrm>
            <a:prstGeom prst="rect">
              <a:avLst/>
            </a:prstGeom>
            <a:noFill/>
            <a:ln w="9525">
              <a:noFill/>
              <a:miter lim="800000"/>
              <a:headEnd/>
              <a:tailEnd/>
            </a:ln>
            <a:effectLst/>
          </p:spPr>
          <p:txBody>
            <a:bodyPr wrap="none">
              <a:spAutoFit/>
            </a:bodyPr>
            <a:lstStyle/>
            <a:p>
              <a:pPr eaLnBrk="0" hangingPunct="0"/>
              <a:r>
                <a:rPr lang="en-US" sz="1600">
                  <a:latin typeface="Times New Roman" pitchFamily="18" charset="0"/>
                </a:rPr>
                <a:t>Export</a:t>
              </a: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8D88677-1374-42FE-B1B5-4B9F8016E324}" type="slidenum">
              <a:rPr lang="en-US"/>
              <a:pPr/>
              <a:t>60</a:t>
            </a:fld>
            <a:endParaRPr lang="en-US"/>
          </a:p>
        </p:txBody>
      </p:sp>
      <p:sp>
        <p:nvSpPr>
          <p:cNvPr id="21506" name="Rectangle 2"/>
          <p:cNvSpPr>
            <a:spLocks noGrp="1" noChangeArrowheads="1"/>
          </p:cNvSpPr>
          <p:nvPr>
            <p:ph type="body" idx="1"/>
          </p:nvPr>
        </p:nvSpPr>
        <p:spPr>
          <a:xfrm>
            <a:off x="457200" y="2057400"/>
            <a:ext cx="8229600" cy="3840163"/>
          </a:xfrm>
          <a:noFill/>
          <a:ln/>
        </p:spPr>
        <p:txBody>
          <a:bodyPr/>
          <a:lstStyle/>
          <a:p>
            <a:r>
              <a:rPr lang="en-US"/>
              <a:t>Ensures even treatment across jurisdictions</a:t>
            </a:r>
          </a:p>
          <a:p>
            <a:r>
              <a:rPr lang="en-US"/>
              <a:t>Fully documented calibration strategy</a:t>
            </a:r>
          </a:p>
          <a:p>
            <a:r>
              <a:rPr lang="en-US"/>
              <a:t>Repeatable </a:t>
            </a:r>
          </a:p>
          <a:p>
            <a:r>
              <a:rPr lang="en-US"/>
              <a:t>Makes Calibration Feasible</a:t>
            </a:r>
          </a:p>
          <a:p>
            <a:r>
              <a:rPr lang="en-US"/>
              <a:t>Enables uncertainty analysis</a:t>
            </a:r>
          </a:p>
        </p:txBody>
      </p:sp>
      <p:sp>
        <p:nvSpPr>
          <p:cNvPr id="21507" name="Rectangle 3"/>
          <p:cNvSpPr>
            <a:spLocks noChangeArrowheads="1"/>
          </p:cNvSpPr>
          <p:nvPr/>
        </p:nvSpPr>
        <p:spPr bwMode="auto">
          <a:xfrm>
            <a:off x="0" y="0"/>
            <a:ext cx="6629400" cy="1143000"/>
          </a:xfrm>
          <a:prstGeom prst="rect">
            <a:avLst/>
          </a:prstGeom>
          <a:solidFill>
            <a:srgbClr val="FF9966"/>
          </a:solidFill>
          <a:ln w="9525">
            <a:noFill/>
            <a:miter lim="800000"/>
            <a:headEnd/>
            <a:tailEnd/>
          </a:ln>
          <a:effectLst/>
        </p:spPr>
        <p:txBody>
          <a:bodyPr anchor="ctr"/>
          <a:lstStyle/>
          <a:p>
            <a:pPr algn="ctr"/>
            <a:r>
              <a:rPr lang="en-US" sz="4400">
                <a:solidFill>
                  <a:schemeClr val="tx2"/>
                </a:solidFill>
              </a:rPr>
              <a:t>Automated Calibration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EC863489-8FCB-4F22-A461-164509598C86}" type="slidenum">
              <a:rPr lang="en-US"/>
              <a:pPr/>
              <a:t>61</a:t>
            </a:fld>
            <a:endParaRPr lang="en-US"/>
          </a:p>
        </p:txBody>
      </p:sp>
      <p:sp>
        <p:nvSpPr>
          <p:cNvPr id="234498" name="Rectangle 2"/>
          <p:cNvSpPr>
            <a:spLocks noGrp="1" noChangeArrowheads="1"/>
          </p:cNvSpPr>
          <p:nvPr>
            <p:ph type="title"/>
          </p:nvPr>
        </p:nvSpPr>
        <p:spPr/>
        <p:txBody>
          <a:bodyPr/>
          <a:lstStyle/>
          <a:p>
            <a:r>
              <a:rPr lang="en-US"/>
              <a:t>Automated Calibration</a:t>
            </a:r>
          </a:p>
        </p:txBody>
      </p:sp>
      <p:pic>
        <p:nvPicPr>
          <p:cNvPr id="234499" name="Picture 3"/>
          <p:cNvPicPr>
            <a:picLocks noChangeAspect="1" noChangeArrowheads="1"/>
          </p:cNvPicPr>
          <p:nvPr/>
        </p:nvPicPr>
        <p:blipFill>
          <a:blip r:embed="rId3" cstate="print"/>
          <a:srcRect l="18652" t="13559" b="5423"/>
          <a:stretch>
            <a:fillRect/>
          </a:stretch>
        </p:blipFill>
        <p:spPr bwMode="auto">
          <a:xfrm>
            <a:off x="1219200" y="2514600"/>
            <a:ext cx="3843338" cy="3509963"/>
          </a:xfrm>
          <a:prstGeom prst="rect">
            <a:avLst/>
          </a:prstGeom>
          <a:noFill/>
          <a:ln w="9525">
            <a:noFill/>
            <a:miter lim="800000"/>
            <a:headEnd/>
            <a:tailEnd/>
          </a:ln>
          <a:effectLst/>
        </p:spPr>
      </p:pic>
      <p:pic>
        <p:nvPicPr>
          <p:cNvPr id="234500" name="Picture 4"/>
          <p:cNvPicPr>
            <a:picLocks noChangeAspect="1" noChangeArrowheads="1"/>
          </p:cNvPicPr>
          <p:nvPr/>
        </p:nvPicPr>
        <p:blipFill>
          <a:blip r:embed="rId4" cstate="print"/>
          <a:srcRect/>
          <a:stretch>
            <a:fillRect/>
          </a:stretch>
        </p:blipFill>
        <p:spPr bwMode="auto">
          <a:xfrm>
            <a:off x="152400" y="1295400"/>
            <a:ext cx="2743200" cy="2316163"/>
          </a:xfrm>
          <a:prstGeom prst="rect">
            <a:avLst/>
          </a:prstGeom>
          <a:noFill/>
          <a:ln w="9525">
            <a:noFill/>
            <a:miter lim="800000"/>
            <a:headEnd/>
            <a:tailEnd/>
          </a:ln>
          <a:effectLst/>
        </p:spPr>
      </p:pic>
      <p:pic>
        <p:nvPicPr>
          <p:cNvPr id="234501" name="Picture 5"/>
          <p:cNvPicPr>
            <a:picLocks noChangeAspect="1" noChangeArrowheads="1"/>
          </p:cNvPicPr>
          <p:nvPr/>
        </p:nvPicPr>
        <p:blipFill>
          <a:blip r:embed="rId5" cstate="print"/>
          <a:srcRect/>
          <a:stretch>
            <a:fillRect/>
          </a:stretch>
        </p:blipFill>
        <p:spPr bwMode="auto">
          <a:xfrm>
            <a:off x="5153025" y="4027488"/>
            <a:ext cx="3894138" cy="2743200"/>
          </a:xfrm>
          <a:prstGeom prst="rect">
            <a:avLst/>
          </a:prstGeom>
          <a:noFill/>
          <a:ln w="9525">
            <a:noFill/>
            <a:miter lim="800000"/>
            <a:headEnd/>
            <a:tailEnd/>
          </a:ln>
          <a:effectLst/>
        </p:spPr>
      </p:pic>
      <p:sp>
        <p:nvSpPr>
          <p:cNvPr id="234502" name="AutoShape 6"/>
          <p:cNvSpPr>
            <a:spLocks noChangeArrowheads="1"/>
          </p:cNvSpPr>
          <p:nvPr/>
        </p:nvSpPr>
        <p:spPr bwMode="auto">
          <a:xfrm rot="16200000">
            <a:off x="5867400" y="1143000"/>
            <a:ext cx="2057400" cy="2209800"/>
          </a:xfrm>
          <a:prstGeom prst="verticalScroll">
            <a:avLst>
              <a:gd name="adj" fmla="val 12500"/>
            </a:avLst>
          </a:prstGeom>
          <a:solidFill>
            <a:srgbClr val="CDA9F5"/>
          </a:solidFill>
          <a:ln w="9525">
            <a:solidFill>
              <a:schemeClr val="tx1"/>
            </a:solidFill>
            <a:round/>
            <a:headEnd/>
            <a:tailEnd/>
          </a:ln>
          <a:effectLst/>
        </p:spPr>
        <p:txBody>
          <a:bodyPr vert="eaVert" wrap="none" anchor="ctr"/>
          <a:lstStyle/>
          <a:p>
            <a:pPr algn="ctr"/>
            <a:r>
              <a:rPr lang="en-US"/>
              <a:t>Calibration</a:t>
            </a:r>
          </a:p>
          <a:p>
            <a:pPr algn="ctr"/>
            <a:r>
              <a:rPr lang="en-US"/>
              <a:t>Procedures</a:t>
            </a:r>
          </a:p>
        </p:txBody>
      </p:sp>
      <p:sp>
        <p:nvSpPr>
          <p:cNvPr id="234503" name="Text Box 7"/>
          <p:cNvSpPr txBox="1">
            <a:spLocks noChangeArrowheads="1"/>
          </p:cNvSpPr>
          <p:nvPr/>
        </p:nvSpPr>
        <p:spPr bwMode="auto">
          <a:xfrm>
            <a:off x="1524000" y="2667000"/>
            <a:ext cx="1247775" cy="925513"/>
          </a:xfrm>
          <a:prstGeom prst="rect">
            <a:avLst/>
          </a:prstGeom>
          <a:solidFill>
            <a:schemeClr val="accent1"/>
          </a:solidFill>
          <a:ln w="9525">
            <a:solidFill>
              <a:schemeClr val="tx1"/>
            </a:solidFill>
            <a:miter lim="800000"/>
            <a:headEnd/>
            <a:tailEnd/>
          </a:ln>
          <a:effectLst/>
        </p:spPr>
        <p:txBody>
          <a:bodyPr wrap="none">
            <a:spAutoFit/>
          </a:bodyPr>
          <a:lstStyle/>
          <a:p>
            <a:r>
              <a:rPr lang="en-US"/>
              <a:t>Input Data</a:t>
            </a:r>
          </a:p>
          <a:p>
            <a:endParaRPr lang="en-US"/>
          </a:p>
          <a:p>
            <a:r>
              <a:rPr lang="en-US"/>
              <a:t>“COAST”</a:t>
            </a:r>
          </a:p>
        </p:txBody>
      </p:sp>
      <p:sp>
        <p:nvSpPr>
          <p:cNvPr id="234504" name="Text Box 8"/>
          <p:cNvSpPr txBox="1">
            <a:spLocks noChangeArrowheads="1"/>
          </p:cNvSpPr>
          <p:nvPr/>
        </p:nvSpPr>
        <p:spPr bwMode="auto">
          <a:xfrm>
            <a:off x="5410200" y="5486400"/>
            <a:ext cx="1285875" cy="650875"/>
          </a:xfrm>
          <a:prstGeom prst="rect">
            <a:avLst/>
          </a:prstGeom>
          <a:solidFill>
            <a:srgbClr val="BEF3AB"/>
          </a:solidFill>
          <a:ln w="9525">
            <a:solidFill>
              <a:schemeClr val="tx1"/>
            </a:solidFill>
            <a:miter lim="800000"/>
            <a:headEnd/>
            <a:tailEnd/>
          </a:ln>
          <a:effectLst/>
        </p:spPr>
        <p:txBody>
          <a:bodyPr wrap="none">
            <a:spAutoFit/>
          </a:bodyPr>
          <a:lstStyle/>
          <a:p>
            <a:r>
              <a:rPr lang="en-US"/>
              <a:t>Calibration</a:t>
            </a:r>
          </a:p>
          <a:p>
            <a:r>
              <a:rPr lang="en-US"/>
              <a:t>Data</a:t>
            </a:r>
          </a:p>
        </p:txBody>
      </p:sp>
      <p:sp>
        <p:nvSpPr>
          <p:cNvPr id="234505" name="AutoShape 9"/>
          <p:cNvSpPr>
            <a:spLocks noChangeArrowheads="1"/>
          </p:cNvSpPr>
          <p:nvPr/>
        </p:nvSpPr>
        <p:spPr bwMode="auto">
          <a:xfrm>
            <a:off x="4495800" y="2438400"/>
            <a:ext cx="1066800" cy="2438400"/>
          </a:xfrm>
          <a:prstGeom prst="curvedRightArrow">
            <a:avLst>
              <a:gd name="adj1" fmla="val 45714"/>
              <a:gd name="adj2" fmla="val 91429"/>
              <a:gd name="adj3" fmla="val 33333"/>
            </a:avLst>
          </a:prstGeom>
          <a:solidFill>
            <a:schemeClr val="folHlink"/>
          </a:solidFill>
          <a:ln w="9525">
            <a:solidFill>
              <a:schemeClr val="tx1"/>
            </a:solidFill>
            <a:miter lim="800000"/>
            <a:headEnd/>
            <a:tailEnd/>
          </a:ln>
          <a:effectLst/>
        </p:spPr>
        <p:txBody>
          <a:bodyPr wrap="none" anchor="ctr"/>
          <a:lstStyle/>
          <a:p>
            <a:endParaRPr lang="en-US"/>
          </a:p>
        </p:txBody>
      </p:sp>
      <p:sp>
        <p:nvSpPr>
          <p:cNvPr id="234506" name="AutoShape 10"/>
          <p:cNvSpPr>
            <a:spLocks noChangeArrowheads="1"/>
          </p:cNvSpPr>
          <p:nvPr/>
        </p:nvSpPr>
        <p:spPr bwMode="auto">
          <a:xfrm rot="10800000">
            <a:off x="5715000" y="2209800"/>
            <a:ext cx="1066800" cy="2438400"/>
          </a:xfrm>
          <a:prstGeom prst="curvedRightArrow">
            <a:avLst>
              <a:gd name="adj1" fmla="val 45714"/>
              <a:gd name="adj2" fmla="val 91429"/>
              <a:gd name="adj3" fmla="val 33333"/>
            </a:avLst>
          </a:prstGeom>
          <a:solidFill>
            <a:schemeClr val="folHlink"/>
          </a:solidFill>
          <a:ln w="9525">
            <a:solidFill>
              <a:schemeClr val="tx1"/>
            </a:solidFill>
            <a:miter lim="800000"/>
            <a:headEnd/>
            <a:tailEnd/>
          </a:ln>
          <a:effectLst/>
        </p:spPr>
        <p:txBody>
          <a:bodyPr wrap="none" anchor="ctr"/>
          <a:lstStyle/>
          <a:p>
            <a:endParaRPr lang="en-US"/>
          </a:p>
        </p:txBody>
      </p:sp>
      <p:sp>
        <p:nvSpPr>
          <p:cNvPr id="234507" name="AutoShape 11"/>
          <p:cNvSpPr>
            <a:spLocks noChangeArrowheads="1"/>
          </p:cNvSpPr>
          <p:nvPr/>
        </p:nvSpPr>
        <p:spPr bwMode="auto">
          <a:xfrm rot="2553561">
            <a:off x="2438400" y="3657600"/>
            <a:ext cx="685800" cy="685800"/>
          </a:xfrm>
          <a:prstGeom prst="right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lide Number Placeholder 4"/>
          <p:cNvSpPr>
            <a:spLocks noGrp="1"/>
          </p:cNvSpPr>
          <p:nvPr>
            <p:ph type="sldNum" sz="quarter" idx="12"/>
          </p:nvPr>
        </p:nvSpPr>
        <p:spPr/>
        <p:txBody>
          <a:bodyPr/>
          <a:lstStyle/>
          <a:p>
            <a:fld id="{67C06297-9D3B-49EF-8110-FD6F14F62ECF}" type="slidenum">
              <a:rPr lang="en-US"/>
              <a:pPr/>
              <a:t>62</a:t>
            </a:fld>
            <a:endParaRPr lang="en-US"/>
          </a:p>
        </p:txBody>
      </p:sp>
      <p:sp>
        <p:nvSpPr>
          <p:cNvPr id="343042" name="Rectangle 2"/>
          <p:cNvSpPr>
            <a:spLocks noGrp="1" noChangeArrowheads="1"/>
          </p:cNvSpPr>
          <p:nvPr>
            <p:ph type="title"/>
          </p:nvPr>
        </p:nvSpPr>
        <p:spPr>
          <a:xfrm>
            <a:off x="685800" y="152400"/>
            <a:ext cx="7772400" cy="1143000"/>
          </a:xfrm>
        </p:spPr>
        <p:txBody>
          <a:bodyPr/>
          <a:lstStyle/>
          <a:p>
            <a:r>
              <a:rPr lang="en-US"/>
              <a:t>How do we calibrate?</a:t>
            </a:r>
          </a:p>
        </p:txBody>
      </p:sp>
      <p:grpSp>
        <p:nvGrpSpPr>
          <p:cNvPr id="343043" name="Group 3"/>
          <p:cNvGrpSpPr>
            <a:grpSpLocks/>
          </p:cNvGrpSpPr>
          <p:nvPr/>
        </p:nvGrpSpPr>
        <p:grpSpPr bwMode="auto">
          <a:xfrm>
            <a:off x="6477000" y="2895600"/>
            <a:ext cx="1436688" cy="2678113"/>
            <a:chOff x="4471" y="2057"/>
            <a:chExt cx="905" cy="1687"/>
          </a:xfrm>
        </p:grpSpPr>
        <p:sp>
          <p:nvSpPr>
            <p:cNvPr id="343044" name="AutoShape 4"/>
            <p:cNvSpPr>
              <a:spLocks noChangeArrowheads="1"/>
            </p:cNvSpPr>
            <p:nvPr/>
          </p:nvSpPr>
          <p:spPr bwMode="auto">
            <a:xfrm>
              <a:off x="4704" y="3024"/>
              <a:ext cx="672" cy="72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Left">
                <a:rot lat="900000" lon="20999999" rev="0"/>
              </a:camera>
              <a:lightRig rig="legacyFlat3" dir="r"/>
            </a:scene3d>
            <a:sp3d extrusionH="121893000" prstMaterial="legacyMatte">
              <a:bevelT w="13500" h="13500" prst="angle"/>
              <a:bevelB w="13500" h="13500" prst="angle"/>
              <a:extrusionClr>
                <a:schemeClr val="accent2"/>
              </a:extrusionClr>
            </a:sp3d>
          </p:spPr>
          <p:txBody>
            <a:bodyPr wrap="none" anchor="ctr">
              <a:flatTx/>
            </a:bodyPr>
            <a:lstStyle/>
            <a:p>
              <a:endParaRPr lang="en-US"/>
            </a:p>
          </p:txBody>
        </p:sp>
        <p:sp>
          <p:nvSpPr>
            <p:cNvPr id="343045" name="Text Box 5"/>
            <p:cNvSpPr txBox="1">
              <a:spLocks noChangeArrowheads="1"/>
            </p:cNvSpPr>
            <p:nvPr/>
          </p:nvSpPr>
          <p:spPr bwMode="auto">
            <a:xfrm rot="2828923">
              <a:off x="4080" y="2448"/>
              <a:ext cx="1069" cy="288"/>
            </a:xfrm>
            <a:prstGeom prst="rect">
              <a:avLst/>
            </a:prstGeom>
            <a:noFill/>
            <a:ln w="9525">
              <a:noFill/>
              <a:miter lim="800000"/>
              <a:headEnd/>
              <a:tailEnd/>
            </a:ln>
            <a:effectLst/>
          </p:spPr>
          <p:txBody>
            <a:bodyPr wrap="none">
              <a:spAutoFit/>
            </a:bodyPr>
            <a:lstStyle/>
            <a:p>
              <a:pPr eaLnBrk="0" hangingPunct="0"/>
              <a:r>
                <a:rPr lang="en-US" sz="2400">
                  <a:solidFill>
                    <a:schemeClr val="bg2"/>
                  </a:solidFill>
                  <a:latin typeface="Times New Roman" pitchFamily="18" charset="0"/>
                </a:rPr>
                <a:t>River</a:t>
              </a:r>
              <a:r>
                <a:rPr lang="en-US" sz="2400">
                  <a:latin typeface="Times New Roman" pitchFamily="18" charset="0"/>
                </a:rPr>
                <a:t> </a:t>
              </a:r>
              <a:r>
                <a:rPr lang="en-US" sz="2400">
                  <a:solidFill>
                    <a:schemeClr val="bg2"/>
                  </a:solidFill>
                  <a:latin typeface="Times New Roman" pitchFamily="18" charset="0"/>
                </a:rPr>
                <a:t>Reach</a:t>
              </a:r>
              <a:endParaRPr lang="en-US" sz="2400">
                <a:latin typeface="Times New Roman" pitchFamily="18" charset="0"/>
              </a:endParaRPr>
            </a:p>
          </p:txBody>
        </p:sp>
      </p:grpSp>
      <p:sp>
        <p:nvSpPr>
          <p:cNvPr id="343046" name="AutoShape 6"/>
          <p:cNvSpPr>
            <a:spLocks noChangeArrowheads="1"/>
          </p:cNvSpPr>
          <p:nvPr/>
        </p:nvSpPr>
        <p:spPr bwMode="auto">
          <a:xfrm rot="-1948159">
            <a:off x="7391400" y="4724400"/>
            <a:ext cx="381000" cy="990600"/>
          </a:xfrm>
          <a:prstGeom prst="downArrow">
            <a:avLst>
              <a:gd name="adj1" fmla="val 50000"/>
              <a:gd name="adj2" fmla="val 65000"/>
            </a:avLst>
          </a:prstGeom>
          <a:solidFill>
            <a:srgbClr val="990000"/>
          </a:solidFill>
          <a:ln w="9525">
            <a:solidFill>
              <a:schemeClr val="tx1"/>
            </a:solidFill>
            <a:miter lim="800000"/>
            <a:headEnd/>
            <a:tailEnd/>
          </a:ln>
          <a:effectLst/>
        </p:spPr>
        <p:txBody>
          <a:bodyPr wrap="none" anchor="ctr"/>
          <a:lstStyle/>
          <a:p>
            <a:endParaRPr lang="en-US"/>
          </a:p>
        </p:txBody>
      </p:sp>
      <p:grpSp>
        <p:nvGrpSpPr>
          <p:cNvPr id="343047" name="Group 7"/>
          <p:cNvGrpSpPr>
            <a:grpSpLocks/>
          </p:cNvGrpSpPr>
          <p:nvPr/>
        </p:nvGrpSpPr>
        <p:grpSpPr bwMode="auto">
          <a:xfrm>
            <a:off x="228600" y="5105400"/>
            <a:ext cx="2362200" cy="1628775"/>
            <a:chOff x="1104" y="3168"/>
            <a:chExt cx="1488" cy="1026"/>
          </a:xfrm>
        </p:grpSpPr>
        <p:sp>
          <p:nvSpPr>
            <p:cNvPr id="343048" name="Rectangle 8"/>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343049" name="Group 9"/>
            <p:cNvGrpSpPr>
              <a:grpSpLocks/>
            </p:cNvGrpSpPr>
            <p:nvPr/>
          </p:nvGrpSpPr>
          <p:grpSpPr bwMode="auto">
            <a:xfrm>
              <a:off x="1514" y="3168"/>
              <a:ext cx="1078" cy="308"/>
              <a:chOff x="4080" y="3456"/>
              <a:chExt cx="1078" cy="308"/>
            </a:xfrm>
          </p:grpSpPr>
          <p:grpSp>
            <p:nvGrpSpPr>
              <p:cNvPr id="343050" name="Group 10"/>
              <p:cNvGrpSpPr>
                <a:grpSpLocks/>
              </p:cNvGrpSpPr>
              <p:nvPr/>
            </p:nvGrpSpPr>
            <p:grpSpPr bwMode="auto">
              <a:xfrm>
                <a:off x="4080" y="3456"/>
                <a:ext cx="128" cy="236"/>
                <a:chOff x="4080" y="3456"/>
                <a:chExt cx="128" cy="236"/>
              </a:xfrm>
            </p:grpSpPr>
            <p:sp>
              <p:nvSpPr>
                <p:cNvPr id="343051" name="Rectangle 1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052" name="Oval 1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53" name="Oval 1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54" name="Oval 1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55" name="Oval 1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56" name="Oval 1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057" name="Group 17"/>
              <p:cNvGrpSpPr>
                <a:grpSpLocks/>
              </p:cNvGrpSpPr>
              <p:nvPr/>
            </p:nvGrpSpPr>
            <p:grpSpPr bwMode="auto">
              <a:xfrm>
                <a:off x="4208" y="3459"/>
                <a:ext cx="129" cy="236"/>
                <a:chOff x="4208" y="3459"/>
                <a:chExt cx="129" cy="236"/>
              </a:xfrm>
            </p:grpSpPr>
            <p:sp>
              <p:nvSpPr>
                <p:cNvPr id="343058" name="Rectangle 1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059" name="Oval 1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60" name="Oval 2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61" name="Oval 2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62" name="Oval 2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63" name="Oval 2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064" name="Group 24"/>
              <p:cNvGrpSpPr>
                <a:grpSpLocks/>
              </p:cNvGrpSpPr>
              <p:nvPr/>
            </p:nvGrpSpPr>
            <p:grpSpPr bwMode="auto">
              <a:xfrm>
                <a:off x="4337" y="3456"/>
                <a:ext cx="128" cy="236"/>
                <a:chOff x="4337" y="3456"/>
                <a:chExt cx="128" cy="236"/>
              </a:xfrm>
            </p:grpSpPr>
            <p:sp>
              <p:nvSpPr>
                <p:cNvPr id="343065" name="Rectangle 2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066" name="Oval 2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67" name="Oval 2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68" name="Oval 2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69" name="Oval 2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70" name="Oval 3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071" name="Group 31"/>
              <p:cNvGrpSpPr>
                <a:grpSpLocks/>
              </p:cNvGrpSpPr>
              <p:nvPr/>
            </p:nvGrpSpPr>
            <p:grpSpPr bwMode="auto">
              <a:xfrm>
                <a:off x="4465" y="3480"/>
                <a:ext cx="128" cy="236"/>
                <a:chOff x="4465" y="3480"/>
                <a:chExt cx="128" cy="236"/>
              </a:xfrm>
            </p:grpSpPr>
            <p:sp>
              <p:nvSpPr>
                <p:cNvPr id="343072" name="Rectangle 3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073" name="Oval 3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74" name="Oval 3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75" name="Oval 3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76" name="Oval 3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77" name="Oval 3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078" name="Group 38"/>
              <p:cNvGrpSpPr>
                <a:grpSpLocks/>
              </p:cNvGrpSpPr>
              <p:nvPr/>
            </p:nvGrpSpPr>
            <p:grpSpPr bwMode="auto">
              <a:xfrm>
                <a:off x="4593" y="3480"/>
                <a:ext cx="129" cy="236"/>
                <a:chOff x="4593" y="3480"/>
                <a:chExt cx="129" cy="236"/>
              </a:xfrm>
            </p:grpSpPr>
            <p:sp>
              <p:nvSpPr>
                <p:cNvPr id="343079" name="Rectangle 3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080" name="Oval 4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81" name="Oval 4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82" name="Oval 4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83" name="Oval 4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84" name="Oval 4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085" name="Group 45"/>
              <p:cNvGrpSpPr>
                <a:grpSpLocks/>
              </p:cNvGrpSpPr>
              <p:nvPr/>
            </p:nvGrpSpPr>
            <p:grpSpPr bwMode="auto">
              <a:xfrm>
                <a:off x="4747" y="3504"/>
                <a:ext cx="129" cy="236"/>
                <a:chOff x="4747" y="3504"/>
                <a:chExt cx="129" cy="236"/>
              </a:xfrm>
            </p:grpSpPr>
            <p:sp>
              <p:nvSpPr>
                <p:cNvPr id="343086" name="Rectangle 4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087" name="Oval 4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88" name="Oval 4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89" name="Oval 4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90" name="Oval 5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91" name="Oval 5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092" name="Group 52"/>
              <p:cNvGrpSpPr>
                <a:grpSpLocks/>
              </p:cNvGrpSpPr>
              <p:nvPr/>
            </p:nvGrpSpPr>
            <p:grpSpPr bwMode="auto">
              <a:xfrm>
                <a:off x="4901" y="3504"/>
                <a:ext cx="129" cy="236"/>
                <a:chOff x="4901" y="3504"/>
                <a:chExt cx="129" cy="236"/>
              </a:xfrm>
            </p:grpSpPr>
            <p:sp>
              <p:nvSpPr>
                <p:cNvPr id="343093" name="Rectangle 5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094" name="Oval 5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95" name="Oval 5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96" name="Oval 5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97" name="Oval 5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098" name="Oval 5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099" name="Group 59"/>
              <p:cNvGrpSpPr>
                <a:grpSpLocks/>
              </p:cNvGrpSpPr>
              <p:nvPr/>
            </p:nvGrpSpPr>
            <p:grpSpPr bwMode="auto">
              <a:xfrm>
                <a:off x="5030" y="3528"/>
                <a:ext cx="128" cy="236"/>
                <a:chOff x="5030" y="3528"/>
                <a:chExt cx="128" cy="236"/>
              </a:xfrm>
            </p:grpSpPr>
            <p:sp>
              <p:nvSpPr>
                <p:cNvPr id="343100" name="Rectangle 6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01" name="Oval 6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02" name="Oval 6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03" name="Oval 6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04" name="Oval 6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05" name="Oval 6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343106" name="Group 66"/>
            <p:cNvGrpSpPr>
              <a:grpSpLocks/>
            </p:cNvGrpSpPr>
            <p:nvPr/>
          </p:nvGrpSpPr>
          <p:grpSpPr bwMode="auto">
            <a:xfrm>
              <a:off x="1440" y="3264"/>
              <a:ext cx="1078" cy="308"/>
              <a:chOff x="4080" y="3456"/>
              <a:chExt cx="1078" cy="308"/>
            </a:xfrm>
          </p:grpSpPr>
          <p:grpSp>
            <p:nvGrpSpPr>
              <p:cNvPr id="343107" name="Group 67"/>
              <p:cNvGrpSpPr>
                <a:grpSpLocks/>
              </p:cNvGrpSpPr>
              <p:nvPr/>
            </p:nvGrpSpPr>
            <p:grpSpPr bwMode="auto">
              <a:xfrm>
                <a:off x="4080" y="3456"/>
                <a:ext cx="128" cy="236"/>
                <a:chOff x="4080" y="3456"/>
                <a:chExt cx="128" cy="236"/>
              </a:xfrm>
            </p:grpSpPr>
            <p:sp>
              <p:nvSpPr>
                <p:cNvPr id="343108" name="Rectangle 6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09" name="Oval 6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10" name="Oval 7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11" name="Oval 7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12" name="Oval 7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13" name="Oval 7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14" name="Group 74"/>
              <p:cNvGrpSpPr>
                <a:grpSpLocks/>
              </p:cNvGrpSpPr>
              <p:nvPr/>
            </p:nvGrpSpPr>
            <p:grpSpPr bwMode="auto">
              <a:xfrm>
                <a:off x="4208" y="3459"/>
                <a:ext cx="129" cy="236"/>
                <a:chOff x="4208" y="3459"/>
                <a:chExt cx="129" cy="236"/>
              </a:xfrm>
            </p:grpSpPr>
            <p:sp>
              <p:nvSpPr>
                <p:cNvPr id="343115" name="Rectangle 7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16" name="Oval 7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17" name="Oval 7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18" name="Oval 7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19" name="Oval 7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20" name="Oval 8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21" name="Group 81"/>
              <p:cNvGrpSpPr>
                <a:grpSpLocks/>
              </p:cNvGrpSpPr>
              <p:nvPr/>
            </p:nvGrpSpPr>
            <p:grpSpPr bwMode="auto">
              <a:xfrm>
                <a:off x="4337" y="3456"/>
                <a:ext cx="128" cy="236"/>
                <a:chOff x="4337" y="3456"/>
                <a:chExt cx="128" cy="236"/>
              </a:xfrm>
            </p:grpSpPr>
            <p:sp>
              <p:nvSpPr>
                <p:cNvPr id="343122" name="Rectangle 8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23" name="Oval 8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24" name="Oval 8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25" name="Oval 8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26" name="Oval 8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27" name="Oval 8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28" name="Group 88"/>
              <p:cNvGrpSpPr>
                <a:grpSpLocks/>
              </p:cNvGrpSpPr>
              <p:nvPr/>
            </p:nvGrpSpPr>
            <p:grpSpPr bwMode="auto">
              <a:xfrm>
                <a:off x="4465" y="3480"/>
                <a:ext cx="128" cy="236"/>
                <a:chOff x="4465" y="3480"/>
                <a:chExt cx="128" cy="236"/>
              </a:xfrm>
            </p:grpSpPr>
            <p:sp>
              <p:nvSpPr>
                <p:cNvPr id="343129" name="Rectangle 8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30" name="Oval 9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31" name="Oval 9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32" name="Oval 9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33" name="Oval 9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34" name="Oval 9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35" name="Group 95"/>
              <p:cNvGrpSpPr>
                <a:grpSpLocks/>
              </p:cNvGrpSpPr>
              <p:nvPr/>
            </p:nvGrpSpPr>
            <p:grpSpPr bwMode="auto">
              <a:xfrm>
                <a:off x="4593" y="3480"/>
                <a:ext cx="129" cy="236"/>
                <a:chOff x="4593" y="3480"/>
                <a:chExt cx="129" cy="236"/>
              </a:xfrm>
            </p:grpSpPr>
            <p:sp>
              <p:nvSpPr>
                <p:cNvPr id="343136" name="Rectangle 9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37" name="Oval 9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38" name="Oval 9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39" name="Oval 9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40" name="Oval 10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41" name="Oval 10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42" name="Group 102"/>
              <p:cNvGrpSpPr>
                <a:grpSpLocks/>
              </p:cNvGrpSpPr>
              <p:nvPr/>
            </p:nvGrpSpPr>
            <p:grpSpPr bwMode="auto">
              <a:xfrm>
                <a:off x="4747" y="3504"/>
                <a:ext cx="129" cy="236"/>
                <a:chOff x="4747" y="3504"/>
                <a:chExt cx="129" cy="236"/>
              </a:xfrm>
            </p:grpSpPr>
            <p:sp>
              <p:nvSpPr>
                <p:cNvPr id="343143" name="Rectangle 10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44" name="Oval 10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45" name="Oval 10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46" name="Oval 10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47" name="Oval 10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48" name="Oval 10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49" name="Group 109"/>
              <p:cNvGrpSpPr>
                <a:grpSpLocks/>
              </p:cNvGrpSpPr>
              <p:nvPr/>
            </p:nvGrpSpPr>
            <p:grpSpPr bwMode="auto">
              <a:xfrm>
                <a:off x="4901" y="3504"/>
                <a:ext cx="129" cy="236"/>
                <a:chOff x="4901" y="3504"/>
                <a:chExt cx="129" cy="236"/>
              </a:xfrm>
            </p:grpSpPr>
            <p:sp>
              <p:nvSpPr>
                <p:cNvPr id="343150" name="Rectangle 11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51" name="Oval 11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52" name="Oval 11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53" name="Oval 11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54" name="Oval 11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55" name="Oval 11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56" name="Group 116"/>
              <p:cNvGrpSpPr>
                <a:grpSpLocks/>
              </p:cNvGrpSpPr>
              <p:nvPr/>
            </p:nvGrpSpPr>
            <p:grpSpPr bwMode="auto">
              <a:xfrm>
                <a:off x="5030" y="3528"/>
                <a:ext cx="128" cy="236"/>
                <a:chOff x="5030" y="3528"/>
                <a:chExt cx="128" cy="236"/>
              </a:xfrm>
            </p:grpSpPr>
            <p:sp>
              <p:nvSpPr>
                <p:cNvPr id="343157" name="Rectangle 11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58" name="Oval 11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59" name="Oval 11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60" name="Oval 12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61" name="Oval 12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62" name="Oval 12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343163" name="Group 123"/>
            <p:cNvGrpSpPr>
              <a:grpSpLocks/>
            </p:cNvGrpSpPr>
            <p:nvPr/>
          </p:nvGrpSpPr>
          <p:grpSpPr bwMode="auto">
            <a:xfrm>
              <a:off x="1344" y="3312"/>
              <a:ext cx="1078" cy="308"/>
              <a:chOff x="4080" y="3456"/>
              <a:chExt cx="1078" cy="308"/>
            </a:xfrm>
          </p:grpSpPr>
          <p:grpSp>
            <p:nvGrpSpPr>
              <p:cNvPr id="343164" name="Group 124"/>
              <p:cNvGrpSpPr>
                <a:grpSpLocks/>
              </p:cNvGrpSpPr>
              <p:nvPr/>
            </p:nvGrpSpPr>
            <p:grpSpPr bwMode="auto">
              <a:xfrm>
                <a:off x="4080" y="3456"/>
                <a:ext cx="128" cy="236"/>
                <a:chOff x="4080" y="3456"/>
                <a:chExt cx="128" cy="236"/>
              </a:xfrm>
            </p:grpSpPr>
            <p:sp>
              <p:nvSpPr>
                <p:cNvPr id="343165" name="Rectangle 125"/>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66" name="Oval 126"/>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67" name="Oval 127"/>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68" name="Oval 128"/>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69" name="Oval 129"/>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70" name="Oval 130"/>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71" name="Group 131"/>
              <p:cNvGrpSpPr>
                <a:grpSpLocks/>
              </p:cNvGrpSpPr>
              <p:nvPr/>
            </p:nvGrpSpPr>
            <p:grpSpPr bwMode="auto">
              <a:xfrm>
                <a:off x="4208" y="3459"/>
                <a:ext cx="129" cy="236"/>
                <a:chOff x="4208" y="3459"/>
                <a:chExt cx="129" cy="236"/>
              </a:xfrm>
            </p:grpSpPr>
            <p:sp>
              <p:nvSpPr>
                <p:cNvPr id="343172" name="Rectangle 132"/>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73" name="Oval 133"/>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74" name="Oval 134"/>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75" name="Oval 135"/>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76" name="Oval 136"/>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77" name="Oval 137"/>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78" name="Group 138"/>
              <p:cNvGrpSpPr>
                <a:grpSpLocks/>
              </p:cNvGrpSpPr>
              <p:nvPr/>
            </p:nvGrpSpPr>
            <p:grpSpPr bwMode="auto">
              <a:xfrm>
                <a:off x="4337" y="3456"/>
                <a:ext cx="128" cy="236"/>
                <a:chOff x="4337" y="3456"/>
                <a:chExt cx="128" cy="236"/>
              </a:xfrm>
            </p:grpSpPr>
            <p:sp>
              <p:nvSpPr>
                <p:cNvPr id="343179" name="Rectangle 139"/>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80" name="Oval 140"/>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81" name="Oval 141"/>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82" name="Oval 142"/>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83" name="Oval 143"/>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84" name="Oval 144"/>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85" name="Group 145"/>
              <p:cNvGrpSpPr>
                <a:grpSpLocks/>
              </p:cNvGrpSpPr>
              <p:nvPr/>
            </p:nvGrpSpPr>
            <p:grpSpPr bwMode="auto">
              <a:xfrm>
                <a:off x="4465" y="3480"/>
                <a:ext cx="128" cy="236"/>
                <a:chOff x="4465" y="3480"/>
                <a:chExt cx="128" cy="236"/>
              </a:xfrm>
            </p:grpSpPr>
            <p:sp>
              <p:nvSpPr>
                <p:cNvPr id="343186" name="Rectangle 146"/>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87" name="Oval 147"/>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88" name="Oval 148"/>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89" name="Oval 149"/>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90" name="Oval 150"/>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91" name="Oval 151"/>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92" name="Group 152"/>
              <p:cNvGrpSpPr>
                <a:grpSpLocks/>
              </p:cNvGrpSpPr>
              <p:nvPr/>
            </p:nvGrpSpPr>
            <p:grpSpPr bwMode="auto">
              <a:xfrm>
                <a:off x="4593" y="3480"/>
                <a:ext cx="129" cy="236"/>
                <a:chOff x="4593" y="3480"/>
                <a:chExt cx="129" cy="236"/>
              </a:xfrm>
            </p:grpSpPr>
            <p:sp>
              <p:nvSpPr>
                <p:cNvPr id="343193" name="Rectangle 153"/>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194" name="Oval 154"/>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95" name="Oval 155"/>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96" name="Oval 156"/>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97" name="Oval 157"/>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198" name="Oval 158"/>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199" name="Group 159"/>
              <p:cNvGrpSpPr>
                <a:grpSpLocks/>
              </p:cNvGrpSpPr>
              <p:nvPr/>
            </p:nvGrpSpPr>
            <p:grpSpPr bwMode="auto">
              <a:xfrm>
                <a:off x="4747" y="3504"/>
                <a:ext cx="129" cy="236"/>
                <a:chOff x="4747" y="3504"/>
                <a:chExt cx="129" cy="236"/>
              </a:xfrm>
            </p:grpSpPr>
            <p:sp>
              <p:nvSpPr>
                <p:cNvPr id="343200" name="Rectangle 160"/>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01" name="Oval 161"/>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02" name="Oval 162"/>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03" name="Oval 163"/>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04" name="Oval 164"/>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05" name="Oval 165"/>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206" name="Group 166"/>
              <p:cNvGrpSpPr>
                <a:grpSpLocks/>
              </p:cNvGrpSpPr>
              <p:nvPr/>
            </p:nvGrpSpPr>
            <p:grpSpPr bwMode="auto">
              <a:xfrm>
                <a:off x="4901" y="3504"/>
                <a:ext cx="129" cy="236"/>
                <a:chOff x="4901" y="3504"/>
                <a:chExt cx="129" cy="236"/>
              </a:xfrm>
            </p:grpSpPr>
            <p:sp>
              <p:nvSpPr>
                <p:cNvPr id="343207" name="Rectangle 167"/>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08" name="Oval 168"/>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09" name="Oval 169"/>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10" name="Oval 170"/>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11" name="Oval 171"/>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12" name="Oval 172"/>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213" name="Group 173"/>
              <p:cNvGrpSpPr>
                <a:grpSpLocks/>
              </p:cNvGrpSpPr>
              <p:nvPr/>
            </p:nvGrpSpPr>
            <p:grpSpPr bwMode="auto">
              <a:xfrm>
                <a:off x="5030" y="3528"/>
                <a:ext cx="128" cy="236"/>
                <a:chOff x="5030" y="3528"/>
                <a:chExt cx="128" cy="236"/>
              </a:xfrm>
            </p:grpSpPr>
            <p:sp>
              <p:nvSpPr>
                <p:cNvPr id="343214" name="Rectangle 174"/>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15" name="Oval 175"/>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16" name="Oval 176"/>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17" name="Oval 177"/>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18" name="Oval 178"/>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19" name="Oval 179"/>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343220" name="Group 180"/>
            <p:cNvGrpSpPr>
              <a:grpSpLocks/>
            </p:cNvGrpSpPr>
            <p:nvPr/>
          </p:nvGrpSpPr>
          <p:grpSpPr bwMode="auto">
            <a:xfrm>
              <a:off x="1248" y="3408"/>
              <a:ext cx="1078" cy="308"/>
              <a:chOff x="4080" y="3456"/>
              <a:chExt cx="1078" cy="308"/>
            </a:xfrm>
          </p:grpSpPr>
          <p:grpSp>
            <p:nvGrpSpPr>
              <p:cNvPr id="343221" name="Group 181"/>
              <p:cNvGrpSpPr>
                <a:grpSpLocks/>
              </p:cNvGrpSpPr>
              <p:nvPr/>
            </p:nvGrpSpPr>
            <p:grpSpPr bwMode="auto">
              <a:xfrm>
                <a:off x="4080" y="3456"/>
                <a:ext cx="128" cy="236"/>
                <a:chOff x="4080" y="3456"/>
                <a:chExt cx="128" cy="236"/>
              </a:xfrm>
            </p:grpSpPr>
            <p:sp>
              <p:nvSpPr>
                <p:cNvPr id="343222" name="Rectangle 182"/>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23" name="Oval 183"/>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24" name="Oval 184"/>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25" name="Oval 185"/>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26" name="Oval 186"/>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27" name="Oval 187"/>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228" name="Group 188"/>
              <p:cNvGrpSpPr>
                <a:grpSpLocks/>
              </p:cNvGrpSpPr>
              <p:nvPr/>
            </p:nvGrpSpPr>
            <p:grpSpPr bwMode="auto">
              <a:xfrm>
                <a:off x="4208" y="3459"/>
                <a:ext cx="129" cy="236"/>
                <a:chOff x="4208" y="3459"/>
                <a:chExt cx="129" cy="236"/>
              </a:xfrm>
            </p:grpSpPr>
            <p:sp>
              <p:nvSpPr>
                <p:cNvPr id="343229" name="Rectangle 189"/>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30" name="Oval 190"/>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31" name="Oval 191"/>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32" name="Oval 192"/>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33" name="Oval 193"/>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34" name="Oval 194"/>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235" name="Group 195"/>
              <p:cNvGrpSpPr>
                <a:grpSpLocks/>
              </p:cNvGrpSpPr>
              <p:nvPr/>
            </p:nvGrpSpPr>
            <p:grpSpPr bwMode="auto">
              <a:xfrm>
                <a:off x="4337" y="3456"/>
                <a:ext cx="128" cy="236"/>
                <a:chOff x="4337" y="3456"/>
                <a:chExt cx="128" cy="236"/>
              </a:xfrm>
            </p:grpSpPr>
            <p:sp>
              <p:nvSpPr>
                <p:cNvPr id="343236" name="Rectangle 196"/>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37" name="Oval 197"/>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38" name="Oval 198"/>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39" name="Oval 199"/>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40" name="Oval 200"/>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41" name="Oval 201"/>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242" name="Group 202"/>
              <p:cNvGrpSpPr>
                <a:grpSpLocks/>
              </p:cNvGrpSpPr>
              <p:nvPr/>
            </p:nvGrpSpPr>
            <p:grpSpPr bwMode="auto">
              <a:xfrm>
                <a:off x="4465" y="3480"/>
                <a:ext cx="128" cy="236"/>
                <a:chOff x="4465" y="3480"/>
                <a:chExt cx="128" cy="236"/>
              </a:xfrm>
            </p:grpSpPr>
            <p:sp>
              <p:nvSpPr>
                <p:cNvPr id="343243" name="Rectangle 203"/>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44" name="Oval 204"/>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45" name="Oval 205"/>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46" name="Oval 206"/>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47" name="Oval 207"/>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48" name="Oval 208"/>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249" name="Group 209"/>
              <p:cNvGrpSpPr>
                <a:grpSpLocks/>
              </p:cNvGrpSpPr>
              <p:nvPr/>
            </p:nvGrpSpPr>
            <p:grpSpPr bwMode="auto">
              <a:xfrm>
                <a:off x="4593" y="3480"/>
                <a:ext cx="129" cy="236"/>
                <a:chOff x="4593" y="3480"/>
                <a:chExt cx="129" cy="236"/>
              </a:xfrm>
            </p:grpSpPr>
            <p:sp>
              <p:nvSpPr>
                <p:cNvPr id="343250" name="Rectangle 210"/>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51" name="Oval 211"/>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52" name="Oval 212"/>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53" name="Oval 213"/>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54" name="Oval 214"/>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55" name="Oval 215"/>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256" name="Group 216"/>
              <p:cNvGrpSpPr>
                <a:grpSpLocks/>
              </p:cNvGrpSpPr>
              <p:nvPr/>
            </p:nvGrpSpPr>
            <p:grpSpPr bwMode="auto">
              <a:xfrm>
                <a:off x="4747" y="3504"/>
                <a:ext cx="129" cy="236"/>
                <a:chOff x="4747" y="3504"/>
                <a:chExt cx="129" cy="236"/>
              </a:xfrm>
            </p:grpSpPr>
            <p:sp>
              <p:nvSpPr>
                <p:cNvPr id="343257" name="Rectangle 217"/>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58" name="Oval 218"/>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59" name="Oval 219"/>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60" name="Oval 220"/>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61" name="Oval 221"/>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62" name="Oval 222"/>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263" name="Group 223"/>
              <p:cNvGrpSpPr>
                <a:grpSpLocks/>
              </p:cNvGrpSpPr>
              <p:nvPr/>
            </p:nvGrpSpPr>
            <p:grpSpPr bwMode="auto">
              <a:xfrm>
                <a:off x="4901" y="3504"/>
                <a:ext cx="129" cy="236"/>
                <a:chOff x="4901" y="3504"/>
                <a:chExt cx="129" cy="236"/>
              </a:xfrm>
            </p:grpSpPr>
            <p:sp>
              <p:nvSpPr>
                <p:cNvPr id="343264" name="Rectangle 224"/>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65" name="Oval 225"/>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66" name="Oval 226"/>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67" name="Oval 227"/>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68" name="Oval 228"/>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69" name="Oval 229"/>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343270" name="Group 230"/>
              <p:cNvGrpSpPr>
                <a:grpSpLocks/>
              </p:cNvGrpSpPr>
              <p:nvPr/>
            </p:nvGrpSpPr>
            <p:grpSpPr bwMode="auto">
              <a:xfrm>
                <a:off x="5030" y="3528"/>
                <a:ext cx="128" cy="236"/>
                <a:chOff x="5030" y="3528"/>
                <a:chExt cx="128" cy="236"/>
              </a:xfrm>
            </p:grpSpPr>
            <p:sp>
              <p:nvSpPr>
                <p:cNvPr id="343271" name="Rectangle 231"/>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272" name="Oval 232"/>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73" name="Oval 233"/>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74" name="Oval 234"/>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75" name="Oval 235"/>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343276" name="Oval 236"/>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343277" name="Group 237"/>
          <p:cNvGrpSpPr>
            <a:grpSpLocks/>
          </p:cNvGrpSpPr>
          <p:nvPr/>
        </p:nvGrpSpPr>
        <p:grpSpPr bwMode="auto">
          <a:xfrm>
            <a:off x="304800" y="3429000"/>
            <a:ext cx="2133600" cy="1447800"/>
            <a:chOff x="144" y="2304"/>
            <a:chExt cx="1344" cy="912"/>
          </a:xfrm>
        </p:grpSpPr>
        <p:sp>
          <p:nvSpPr>
            <p:cNvPr id="343278" name="Rectangle 238"/>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1497000" prstMaterial="legacyPlastic">
              <a:bevelT w="13500" h="13500" prst="angle"/>
              <a:bevelB w="13500" h="13500" prst="angle"/>
              <a:extrusionClr>
                <a:schemeClr val="bg2"/>
              </a:extrusionClr>
            </a:sp3d>
          </p:spPr>
          <p:txBody>
            <a:bodyPr wrap="none" anchor="ctr">
              <a:flatTx/>
            </a:bodyPr>
            <a:lstStyle/>
            <a:p>
              <a:endParaRPr lang="en-US"/>
            </a:p>
          </p:txBody>
        </p:sp>
        <p:grpSp>
          <p:nvGrpSpPr>
            <p:cNvPr id="343279" name="Group 239"/>
            <p:cNvGrpSpPr>
              <a:grpSpLocks/>
            </p:cNvGrpSpPr>
            <p:nvPr/>
          </p:nvGrpSpPr>
          <p:grpSpPr bwMode="auto">
            <a:xfrm>
              <a:off x="1001" y="2352"/>
              <a:ext cx="487" cy="289"/>
              <a:chOff x="240" y="3600"/>
              <a:chExt cx="487" cy="289"/>
            </a:xfrm>
          </p:grpSpPr>
          <p:grpSp>
            <p:nvGrpSpPr>
              <p:cNvPr id="343280" name="Group 240"/>
              <p:cNvGrpSpPr>
                <a:grpSpLocks/>
              </p:cNvGrpSpPr>
              <p:nvPr/>
            </p:nvGrpSpPr>
            <p:grpSpPr bwMode="auto">
              <a:xfrm>
                <a:off x="240" y="3644"/>
                <a:ext cx="70" cy="201"/>
                <a:chOff x="2064" y="1872"/>
                <a:chExt cx="144" cy="912"/>
              </a:xfrm>
            </p:grpSpPr>
            <p:sp>
              <p:nvSpPr>
                <p:cNvPr id="343281" name="Rectangle 24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282" name="Line 24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283" name="Line 24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284" name="Line 24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285" name="Line 24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286" name="Line 24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287" name="Line 24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288" name="Line 24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289" name="Line 24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290" name="Line 25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291" name="Line 25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292" name="Group 252"/>
              <p:cNvGrpSpPr>
                <a:grpSpLocks/>
              </p:cNvGrpSpPr>
              <p:nvPr/>
            </p:nvGrpSpPr>
            <p:grpSpPr bwMode="auto">
              <a:xfrm>
                <a:off x="588" y="3667"/>
                <a:ext cx="139" cy="111"/>
                <a:chOff x="2304" y="2256"/>
                <a:chExt cx="432" cy="576"/>
              </a:xfrm>
            </p:grpSpPr>
            <p:sp>
              <p:nvSpPr>
                <p:cNvPr id="343293" name="Rectangle 253"/>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294" name="Line 254"/>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295" name="Line 255"/>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296" name="Line 256"/>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297" name="Line 257"/>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298" name="AutoShape 258"/>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343299" name="Group 259"/>
              <p:cNvGrpSpPr>
                <a:grpSpLocks/>
              </p:cNvGrpSpPr>
              <p:nvPr/>
            </p:nvGrpSpPr>
            <p:grpSpPr bwMode="auto">
              <a:xfrm>
                <a:off x="426" y="3644"/>
                <a:ext cx="139" cy="112"/>
                <a:chOff x="2304" y="2256"/>
                <a:chExt cx="432" cy="576"/>
              </a:xfrm>
            </p:grpSpPr>
            <p:sp>
              <p:nvSpPr>
                <p:cNvPr id="343300" name="Rectangle 26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01" name="Line 26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302" name="Line 26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303" name="Line 26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304" name="Line 26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305" name="AutoShape 26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343306" name="Group 266"/>
              <p:cNvGrpSpPr>
                <a:grpSpLocks/>
              </p:cNvGrpSpPr>
              <p:nvPr/>
            </p:nvGrpSpPr>
            <p:grpSpPr bwMode="auto">
              <a:xfrm>
                <a:off x="402" y="3600"/>
                <a:ext cx="70" cy="200"/>
                <a:chOff x="2064" y="1872"/>
                <a:chExt cx="144" cy="912"/>
              </a:xfrm>
            </p:grpSpPr>
            <p:sp>
              <p:nvSpPr>
                <p:cNvPr id="343307" name="Rectangle 26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08" name="Line 26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309" name="Line 26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310" name="Line 27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311" name="Line 27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312" name="Line 27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313" name="Line 27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314" name="Line 27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315" name="Line 27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316" name="Line 27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317" name="Line 27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318" name="Group 278"/>
              <p:cNvGrpSpPr>
                <a:grpSpLocks/>
              </p:cNvGrpSpPr>
              <p:nvPr/>
            </p:nvGrpSpPr>
            <p:grpSpPr bwMode="auto">
              <a:xfrm>
                <a:off x="518" y="3689"/>
                <a:ext cx="70" cy="200"/>
                <a:chOff x="2064" y="1872"/>
                <a:chExt cx="144" cy="912"/>
              </a:xfrm>
            </p:grpSpPr>
            <p:sp>
              <p:nvSpPr>
                <p:cNvPr id="343319" name="Rectangle 27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20" name="Line 28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321" name="Line 28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322" name="Line 28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323" name="Line 28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324" name="Line 28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325" name="Line 28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326" name="Line 28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327" name="Line 28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328" name="Line 28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329" name="Line 28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330" name="Group 290"/>
              <p:cNvGrpSpPr>
                <a:grpSpLocks/>
              </p:cNvGrpSpPr>
              <p:nvPr/>
            </p:nvGrpSpPr>
            <p:grpSpPr bwMode="auto">
              <a:xfrm>
                <a:off x="286" y="3756"/>
                <a:ext cx="140" cy="111"/>
                <a:chOff x="2304" y="2256"/>
                <a:chExt cx="432" cy="576"/>
              </a:xfrm>
            </p:grpSpPr>
            <p:sp>
              <p:nvSpPr>
                <p:cNvPr id="343331" name="Rectangle 29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32" name="Line 29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333" name="Line 29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334" name="Line 29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335" name="Line 29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336" name="AutoShape 29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343337" name="Group 297"/>
            <p:cNvGrpSpPr>
              <a:grpSpLocks/>
            </p:cNvGrpSpPr>
            <p:nvPr/>
          </p:nvGrpSpPr>
          <p:grpSpPr bwMode="auto">
            <a:xfrm>
              <a:off x="336" y="2447"/>
              <a:ext cx="487" cy="289"/>
              <a:chOff x="240" y="3600"/>
              <a:chExt cx="487" cy="289"/>
            </a:xfrm>
          </p:grpSpPr>
          <p:grpSp>
            <p:nvGrpSpPr>
              <p:cNvPr id="343338" name="Group 298"/>
              <p:cNvGrpSpPr>
                <a:grpSpLocks/>
              </p:cNvGrpSpPr>
              <p:nvPr/>
            </p:nvGrpSpPr>
            <p:grpSpPr bwMode="auto">
              <a:xfrm>
                <a:off x="240" y="3644"/>
                <a:ext cx="70" cy="201"/>
                <a:chOff x="2064" y="1872"/>
                <a:chExt cx="144" cy="912"/>
              </a:xfrm>
            </p:grpSpPr>
            <p:sp>
              <p:nvSpPr>
                <p:cNvPr id="343339" name="Rectangle 299"/>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40" name="Line 300"/>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341" name="Line 301"/>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342" name="Line 302"/>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343" name="Line 303"/>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344" name="Line 304"/>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345" name="Line 305"/>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346" name="Line 306"/>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347" name="Line 307"/>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348" name="Line 308"/>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349" name="Line 309"/>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350" name="Group 310"/>
              <p:cNvGrpSpPr>
                <a:grpSpLocks/>
              </p:cNvGrpSpPr>
              <p:nvPr/>
            </p:nvGrpSpPr>
            <p:grpSpPr bwMode="auto">
              <a:xfrm>
                <a:off x="588" y="3667"/>
                <a:ext cx="139" cy="111"/>
                <a:chOff x="2304" y="2256"/>
                <a:chExt cx="432" cy="576"/>
              </a:xfrm>
            </p:grpSpPr>
            <p:sp>
              <p:nvSpPr>
                <p:cNvPr id="343351" name="Rectangle 31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52" name="Line 31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353" name="Line 31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354" name="Line 31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355" name="Line 31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356" name="AutoShape 31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343357" name="Group 317"/>
              <p:cNvGrpSpPr>
                <a:grpSpLocks/>
              </p:cNvGrpSpPr>
              <p:nvPr/>
            </p:nvGrpSpPr>
            <p:grpSpPr bwMode="auto">
              <a:xfrm>
                <a:off x="426" y="3644"/>
                <a:ext cx="139" cy="112"/>
                <a:chOff x="2304" y="2256"/>
                <a:chExt cx="432" cy="576"/>
              </a:xfrm>
            </p:grpSpPr>
            <p:sp>
              <p:nvSpPr>
                <p:cNvPr id="343358" name="Rectangle 318"/>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59" name="Line 319"/>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360" name="Line 320"/>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361" name="Line 321"/>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362" name="Line 322"/>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363" name="AutoShape 323"/>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343364" name="Group 324"/>
              <p:cNvGrpSpPr>
                <a:grpSpLocks/>
              </p:cNvGrpSpPr>
              <p:nvPr/>
            </p:nvGrpSpPr>
            <p:grpSpPr bwMode="auto">
              <a:xfrm>
                <a:off x="402" y="3600"/>
                <a:ext cx="70" cy="200"/>
                <a:chOff x="2064" y="1872"/>
                <a:chExt cx="144" cy="912"/>
              </a:xfrm>
            </p:grpSpPr>
            <p:sp>
              <p:nvSpPr>
                <p:cNvPr id="343365" name="Rectangle 32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66" name="Line 32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367" name="Line 32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368" name="Line 32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369" name="Line 32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370" name="Line 33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371" name="Line 33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372" name="Line 33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373" name="Line 33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374" name="Line 33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375" name="Line 33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376" name="Group 336"/>
              <p:cNvGrpSpPr>
                <a:grpSpLocks/>
              </p:cNvGrpSpPr>
              <p:nvPr/>
            </p:nvGrpSpPr>
            <p:grpSpPr bwMode="auto">
              <a:xfrm>
                <a:off x="518" y="3689"/>
                <a:ext cx="70" cy="200"/>
                <a:chOff x="2064" y="1872"/>
                <a:chExt cx="144" cy="912"/>
              </a:xfrm>
            </p:grpSpPr>
            <p:sp>
              <p:nvSpPr>
                <p:cNvPr id="343377" name="Rectangle 33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78" name="Line 33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379" name="Line 33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380" name="Line 34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381" name="Line 34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382" name="Line 34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383" name="Line 34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384" name="Line 34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385" name="Line 34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386" name="Line 34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387" name="Line 34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388" name="Group 348"/>
              <p:cNvGrpSpPr>
                <a:grpSpLocks/>
              </p:cNvGrpSpPr>
              <p:nvPr/>
            </p:nvGrpSpPr>
            <p:grpSpPr bwMode="auto">
              <a:xfrm>
                <a:off x="286" y="3756"/>
                <a:ext cx="140" cy="111"/>
                <a:chOff x="2304" y="2256"/>
                <a:chExt cx="432" cy="576"/>
              </a:xfrm>
            </p:grpSpPr>
            <p:sp>
              <p:nvSpPr>
                <p:cNvPr id="343389" name="Rectangle 34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90" name="Line 35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391" name="Line 35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392" name="Line 35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393" name="Line 35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394" name="AutoShape 35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343395" name="Group 355"/>
            <p:cNvGrpSpPr>
              <a:grpSpLocks/>
            </p:cNvGrpSpPr>
            <p:nvPr/>
          </p:nvGrpSpPr>
          <p:grpSpPr bwMode="auto">
            <a:xfrm>
              <a:off x="528" y="2304"/>
              <a:ext cx="487" cy="289"/>
              <a:chOff x="240" y="3600"/>
              <a:chExt cx="487" cy="289"/>
            </a:xfrm>
          </p:grpSpPr>
          <p:grpSp>
            <p:nvGrpSpPr>
              <p:cNvPr id="343396" name="Group 356"/>
              <p:cNvGrpSpPr>
                <a:grpSpLocks/>
              </p:cNvGrpSpPr>
              <p:nvPr/>
            </p:nvGrpSpPr>
            <p:grpSpPr bwMode="auto">
              <a:xfrm>
                <a:off x="240" y="3644"/>
                <a:ext cx="70" cy="201"/>
                <a:chOff x="2064" y="1872"/>
                <a:chExt cx="144" cy="912"/>
              </a:xfrm>
            </p:grpSpPr>
            <p:sp>
              <p:nvSpPr>
                <p:cNvPr id="343397" name="Rectangle 357"/>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398" name="Line 358"/>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399" name="Line 359"/>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400" name="Line 360"/>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401" name="Line 361"/>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402" name="Line 362"/>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403" name="Line 363"/>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404" name="Line 364"/>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405" name="Line 365"/>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406" name="Line 366"/>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407" name="Line 367"/>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408" name="Group 368"/>
              <p:cNvGrpSpPr>
                <a:grpSpLocks/>
              </p:cNvGrpSpPr>
              <p:nvPr/>
            </p:nvGrpSpPr>
            <p:grpSpPr bwMode="auto">
              <a:xfrm>
                <a:off x="588" y="3667"/>
                <a:ext cx="139" cy="111"/>
                <a:chOff x="2304" y="2256"/>
                <a:chExt cx="432" cy="576"/>
              </a:xfrm>
            </p:grpSpPr>
            <p:sp>
              <p:nvSpPr>
                <p:cNvPr id="343409" name="Rectangle 36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10" name="Line 37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411" name="Line 37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412" name="Line 37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413" name="Line 37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414" name="AutoShape 37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343415" name="Group 375"/>
              <p:cNvGrpSpPr>
                <a:grpSpLocks/>
              </p:cNvGrpSpPr>
              <p:nvPr/>
            </p:nvGrpSpPr>
            <p:grpSpPr bwMode="auto">
              <a:xfrm>
                <a:off x="426" y="3644"/>
                <a:ext cx="139" cy="112"/>
                <a:chOff x="2304" y="2256"/>
                <a:chExt cx="432" cy="576"/>
              </a:xfrm>
            </p:grpSpPr>
            <p:sp>
              <p:nvSpPr>
                <p:cNvPr id="343416" name="Rectangle 37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17" name="Line 37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418" name="Line 37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419" name="Line 37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420" name="Line 38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421" name="AutoShape 38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343422" name="Group 382"/>
              <p:cNvGrpSpPr>
                <a:grpSpLocks/>
              </p:cNvGrpSpPr>
              <p:nvPr/>
            </p:nvGrpSpPr>
            <p:grpSpPr bwMode="auto">
              <a:xfrm>
                <a:off x="402" y="3600"/>
                <a:ext cx="70" cy="200"/>
                <a:chOff x="2064" y="1872"/>
                <a:chExt cx="144" cy="912"/>
              </a:xfrm>
            </p:grpSpPr>
            <p:sp>
              <p:nvSpPr>
                <p:cNvPr id="343423" name="Rectangle 38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24" name="Line 38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425" name="Line 38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426" name="Line 38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427" name="Line 38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428" name="Line 38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429" name="Line 38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430" name="Line 39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431" name="Line 39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432" name="Line 39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433" name="Line 39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434" name="Group 394"/>
              <p:cNvGrpSpPr>
                <a:grpSpLocks/>
              </p:cNvGrpSpPr>
              <p:nvPr/>
            </p:nvGrpSpPr>
            <p:grpSpPr bwMode="auto">
              <a:xfrm>
                <a:off x="518" y="3689"/>
                <a:ext cx="70" cy="200"/>
                <a:chOff x="2064" y="1872"/>
                <a:chExt cx="144" cy="912"/>
              </a:xfrm>
            </p:grpSpPr>
            <p:sp>
              <p:nvSpPr>
                <p:cNvPr id="343435" name="Rectangle 39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36" name="Line 39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437" name="Line 39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438" name="Line 39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439" name="Line 39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440" name="Line 40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441" name="Line 40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442" name="Line 40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443" name="Line 40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444" name="Line 40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445" name="Line 40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446" name="Group 406"/>
              <p:cNvGrpSpPr>
                <a:grpSpLocks/>
              </p:cNvGrpSpPr>
              <p:nvPr/>
            </p:nvGrpSpPr>
            <p:grpSpPr bwMode="auto">
              <a:xfrm>
                <a:off x="286" y="3756"/>
                <a:ext cx="140" cy="111"/>
                <a:chOff x="2304" y="2256"/>
                <a:chExt cx="432" cy="576"/>
              </a:xfrm>
            </p:grpSpPr>
            <p:sp>
              <p:nvSpPr>
                <p:cNvPr id="343447" name="Rectangle 40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48" name="Line 40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449" name="Line 40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450" name="Line 41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451" name="Line 41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452" name="AutoShape 41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nvGrpSpPr>
            <p:cNvPr id="343453" name="Group 413"/>
            <p:cNvGrpSpPr>
              <a:grpSpLocks/>
            </p:cNvGrpSpPr>
            <p:nvPr/>
          </p:nvGrpSpPr>
          <p:grpSpPr bwMode="auto">
            <a:xfrm>
              <a:off x="864" y="2496"/>
              <a:ext cx="487" cy="289"/>
              <a:chOff x="240" y="3600"/>
              <a:chExt cx="487" cy="289"/>
            </a:xfrm>
          </p:grpSpPr>
          <p:grpSp>
            <p:nvGrpSpPr>
              <p:cNvPr id="343454" name="Group 414"/>
              <p:cNvGrpSpPr>
                <a:grpSpLocks/>
              </p:cNvGrpSpPr>
              <p:nvPr/>
            </p:nvGrpSpPr>
            <p:grpSpPr bwMode="auto">
              <a:xfrm>
                <a:off x="240" y="3644"/>
                <a:ext cx="70" cy="201"/>
                <a:chOff x="2064" y="1872"/>
                <a:chExt cx="144" cy="912"/>
              </a:xfrm>
            </p:grpSpPr>
            <p:sp>
              <p:nvSpPr>
                <p:cNvPr id="343455" name="Rectangle 415"/>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56" name="Line 416"/>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457" name="Line 417"/>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458" name="Line 418"/>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459" name="Line 419"/>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460" name="Line 420"/>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461" name="Line 421"/>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462" name="Line 422"/>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463" name="Line 423"/>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464" name="Line 424"/>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465" name="Line 425"/>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466" name="Group 426"/>
              <p:cNvGrpSpPr>
                <a:grpSpLocks/>
              </p:cNvGrpSpPr>
              <p:nvPr/>
            </p:nvGrpSpPr>
            <p:grpSpPr bwMode="auto">
              <a:xfrm>
                <a:off x="588" y="3667"/>
                <a:ext cx="139" cy="111"/>
                <a:chOff x="2304" y="2256"/>
                <a:chExt cx="432" cy="576"/>
              </a:xfrm>
            </p:grpSpPr>
            <p:sp>
              <p:nvSpPr>
                <p:cNvPr id="343467" name="Rectangle 42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68" name="Line 42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469" name="Line 42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470" name="Line 43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471" name="Line 43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472" name="AutoShape 43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343473" name="Group 433"/>
              <p:cNvGrpSpPr>
                <a:grpSpLocks/>
              </p:cNvGrpSpPr>
              <p:nvPr/>
            </p:nvGrpSpPr>
            <p:grpSpPr bwMode="auto">
              <a:xfrm>
                <a:off x="426" y="3644"/>
                <a:ext cx="139" cy="112"/>
                <a:chOff x="2304" y="2256"/>
                <a:chExt cx="432" cy="576"/>
              </a:xfrm>
            </p:grpSpPr>
            <p:sp>
              <p:nvSpPr>
                <p:cNvPr id="343474" name="Rectangle 43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75" name="Line 43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476" name="Line 43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477" name="Line 43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478" name="Line 43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479" name="AutoShape 43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nvGrpSpPr>
              <p:cNvPr id="343480" name="Group 440"/>
              <p:cNvGrpSpPr>
                <a:grpSpLocks/>
              </p:cNvGrpSpPr>
              <p:nvPr/>
            </p:nvGrpSpPr>
            <p:grpSpPr bwMode="auto">
              <a:xfrm>
                <a:off x="402" y="3600"/>
                <a:ext cx="70" cy="200"/>
                <a:chOff x="2064" y="1872"/>
                <a:chExt cx="144" cy="912"/>
              </a:xfrm>
            </p:grpSpPr>
            <p:sp>
              <p:nvSpPr>
                <p:cNvPr id="343481" name="Rectangle 441"/>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82" name="Line 442"/>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483" name="Line 443"/>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484" name="Line 444"/>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485" name="Line 445"/>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486" name="Line 446"/>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487" name="Line 447"/>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488" name="Line 448"/>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489" name="Line 449"/>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490" name="Line 450"/>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491" name="Line 451"/>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492" name="Group 452"/>
              <p:cNvGrpSpPr>
                <a:grpSpLocks/>
              </p:cNvGrpSpPr>
              <p:nvPr/>
            </p:nvGrpSpPr>
            <p:grpSpPr bwMode="auto">
              <a:xfrm>
                <a:off x="518" y="3689"/>
                <a:ext cx="70" cy="200"/>
                <a:chOff x="2064" y="1872"/>
                <a:chExt cx="144" cy="912"/>
              </a:xfrm>
            </p:grpSpPr>
            <p:sp>
              <p:nvSpPr>
                <p:cNvPr id="343493" name="Rectangle 453"/>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494" name="Line 454"/>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343495" name="Line 455"/>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343496" name="Line 456"/>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343497" name="Line 457"/>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343498" name="Line 458"/>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343499" name="Line 459"/>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343500" name="Line 460"/>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343501" name="Line 461"/>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343502" name="Line 462"/>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343503" name="Line 463"/>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343504" name="Group 464"/>
              <p:cNvGrpSpPr>
                <a:grpSpLocks/>
              </p:cNvGrpSpPr>
              <p:nvPr/>
            </p:nvGrpSpPr>
            <p:grpSpPr bwMode="auto">
              <a:xfrm>
                <a:off x="286" y="3756"/>
                <a:ext cx="140" cy="111"/>
                <a:chOff x="2304" y="2256"/>
                <a:chExt cx="432" cy="576"/>
              </a:xfrm>
            </p:grpSpPr>
            <p:sp>
              <p:nvSpPr>
                <p:cNvPr id="343505" name="Rectangle 46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sp>
              <p:nvSpPr>
                <p:cNvPr id="343506" name="Line 46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343507" name="Line 46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343508" name="Line 46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343509" name="Line 46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343510" name="AutoShape 47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solidFill>
                      <a:schemeClr val="folHlink"/>
                    </a:solidFill>
                    <a:latin typeface="Times New Roman" pitchFamily="18" charset="0"/>
                  </a:endParaRPr>
                </a:p>
              </p:txBody>
            </p:sp>
          </p:grpSp>
        </p:grpSp>
      </p:grpSp>
      <p:grpSp>
        <p:nvGrpSpPr>
          <p:cNvPr id="343511" name="Group 471"/>
          <p:cNvGrpSpPr>
            <a:grpSpLocks/>
          </p:cNvGrpSpPr>
          <p:nvPr/>
        </p:nvGrpSpPr>
        <p:grpSpPr bwMode="auto">
          <a:xfrm>
            <a:off x="457200" y="1447800"/>
            <a:ext cx="2127250" cy="1727200"/>
            <a:chOff x="288" y="1056"/>
            <a:chExt cx="1340" cy="1088"/>
          </a:xfrm>
        </p:grpSpPr>
        <p:sp>
          <p:nvSpPr>
            <p:cNvPr id="343512" name="Rectangle 472"/>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4D6F60"/>
              </a:extrusionClr>
            </a:sp3d>
          </p:spPr>
          <p:txBody>
            <a:bodyPr wrap="none" anchor="ctr">
              <a:flatTx/>
            </a:bodyPr>
            <a:lstStyle/>
            <a:p>
              <a:endParaRPr lang="en-US"/>
            </a:p>
          </p:txBody>
        </p:sp>
        <p:grpSp>
          <p:nvGrpSpPr>
            <p:cNvPr id="343513" name="Group 473"/>
            <p:cNvGrpSpPr>
              <a:grpSpLocks/>
            </p:cNvGrpSpPr>
            <p:nvPr/>
          </p:nvGrpSpPr>
          <p:grpSpPr bwMode="auto">
            <a:xfrm>
              <a:off x="624" y="1056"/>
              <a:ext cx="1004" cy="424"/>
              <a:chOff x="2020" y="1189"/>
              <a:chExt cx="1004" cy="424"/>
            </a:xfrm>
          </p:grpSpPr>
          <p:grpSp>
            <p:nvGrpSpPr>
              <p:cNvPr id="343514" name="Group 474"/>
              <p:cNvGrpSpPr>
                <a:grpSpLocks/>
              </p:cNvGrpSpPr>
              <p:nvPr/>
            </p:nvGrpSpPr>
            <p:grpSpPr bwMode="auto">
              <a:xfrm>
                <a:off x="2020" y="1197"/>
                <a:ext cx="194" cy="353"/>
                <a:chOff x="2020" y="1197"/>
                <a:chExt cx="194" cy="353"/>
              </a:xfrm>
            </p:grpSpPr>
            <p:sp>
              <p:nvSpPr>
                <p:cNvPr id="343515" name="Rectangle 475"/>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16" name="AutoShape 476"/>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17" name="Group 477"/>
              <p:cNvGrpSpPr>
                <a:grpSpLocks/>
              </p:cNvGrpSpPr>
              <p:nvPr/>
            </p:nvGrpSpPr>
            <p:grpSpPr bwMode="auto">
              <a:xfrm>
                <a:off x="2250" y="1189"/>
                <a:ext cx="194" cy="353"/>
                <a:chOff x="2250" y="1189"/>
                <a:chExt cx="194" cy="353"/>
              </a:xfrm>
            </p:grpSpPr>
            <p:sp>
              <p:nvSpPr>
                <p:cNvPr id="343518" name="Rectangle 478"/>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19" name="AutoShape 479"/>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20" name="Group 480"/>
              <p:cNvGrpSpPr>
                <a:grpSpLocks/>
              </p:cNvGrpSpPr>
              <p:nvPr/>
            </p:nvGrpSpPr>
            <p:grpSpPr bwMode="auto">
              <a:xfrm>
                <a:off x="2337" y="1216"/>
                <a:ext cx="194" cy="353"/>
                <a:chOff x="2337" y="1216"/>
                <a:chExt cx="194" cy="353"/>
              </a:xfrm>
            </p:grpSpPr>
            <p:sp>
              <p:nvSpPr>
                <p:cNvPr id="343521" name="Rectangle 481"/>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22" name="AutoShape 482"/>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23" name="Group 483"/>
              <p:cNvGrpSpPr>
                <a:grpSpLocks/>
              </p:cNvGrpSpPr>
              <p:nvPr/>
            </p:nvGrpSpPr>
            <p:grpSpPr bwMode="auto">
              <a:xfrm>
                <a:off x="2532" y="1206"/>
                <a:ext cx="194" cy="353"/>
                <a:chOff x="2532" y="1206"/>
                <a:chExt cx="194" cy="353"/>
              </a:xfrm>
            </p:grpSpPr>
            <p:sp>
              <p:nvSpPr>
                <p:cNvPr id="343524" name="Rectangle 484"/>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25" name="AutoShape 485"/>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26" name="Group 486"/>
              <p:cNvGrpSpPr>
                <a:grpSpLocks/>
              </p:cNvGrpSpPr>
              <p:nvPr/>
            </p:nvGrpSpPr>
            <p:grpSpPr bwMode="auto">
              <a:xfrm>
                <a:off x="2830" y="1245"/>
                <a:ext cx="194" cy="353"/>
                <a:chOff x="2830" y="1245"/>
                <a:chExt cx="194" cy="353"/>
              </a:xfrm>
            </p:grpSpPr>
            <p:sp>
              <p:nvSpPr>
                <p:cNvPr id="343527" name="Rectangle 487"/>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28" name="AutoShape 488"/>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29" name="Group 489"/>
              <p:cNvGrpSpPr>
                <a:grpSpLocks/>
              </p:cNvGrpSpPr>
              <p:nvPr/>
            </p:nvGrpSpPr>
            <p:grpSpPr bwMode="auto">
              <a:xfrm>
                <a:off x="2142" y="1227"/>
                <a:ext cx="194" cy="353"/>
                <a:chOff x="2142" y="1227"/>
                <a:chExt cx="194" cy="353"/>
              </a:xfrm>
            </p:grpSpPr>
            <p:sp>
              <p:nvSpPr>
                <p:cNvPr id="343530" name="Rectangle 490"/>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31" name="AutoShape 491"/>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32" name="Group 492"/>
              <p:cNvGrpSpPr>
                <a:grpSpLocks/>
              </p:cNvGrpSpPr>
              <p:nvPr/>
            </p:nvGrpSpPr>
            <p:grpSpPr bwMode="auto">
              <a:xfrm>
                <a:off x="2424" y="1243"/>
                <a:ext cx="193" cy="353"/>
                <a:chOff x="2424" y="1243"/>
                <a:chExt cx="193" cy="353"/>
              </a:xfrm>
            </p:grpSpPr>
            <p:sp>
              <p:nvSpPr>
                <p:cNvPr id="343533" name="Rectangle 493"/>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34" name="AutoShape 494"/>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35" name="Group 495"/>
              <p:cNvGrpSpPr>
                <a:grpSpLocks/>
              </p:cNvGrpSpPr>
              <p:nvPr/>
            </p:nvGrpSpPr>
            <p:grpSpPr bwMode="auto">
              <a:xfrm>
                <a:off x="2618" y="1233"/>
                <a:ext cx="194" cy="353"/>
                <a:chOff x="2618" y="1233"/>
                <a:chExt cx="194" cy="353"/>
              </a:xfrm>
            </p:grpSpPr>
            <p:sp>
              <p:nvSpPr>
                <p:cNvPr id="343536" name="Rectangle 496"/>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37" name="AutoShape 497"/>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38" name="Group 498"/>
              <p:cNvGrpSpPr>
                <a:grpSpLocks/>
              </p:cNvGrpSpPr>
              <p:nvPr/>
            </p:nvGrpSpPr>
            <p:grpSpPr bwMode="auto">
              <a:xfrm>
                <a:off x="2706" y="1260"/>
                <a:ext cx="194" cy="353"/>
                <a:chOff x="2706" y="1260"/>
                <a:chExt cx="194" cy="353"/>
              </a:xfrm>
            </p:grpSpPr>
            <p:sp>
              <p:nvSpPr>
                <p:cNvPr id="343539" name="Rectangle 499"/>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40" name="AutoShape 500"/>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343541" name="Group 501"/>
            <p:cNvGrpSpPr>
              <a:grpSpLocks/>
            </p:cNvGrpSpPr>
            <p:nvPr/>
          </p:nvGrpSpPr>
          <p:grpSpPr bwMode="auto">
            <a:xfrm>
              <a:off x="480" y="1152"/>
              <a:ext cx="1004" cy="424"/>
              <a:chOff x="2020" y="1189"/>
              <a:chExt cx="1004" cy="424"/>
            </a:xfrm>
          </p:grpSpPr>
          <p:grpSp>
            <p:nvGrpSpPr>
              <p:cNvPr id="343542" name="Group 502"/>
              <p:cNvGrpSpPr>
                <a:grpSpLocks/>
              </p:cNvGrpSpPr>
              <p:nvPr/>
            </p:nvGrpSpPr>
            <p:grpSpPr bwMode="auto">
              <a:xfrm>
                <a:off x="2020" y="1197"/>
                <a:ext cx="194" cy="353"/>
                <a:chOff x="2020" y="1197"/>
                <a:chExt cx="194" cy="353"/>
              </a:xfrm>
            </p:grpSpPr>
            <p:sp>
              <p:nvSpPr>
                <p:cNvPr id="343543" name="Rectangle 503"/>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44" name="AutoShape 504"/>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45" name="Group 505"/>
              <p:cNvGrpSpPr>
                <a:grpSpLocks/>
              </p:cNvGrpSpPr>
              <p:nvPr/>
            </p:nvGrpSpPr>
            <p:grpSpPr bwMode="auto">
              <a:xfrm>
                <a:off x="2250" y="1189"/>
                <a:ext cx="194" cy="353"/>
                <a:chOff x="2250" y="1189"/>
                <a:chExt cx="194" cy="353"/>
              </a:xfrm>
            </p:grpSpPr>
            <p:sp>
              <p:nvSpPr>
                <p:cNvPr id="343546" name="Rectangle 506"/>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47" name="AutoShape 507"/>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48" name="Group 508"/>
              <p:cNvGrpSpPr>
                <a:grpSpLocks/>
              </p:cNvGrpSpPr>
              <p:nvPr/>
            </p:nvGrpSpPr>
            <p:grpSpPr bwMode="auto">
              <a:xfrm>
                <a:off x="2337" y="1216"/>
                <a:ext cx="194" cy="353"/>
                <a:chOff x="2337" y="1216"/>
                <a:chExt cx="194" cy="353"/>
              </a:xfrm>
            </p:grpSpPr>
            <p:sp>
              <p:nvSpPr>
                <p:cNvPr id="343549" name="Rectangle 509"/>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50" name="AutoShape 510"/>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51" name="Group 511"/>
              <p:cNvGrpSpPr>
                <a:grpSpLocks/>
              </p:cNvGrpSpPr>
              <p:nvPr/>
            </p:nvGrpSpPr>
            <p:grpSpPr bwMode="auto">
              <a:xfrm>
                <a:off x="2532" y="1206"/>
                <a:ext cx="194" cy="353"/>
                <a:chOff x="2532" y="1206"/>
                <a:chExt cx="194" cy="353"/>
              </a:xfrm>
            </p:grpSpPr>
            <p:sp>
              <p:nvSpPr>
                <p:cNvPr id="343552" name="Rectangle 512"/>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53" name="AutoShape 513"/>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54" name="Group 514"/>
              <p:cNvGrpSpPr>
                <a:grpSpLocks/>
              </p:cNvGrpSpPr>
              <p:nvPr/>
            </p:nvGrpSpPr>
            <p:grpSpPr bwMode="auto">
              <a:xfrm>
                <a:off x="2830" y="1245"/>
                <a:ext cx="194" cy="353"/>
                <a:chOff x="2830" y="1245"/>
                <a:chExt cx="194" cy="353"/>
              </a:xfrm>
            </p:grpSpPr>
            <p:sp>
              <p:nvSpPr>
                <p:cNvPr id="343555" name="Rectangle 515"/>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56" name="AutoShape 516"/>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57" name="Group 517"/>
              <p:cNvGrpSpPr>
                <a:grpSpLocks/>
              </p:cNvGrpSpPr>
              <p:nvPr/>
            </p:nvGrpSpPr>
            <p:grpSpPr bwMode="auto">
              <a:xfrm>
                <a:off x="2142" y="1227"/>
                <a:ext cx="194" cy="353"/>
                <a:chOff x="2142" y="1227"/>
                <a:chExt cx="194" cy="353"/>
              </a:xfrm>
            </p:grpSpPr>
            <p:sp>
              <p:nvSpPr>
                <p:cNvPr id="343558" name="Rectangle 518"/>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59" name="AutoShape 519"/>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60" name="Group 520"/>
              <p:cNvGrpSpPr>
                <a:grpSpLocks/>
              </p:cNvGrpSpPr>
              <p:nvPr/>
            </p:nvGrpSpPr>
            <p:grpSpPr bwMode="auto">
              <a:xfrm>
                <a:off x="2424" y="1243"/>
                <a:ext cx="193" cy="353"/>
                <a:chOff x="2424" y="1243"/>
                <a:chExt cx="193" cy="353"/>
              </a:xfrm>
            </p:grpSpPr>
            <p:sp>
              <p:nvSpPr>
                <p:cNvPr id="343561" name="Rectangle 521"/>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62" name="AutoShape 522"/>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63" name="Group 523"/>
              <p:cNvGrpSpPr>
                <a:grpSpLocks/>
              </p:cNvGrpSpPr>
              <p:nvPr/>
            </p:nvGrpSpPr>
            <p:grpSpPr bwMode="auto">
              <a:xfrm>
                <a:off x="2618" y="1233"/>
                <a:ext cx="194" cy="353"/>
                <a:chOff x="2618" y="1233"/>
                <a:chExt cx="194" cy="353"/>
              </a:xfrm>
            </p:grpSpPr>
            <p:sp>
              <p:nvSpPr>
                <p:cNvPr id="343564" name="Rectangle 524"/>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65" name="AutoShape 525"/>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66" name="Group 526"/>
              <p:cNvGrpSpPr>
                <a:grpSpLocks/>
              </p:cNvGrpSpPr>
              <p:nvPr/>
            </p:nvGrpSpPr>
            <p:grpSpPr bwMode="auto">
              <a:xfrm>
                <a:off x="2706" y="1260"/>
                <a:ext cx="194" cy="353"/>
                <a:chOff x="2706" y="1260"/>
                <a:chExt cx="194" cy="353"/>
              </a:xfrm>
            </p:grpSpPr>
            <p:sp>
              <p:nvSpPr>
                <p:cNvPr id="343567" name="Rectangle 527"/>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68" name="AutoShape 528"/>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343569" name="Group 529"/>
            <p:cNvGrpSpPr>
              <a:grpSpLocks/>
            </p:cNvGrpSpPr>
            <p:nvPr/>
          </p:nvGrpSpPr>
          <p:grpSpPr bwMode="auto">
            <a:xfrm>
              <a:off x="432" y="1248"/>
              <a:ext cx="1004" cy="424"/>
              <a:chOff x="2020" y="1189"/>
              <a:chExt cx="1004" cy="424"/>
            </a:xfrm>
          </p:grpSpPr>
          <p:grpSp>
            <p:nvGrpSpPr>
              <p:cNvPr id="343570" name="Group 530"/>
              <p:cNvGrpSpPr>
                <a:grpSpLocks/>
              </p:cNvGrpSpPr>
              <p:nvPr/>
            </p:nvGrpSpPr>
            <p:grpSpPr bwMode="auto">
              <a:xfrm>
                <a:off x="2020" y="1197"/>
                <a:ext cx="194" cy="353"/>
                <a:chOff x="2020" y="1197"/>
                <a:chExt cx="194" cy="353"/>
              </a:xfrm>
            </p:grpSpPr>
            <p:sp>
              <p:nvSpPr>
                <p:cNvPr id="343571" name="Rectangle 531"/>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72" name="AutoShape 532"/>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73" name="Group 533"/>
              <p:cNvGrpSpPr>
                <a:grpSpLocks/>
              </p:cNvGrpSpPr>
              <p:nvPr/>
            </p:nvGrpSpPr>
            <p:grpSpPr bwMode="auto">
              <a:xfrm>
                <a:off x="2250" y="1189"/>
                <a:ext cx="194" cy="353"/>
                <a:chOff x="2250" y="1189"/>
                <a:chExt cx="194" cy="353"/>
              </a:xfrm>
            </p:grpSpPr>
            <p:sp>
              <p:nvSpPr>
                <p:cNvPr id="343574" name="Rectangle 534"/>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75" name="AutoShape 535"/>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76" name="Group 536"/>
              <p:cNvGrpSpPr>
                <a:grpSpLocks/>
              </p:cNvGrpSpPr>
              <p:nvPr/>
            </p:nvGrpSpPr>
            <p:grpSpPr bwMode="auto">
              <a:xfrm>
                <a:off x="2337" y="1216"/>
                <a:ext cx="194" cy="353"/>
                <a:chOff x="2337" y="1216"/>
                <a:chExt cx="194" cy="353"/>
              </a:xfrm>
            </p:grpSpPr>
            <p:sp>
              <p:nvSpPr>
                <p:cNvPr id="343577" name="Rectangle 537"/>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78" name="AutoShape 538"/>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79" name="Group 539"/>
              <p:cNvGrpSpPr>
                <a:grpSpLocks/>
              </p:cNvGrpSpPr>
              <p:nvPr/>
            </p:nvGrpSpPr>
            <p:grpSpPr bwMode="auto">
              <a:xfrm>
                <a:off x="2532" y="1206"/>
                <a:ext cx="194" cy="353"/>
                <a:chOff x="2532" y="1206"/>
                <a:chExt cx="194" cy="353"/>
              </a:xfrm>
            </p:grpSpPr>
            <p:sp>
              <p:nvSpPr>
                <p:cNvPr id="343580" name="Rectangle 540"/>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81" name="AutoShape 541"/>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82" name="Group 542"/>
              <p:cNvGrpSpPr>
                <a:grpSpLocks/>
              </p:cNvGrpSpPr>
              <p:nvPr/>
            </p:nvGrpSpPr>
            <p:grpSpPr bwMode="auto">
              <a:xfrm>
                <a:off x="2830" y="1245"/>
                <a:ext cx="194" cy="353"/>
                <a:chOff x="2830" y="1245"/>
                <a:chExt cx="194" cy="353"/>
              </a:xfrm>
            </p:grpSpPr>
            <p:sp>
              <p:nvSpPr>
                <p:cNvPr id="343583" name="Rectangle 543"/>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84" name="AutoShape 544"/>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85" name="Group 545"/>
              <p:cNvGrpSpPr>
                <a:grpSpLocks/>
              </p:cNvGrpSpPr>
              <p:nvPr/>
            </p:nvGrpSpPr>
            <p:grpSpPr bwMode="auto">
              <a:xfrm>
                <a:off x="2142" y="1227"/>
                <a:ext cx="194" cy="353"/>
                <a:chOff x="2142" y="1227"/>
                <a:chExt cx="194" cy="353"/>
              </a:xfrm>
            </p:grpSpPr>
            <p:sp>
              <p:nvSpPr>
                <p:cNvPr id="343586" name="Rectangle 546"/>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87" name="AutoShape 547"/>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88" name="Group 548"/>
              <p:cNvGrpSpPr>
                <a:grpSpLocks/>
              </p:cNvGrpSpPr>
              <p:nvPr/>
            </p:nvGrpSpPr>
            <p:grpSpPr bwMode="auto">
              <a:xfrm>
                <a:off x="2424" y="1243"/>
                <a:ext cx="193" cy="353"/>
                <a:chOff x="2424" y="1243"/>
                <a:chExt cx="193" cy="353"/>
              </a:xfrm>
            </p:grpSpPr>
            <p:sp>
              <p:nvSpPr>
                <p:cNvPr id="343589" name="Rectangle 549"/>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90" name="AutoShape 550"/>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91" name="Group 551"/>
              <p:cNvGrpSpPr>
                <a:grpSpLocks/>
              </p:cNvGrpSpPr>
              <p:nvPr/>
            </p:nvGrpSpPr>
            <p:grpSpPr bwMode="auto">
              <a:xfrm>
                <a:off x="2618" y="1233"/>
                <a:ext cx="194" cy="353"/>
                <a:chOff x="2618" y="1233"/>
                <a:chExt cx="194" cy="353"/>
              </a:xfrm>
            </p:grpSpPr>
            <p:sp>
              <p:nvSpPr>
                <p:cNvPr id="343592" name="Rectangle 552"/>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93" name="AutoShape 553"/>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343594" name="Group 554"/>
              <p:cNvGrpSpPr>
                <a:grpSpLocks/>
              </p:cNvGrpSpPr>
              <p:nvPr/>
            </p:nvGrpSpPr>
            <p:grpSpPr bwMode="auto">
              <a:xfrm>
                <a:off x="2706" y="1260"/>
                <a:ext cx="194" cy="353"/>
                <a:chOff x="2706" y="1260"/>
                <a:chExt cx="194" cy="353"/>
              </a:xfrm>
            </p:grpSpPr>
            <p:sp>
              <p:nvSpPr>
                <p:cNvPr id="343595" name="Rectangle 555"/>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343596" name="AutoShape 556"/>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sp>
        <p:nvSpPr>
          <p:cNvPr id="343597" name="AutoShape 557"/>
          <p:cNvSpPr>
            <a:spLocks noChangeArrowheads="1"/>
          </p:cNvSpPr>
          <p:nvPr/>
        </p:nvSpPr>
        <p:spPr bwMode="auto">
          <a:xfrm rot="16200000">
            <a:off x="2971800" y="1981200"/>
            <a:ext cx="381000" cy="990600"/>
          </a:xfrm>
          <a:prstGeom prst="downArrow">
            <a:avLst>
              <a:gd name="adj1" fmla="val 50000"/>
              <a:gd name="adj2" fmla="val 65000"/>
            </a:avLst>
          </a:prstGeom>
          <a:solidFill>
            <a:srgbClr val="990000"/>
          </a:solidFill>
          <a:ln w="9525">
            <a:solidFill>
              <a:schemeClr val="tx1"/>
            </a:solidFill>
            <a:miter lim="800000"/>
            <a:headEnd/>
            <a:tailEnd/>
          </a:ln>
          <a:effectLst/>
        </p:spPr>
        <p:txBody>
          <a:bodyPr wrap="none" anchor="ctr"/>
          <a:lstStyle/>
          <a:p>
            <a:endParaRPr lang="en-US"/>
          </a:p>
        </p:txBody>
      </p:sp>
      <p:sp>
        <p:nvSpPr>
          <p:cNvPr id="343598" name="AutoShape 558"/>
          <p:cNvSpPr>
            <a:spLocks noChangeArrowheads="1"/>
          </p:cNvSpPr>
          <p:nvPr/>
        </p:nvSpPr>
        <p:spPr bwMode="auto">
          <a:xfrm rot="16200000">
            <a:off x="2971800" y="3581400"/>
            <a:ext cx="381000" cy="990600"/>
          </a:xfrm>
          <a:prstGeom prst="downArrow">
            <a:avLst>
              <a:gd name="adj1" fmla="val 50000"/>
              <a:gd name="adj2" fmla="val 65000"/>
            </a:avLst>
          </a:prstGeom>
          <a:solidFill>
            <a:srgbClr val="990000"/>
          </a:solidFill>
          <a:ln w="9525">
            <a:solidFill>
              <a:schemeClr val="tx1"/>
            </a:solidFill>
            <a:miter lim="800000"/>
            <a:headEnd/>
            <a:tailEnd/>
          </a:ln>
          <a:effectLst/>
        </p:spPr>
        <p:txBody>
          <a:bodyPr wrap="none" anchor="ctr"/>
          <a:lstStyle/>
          <a:p>
            <a:endParaRPr lang="en-US"/>
          </a:p>
        </p:txBody>
      </p:sp>
      <p:sp>
        <p:nvSpPr>
          <p:cNvPr id="343599" name="AutoShape 559"/>
          <p:cNvSpPr>
            <a:spLocks noChangeArrowheads="1"/>
          </p:cNvSpPr>
          <p:nvPr/>
        </p:nvSpPr>
        <p:spPr bwMode="auto">
          <a:xfrm rot="16200000">
            <a:off x="3124200" y="5334000"/>
            <a:ext cx="381000" cy="990600"/>
          </a:xfrm>
          <a:prstGeom prst="downArrow">
            <a:avLst>
              <a:gd name="adj1" fmla="val 50000"/>
              <a:gd name="adj2" fmla="val 65000"/>
            </a:avLst>
          </a:prstGeom>
          <a:solidFill>
            <a:srgbClr val="990000"/>
          </a:solidFill>
          <a:ln w="9525">
            <a:solidFill>
              <a:schemeClr val="tx1"/>
            </a:solidFill>
            <a:miter lim="800000"/>
            <a:headEnd/>
            <a:tailEnd/>
          </a:ln>
          <a:effectLst/>
        </p:spPr>
        <p:txBody>
          <a:bodyPr wrap="none" anchor="ctr"/>
          <a:lstStyle/>
          <a:p>
            <a:endParaRPr lang="en-US"/>
          </a:p>
        </p:txBody>
      </p:sp>
      <p:sp>
        <p:nvSpPr>
          <p:cNvPr id="343600" name="Text Box 560"/>
          <p:cNvSpPr txBox="1">
            <a:spLocks noChangeArrowheads="1"/>
          </p:cNvSpPr>
          <p:nvPr/>
        </p:nvSpPr>
        <p:spPr bwMode="auto">
          <a:xfrm>
            <a:off x="3810000" y="3276600"/>
            <a:ext cx="1616075" cy="1474788"/>
          </a:xfrm>
          <a:prstGeom prst="rect">
            <a:avLst/>
          </a:prstGeom>
          <a:noFill/>
          <a:ln w="9525">
            <a:solidFill>
              <a:schemeClr val="tx1"/>
            </a:solidFill>
            <a:miter lim="800000"/>
            <a:headEnd/>
            <a:tailEnd/>
          </a:ln>
          <a:effectLst/>
        </p:spPr>
        <p:txBody>
          <a:bodyPr>
            <a:spAutoFit/>
          </a:bodyPr>
          <a:lstStyle/>
          <a:p>
            <a:r>
              <a:rPr lang="en-US"/>
              <a:t>Reasonable values of sediment, nitrogen, and phosphorus</a:t>
            </a:r>
          </a:p>
        </p:txBody>
      </p:sp>
      <p:sp>
        <p:nvSpPr>
          <p:cNvPr id="343601" name="Text Box 561"/>
          <p:cNvSpPr txBox="1">
            <a:spLocks noChangeArrowheads="1"/>
          </p:cNvSpPr>
          <p:nvPr/>
        </p:nvSpPr>
        <p:spPr bwMode="auto">
          <a:xfrm>
            <a:off x="5257800" y="5867400"/>
            <a:ext cx="3505200" cy="650875"/>
          </a:xfrm>
          <a:prstGeom prst="rect">
            <a:avLst/>
          </a:prstGeom>
          <a:noFill/>
          <a:ln w="9525">
            <a:solidFill>
              <a:schemeClr val="tx1"/>
            </a:solidFill>
            <a:miter lim="800000"/>
            <a:headEnd/>
            <a:tailEnd/>
          </a:ln>
          <a:effectLst/>
        </p:spPr>
        <p:txBody>
          <a:bodyPr>
            <a:spAutoFit/>
          </a:bodyPr>
          <a:lstStyle/>
          <a:p>
            <a:r>
              <a:rPr lang="en-US"/>
              <a:t>Observations of flow, sediment, nitrogen, and phosphorus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Slide Number Placeholder 3"/>
          <p:cNvSpPr>
            <a:spLocks noGrp="1"/>
          </p:cNvSpPr>
          <p:nvPr>
            <p:ph type="sldNum" sz="quarter" idx="12"/>
          </p:nvPr>
        </p:nvSpPr>
        <p:spPr/>
        <p:txBody>
          <a:bodyPr/>
          <a:lstStyle/>
          <a:p>
            <a:fld id="{0828FA24-6FB8-4CDF-8BB9-E808ECA40881}" type="slidenum">
              <a:rPr lang="en-US"/>
              <a:pPr/>
              <a:t>63</a:t>
            </a:fld>
            <a:endParaRPr lang="en-US"/>
          </a:p>
        </p:txBody>
      </p:sp>
      <p:sp>
        <p:nvSpPr>
          <p:cNvPr id="15362" name="Rectangle 2"/>
          <p:cNvSpPr>
            <a:spLocks noChangeArrowheads="1"/>
          </p:cNvSpPr>
          <p:nvPr/>
        </p:nvSpPr>
        <p:spPr bwMode="auto">
          <a:xfrm>
            <a:off x="838200" y="304800"/>
            <a:ext cx="7772400" cy="762000"/>
          </a:xfrm>
          <a:prstGeom prst="rect">
            <a:avLst/>
          </a:prstGeom>
          <a:noFill/>
          <a:ln w="9525">
            <a:noFill/>
            <a:miter lim="800000"/>
            <a:headEnd/>
            <a:tailEnd/>
          </a:ln>
          <a:effectLst/>
        </p:spPr>
        <p:txBody>
          <a:bodyPr anchor="ctr"/>
          <a:lstStyle/>
          <a:p>
            <a:pPr algn="ctr"/>
            <a:endParaRPr lang="en-US" sz="2800" i="1"/>
          </a:p>
        </p:txBody>
      </p:sp>
      <p:pic>
        <p:nvPicPr>
          <p:cNvPr id="15363" name="Picture 3" descr="CBPOLOGO"/>
          <p:cNvPicPr>
            <a:picLocks noChangeAspect="1" noChangeArrowheads="1"/>
          </p:cNvPicPr>
          <p:nvPr/>
        </p:nvPicPr>
        <p:blipFill>
          <a:blip r:embed="rId3" cstate="print"/>
          <a:srcRect/>
          <a:stretch>
            <a:fillRect/>
          </a:stretch>
        </p:blipFill>
        <p:spPr bwMode="auto">
          <a:xfrm>
            <a:off x="0" y="152400"/>
            <a:ext cx="1408113" cy="869950"/>
          </a:xfrm>
          <a:prstGeom prst="rect">
            <a:avLst/>
          </a:prstGeom>
          <a:noFill/>
        </p:spPr>
      </p:pic>
      <p:sp>
        <p:nvSpPr>
          <p:cNvPr id="15364" name="Rectangle 4"/>
          <p:cNvSpPr>
            <a:spLocks noChangeArrowheads="1"/>
          </p:cNvSpPr>
          <p:nvPr/>
        </p:nvSpPr>
        <p:spPr bwMode="gray">
          <a:xfrm>
            <a:off x="457200"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a:latin typeface="Tahoma" pitchFamily="34" charset="0"/>
            </a:endParaRPr>
          </a:p>
        </p:txBody>
      </p:sp>
      <p:sp>
        <p:nvSpPr>
          <p:cNvPr id="15365" name="Text Box 5"/>
          <p:cNvSpPr txBox="1">
            <a:spLocks noChangeArrowheads="1"/>
          </p:cNvSpPr>
          <p:nvPr/>
        </p:nvSpPr>
        <p:spPr bwMode="auto">
          <a:xfrm>
            <a:off x="1660525" y="273050"/>
            <a:ext cx="4832350" cy="1068388"/>
          </a:xfrm>
          <a:prstGeom prst="rect">
            <a:avLst/>
          </a:prstGeom>
          <a:noFill/>
          <a:ln w="22225">
            <a:noFill/>
            <a:miter lim="800000"/>
            <a:headEnd/>
            <a:tailEnd/>
          </a:ln>
          <a:effectLst/>
        </p:spPr>
        <p:txBody>
          <a:bodyPr wrap="none">
            <a:spAutoFit/>
          </a:bodyPr>
          <a:lstStyle/>
          <a:p>
            <a:r>
              <a:rPr lang="en-US" sz="3600" b="1">
                <a:solidFill>
                  <a:schemeClr val="tx2"/>
                </a:solidFill>
                <a:latin typeface="Times New Roman" pitchFamily="18" charset="0"/>
              </a:rPr>
              <a:t>Scale of Phase 5 Output</a:t>
            </a:r>
          </a:p>
          <a:p>
            <a:endParaRPr lang="en-US" sz="2800" b="1">
              <a:latin typeface="Times New Roman" pitchFamily="18" charset="0"/>
            </a:endParaRPr>
          </a:p>
        </p:txBody>
      </p:sp>
      <p:sp>
        <p:nvSpPr>
          <p:cNvPr id="15366" name="Rectangle 6"/>
          <p:cNvSpPr>
            <a:spLocks noChangeArrowheads="1"/>
          </p:cNvSpPr>
          <p:nvPr/>
        </p:nvSpPr>
        <p:spPr bwMode="auto">
          <a:xfrm>
            <a:off x="457200" y="284163"/>
            <a:ext cx="8229600" cy="1100137"/>
          </a:xfrm>
          <a:prstGeom prst="rect">
            <a:avLst/>
          </a:prstGeom>
          <a:noFill/>
          <a:ln w="9525">
            <a:noFill/>
            <a:miter lim="800000"/>
            <a:headEnd/>
            <a:tailEnd/>
          </a:ln>
          <a:effectLst/>
        </p:spPr>
        <p:txBody>
          <a:bodyPr anchor="ctr"/>
          <a:lstStyle/>
          <a:p>
            <a:pPr algn="ctr"/>
            <a:endParaRPr lang="en-US" sz="4400">
              <a:solidFill>
                <a:schemeClr val="tx2"/>
              </a:solidFill>
            </a:endParaRPr>
          </a:p>
        </p:txBody>
      </p:sp>
      <p:sp>
        <p:nvSpPr>
          <p:cNvPr id="15367" name="Text Box 7"/>
          <p:cNvSpPr txBox="1">
            <a:spLocks noChangeArrowheads="1"/>
          </p:cNvSpPr>
          <p:nvPr/>
        </p:nvSpPr>
        <p:spPr bwMode="auto">
          <a:xfrm>
            <a:off x="2286000" y="1457325"/>
            <a:ext cx="4743450" cy="366713"/>
          </a:xfrm>
          <a:prstGeom prst="rect">
            <a:avLst/>
          </a:prstGeom>
          <a:noFill/>
          <a:ln w="9525">
            <a:noFill/>
            <a:miter lim="800000"/>
            <a:headEnd/>
            <a:tailEnd/>
          </a:ln>
          <a:effectLst/>
        </p:spPr>
        <p:txBody>
          <a:bodyPr wrap="none">
            <a:spAutoFit/>
          </a:bodyPr>
          <a:lstStyle/>
          <a:p>
            <a:r>
              <a:rPr lang="en-US"/>
              <a:t>Manure     fertilizer     atmospheric deposition</a:t>
            </a:r>
          </a:p>
        </p:txBody>
      </p:sp>
      <p:sp>
        <p:nvSpPr>
          <p:cNvPr id="15368" name="Line 8"/>
          <p:cNvSpPr>
            <a:spLocks noChangeShapeType="1"/>
          </p:cNvSpPr>
          <p:nvPr/>
        </p:nvSpPr>
        <p:spPr bwMode="auto">
          <a:xfrm>
            <a:off x="2057400" y="2044700"/>
            <a:ext cx="5638800" cy="0"/>
          </a:xfrm>
          <a:prstGeom prst="line">
            <a:avLst/>
          </a:prstGeom>
          <a:noFill/>
          <a:ln w="28575">
            <a:solidFill>
              <a:schemeClr val="tx1"/>
            </a:solidFill>
            <a:prstDash val="dash"/>
            <a:round/>
            <a:headEnd/>
            <a:tailEnd/>
          </a:ln>
          <a:effectLst/>
        </p:spPr>
        <p:txBody>
          <a:bodyPr/>
          <a:lstStyle/>
          <a:p>
            <a:endParaRPr lang="en-US"/>
          </a:p>
        </p:txBody>
      </p:sp>
      <p:sp>
        <p:nvSpPr>
          <p:cNvPr id="15369" name="AutoShape 9"/>
          <p:cNvSpPr>
            <a:spLocks noChangeArrowheads="1"/>
          </p:cNvSpPr>
          <p:nvPr/>
        </p:nvSpPr>
        <p:spPr bwMode="auto">
          <a:xfrm rot="5400000">
            <a:off x="2753518" y="1888332"/>
            <a:ext cx="512763" cy="533400"/>
          </a:xfrm>
          <a:prstGeom prst="rightArrow">
            <a:avLst>
              <a:gd name="adj1" fmla="val 50000"/>
              <a:gd name="adj2" fmla="val 25000"/>
            </a:avLst>
          </a:prstGeom>
          <a:solidFill>
            <a:srgbClr val="FF9966"/>
          </a:solidFill>
          <a:ln w="9525">
            <a:solidFill>
              <a:schemeClr val="tx1"/>
            </a:solidFill>
            <a:miter lim="800000"/>
            <a:headEnd/>
            <a:tailEnd/>
          </a:ln>
          <a:effectLst/>
        </p:spPr>
        <p:txBody>
          <a:bodyPr wrap="none" anchor="ctr"/>
          <a:lstStyle/>
          <a:p>
            <a:endParaRPr lang="en-US"/>
          </a:p>
        </p:txBody>
      </p:sp>
      <p:sp>
        <p:nvSpPr>
          <p:cNvPr id="15370" name="AutoShape 10"/>
          <p:cNvSpPr>
            <a:spLocks noChangeArrowheads="1"/>
          </p:cNvSpPr>
          <p:nvPr/>
        </p:nvSpPr>
        <p:spPr bwMode="auto">
          <a:xfrm rot="3475328">
            <a:off x="6106318" y="1888332"/>
            <a:ext cx="512763" cy="533400"/>
          </a:xfrm>
          <a:prstGeom prst="rightArrow">
            <a:avLst>
              <a:gd name="adj1" fmla="val 50000"/>
              <a:gd name="adj2" fmla="val 25000"/>
            </a:avLst>
          </a:prstGeom>
          <a:solidFill>
            <a:srgbClr val="FF9966"/>
          </a:solidFill>
          <a:ln w="9525">
            <a:solidFill>
              <a:schemeClr val="tx1"/>
            </a:solidFill>
            <a:miter lim="800000"/>
            <a:headEnd/>
            <a:tailEnd/>
          </a:ln>
          <a:effectLst/>
        </p:spPr>
        <p:txBody>
          <a:bodyPr wrap="none" anchor="ctr"/>
          <a:lstStyle/>
          <a:p>
            <a:endParaRPr lang="en-US"/>
          </a:p>
        </p:txBody>
      </p:sp>
      <p:sp>
        <p:nvSpPr>
          <p:cNvPr id="15371" name="AutoShape 11"/>
          <p:cNvSpPr>
            <a:spLocks noChangeArrowheads="1"/>
          </p:cNvSpPr>
          <p:nvPr/>
        </p:nvSpPr>
        <p:spPr bwMode="auto">
          <a:xfrm rot="6779808">
            <a:off x="4962525" y="1814513"/>
            <a:ext cx="514350" cy="533400"/>
          </a:xfrm>
          <a:prstGeom prst="rightArrow">
            <a:avLst>
              <a:gd name="adj1" fmla="val 50000"/>
              <a:gd name="adj2" fmla="val 25000"/>
            </a:avLst>
          </a:prstGeom>
          <a:solidFill>
            <a:srgbClr val="FF9966"/>
          </a:solidFill>
          <a:ln w="9525">
            <a:solidFill>
              <a:schemeClr val="tx1"/>
            </a:solidFill>
            <a:miter lim="800000"/>
            <a:headEnd/>
            <a:tailEnd/>
          </a:ln>
          <a:effectLst/>
        </p:spPr>
        <p:txBody>
          <a:bodyPr wrap="none" anchor="ctr"/>
          <a:lstStyle/>
          <a:p>
            <a:endParaRPr lang="en-US"/>
          </a:p>
        </p:txBody>
      </p:sp>
      <p:sp>
        <p:nvSpPr>
          <p:cNvPr id="15372" name="AutoShape 12"/>
          <p:cNvSpPr>
            <a:spLocks noChangeArrowheads="1"/>
          </p:cNvSpPr>
          <p:nvPr/>
        </p:nvSpPr>
        <p:spPr bwMode="auto">
          <a:xfrm rot="14820192" flipH="1">
            <a:off x="3971925" y="1814513"/>
            <a:ext cx="514350" cy="533400"/>
          </a:xfrm>
          <a:prstGeom prst="rightArrow">
            <a:avLst>
              <a:gd name="adj1" fmla="val 50000"/>
              <a:gd name="adj2" fmla="val 25000"/>
            </a:avLst>
          </a:prstGeom>
          <a:solidFill>
            <a:srgbClr val="FF9966"/>
          </a:solidFill>
          <a:ln w="9525">
            <a:solidFill>
              <a:schemeClr val="tx1"/>
            </a:solidFill>
            <a:miter lim="800000"/>
            <a:headEnd/>
            <a:tailEnd/>
          </a:ln>
          <a:effectLst/>
        </p:spPr>
        <p:txBody>
          <a:bodyPr wrap="none" anchor="ctr"/>
          <a:lstStyle/>
          <a:p>
            <a:endParaRPr lang="en-US"/>
          </a:p>
        </p:txBody>
      </p:sp>
      <p:sp>
        <p:nvSpPr>
          <p:cNvPr id="15373" name="Text Box 13"/>
          <p:cNvSpPr txBox="1">
            <a:spLocks noChangeArrowheads="1"/>
          </p:cNvSpPr>
          <p:nvPr/>
        </p:nvSpPr>
        <p:spPr bwMode="auto">
          <a:xfrm>
            <a:off x="288925" y="1493838"/>
            <a:ext cx="1085850" cy="366712"/>
          </a:xfrm>
          <a:prstGeom prst="rect">
            <a:avLst/>
          </a:prstGeom>
          <a:noFill/>
          <a:ln w="9525">
            <a:noFill/>
            <a:miter lim="800000"/>
            <a:headEnd/>
            <a:tailEnd/>
          </a:ln>
          <a:effectLst/>
        </p:spPr>
        <p:txBody>
          <a:bodyPr wrap="none">
            <a:spAutoFit/>
          </a:bodyPr>
          <a:lstStyle/>
          <a:p>
            <a:r>
              <a:rPr lang="en-US"/>
              <a:t>INPUTS:</a:t>
            </a:r>
          </a:p>
        </p:txBody>
      </p:sp>
      <p:sp>
        <p:nvSpPr>
          <p:cNvPr id="15374" name="Text Box 14"/>
          <p:cNvSpPr txBox="1">
            <a:spLocks noChangeArrowheads="1"/>
          </p:cNvSpPr>
          <p:nvPr/>
        </p:nvSpPr>
        <p:spPr bwMode="auto">
          <a:xfrm>
            <a:off x="228600" y="3048000"/>
            <a:ext cx="1543050" cy="366713"/>
          </a:xfrm>
          <a:prstGeom prst="rect">
            <a:avLst/>
          </a:prstGeom>
          <a:noFill/>
          <a:ln w="9525">
            <a:noFill/>
            <a:miter lim="800000"/>
            <a:headEnd/>
            <a:tailEnd/>
          </a:ln>
          <a:effectLst/>
        </p:spPr>
        <p:txBody>
          <a:bodyPr wrap="none">
            <a:spAutoFit/>
          </a:bodyPr>
          <a:lstStyle/>
          <a:p>
            <a:r>
              <a:rPr lang="en-US"/>
              <a:t>LAND USES:</a:t>
            </a:r>
          </a:p>
        </p:txBody>
      </p:sp>
      <p:sp>
        <p:nvSpPr>
          <p:cNvPr id="15375" name="Line 15"/>
          <p:cNvSpPr>
            <a:spLocks noChangeShapeType="1"/>
          </p:cNvSpPr>
          <p:nvPr/>
        </p:nvSpPr>
        <p:spPr bwMode="auto">
          <a:xfrm>
            <a:off x="2057400" y="4171950"/>
            <a:ext cx="5562600" cy="0"/>
          </a:xfrm>
          <a:prstGeom prst="line">
            <a:avLst/>
          </a:prstGeom>
          <a:noFill/>
          <a:ln w="28575">
            <a:solidFill>
              <a:schemeClr val="tx1"/>
            </a:solidFill>
            <a:prstDash val="dash"/>
            <a:round/>
            <a:headEnd/>
            <a:tailEnd/>
          </a:ln>
          <a:effectLst/>
        </p:spPr>
        <p:txBody>
          <a:bodyPr/>
          <a:lstStyle/>
          <a:p>
            <a:endParaRPr lang="en-US"/>
          </a:p>
        </p:txBody>
      </p:sp>
      <p:sp>
        <p:nvSpPr>
          <p:cNvPr id="15376" name="AutoShape 16"/>
          <p:cNvSpPr>
            <a:spLocks noChangeArrowheads="1"/>
          </p:cNvSpPr>
          <p:nvPr/>
        </p:nvSpPr>
        <p:spPr bwMode="auto">
          <a:xfrm rot="3475328">
            <a:off x="6030118" y="3723482"/>
            <a:ext cx="512763" cy="533400"/>
          </a:xfrm>
          <a:prstGeom prst="rightArrow">
            <a:avLst>
              <a:gd name="adj1" fmla="val 50000"/>
              <a:gd name="adj2" fmla="val 25000"/>
            </a:avLst>
          </a:prstGeom>
          <a:solidFill>
            <a:srgbClr val="FF9966"/>
          </a:solidFill>
          <a:ln w="9525">
            <a:solidFill>
              <a:schemeClr val="tx1"/>
            </a:solidFill>
            <a:miter lim="800000"/>
            <a:headEnd/>
            <a:tailEnd/>
          </a:ln>
          <a:effectLst/>
        </p:spPr>
        <p:txBody>
          <a:bodyPr wrap="none" anchor="ctr"/>
          <a:lstStyle/>
          <a:p>
            <a:endParaRPr lang="en-US"/>
          </a:p>
        </p:txBody>
      </p:sp>
      <p:sp>
        <p:nvSpPr>
          <p:cNvPr id="15377" name="AutoShape 17"/>
          <p:cNvSpPr>
            <a:spLocks noChangeArrowheads="1"/>
          </p:cNvSpPr>
          <p:nvPr/>
        </p:nvSpPr>
        <p:spPr bwMode="auto">
          <a:xfrm rot="6779808">
            <a:off x="4886325" y="3724275"/>
            <a:ext cx="514350" cy="533400"/>
          </a:xfrm>
          <a:prstGeom prst="rightArrow">
            <a:avLst>
              <a:gd name="adj1" fmla="val 50000"/>
              <a:gd name="adj2" fmla="val 25000"/>
            </a:avLst>
          </a:prstGeom>
          <a:solidFill>
            <a:srgbClr val="FF9966"/>
          </a:solidFill>
          <a:ln w="9525">
            <a:solidFill>
              <a:schemeClr val="tx1"/>
            </a:solidFill>
            <a:miter lim="800000"/>
            <a:headEnd/>
            <a:tailEnd/>
          </a:ln>
          <a:effectLst/>
        </p:spPr>
        <p:txBody>
          <a:bodyPr wrap="none" anchor="ctr"/>
          <a:lstStyle/>
          <a:p>
            <a:endParaRPr lang="en-US"/>
          </a:p>
        </p:txBody>
      </p:sp>
      <p:sp>
        <p:nvSpPr>
          <p:cNvPr id="15378" name="AutoShape 18"/>
          <p:cNvSpPr>
            <a:spLocks noChangeArrowheads="1"/>
          </p:cNvSpPr>
          <p:nvPr/>
        </p:nvSpPr>
        <p:spPr bwMode="auto">
          <a:xfrm rot="14820192" flipH="1">
            <a:off x="3743325" y="3800475"/>
            <a:ext cx="514350" cy="533400"/>
          </a:xfrm>
          <a:prstGeom prst="rightArrow">
            <a:avLst>
              <a:gd name="adj1" fmla="val 50000"/>
              <a:gd name="adj2" fmla="val 25000"/>
            </a:avLst>
          </a:prstGeom>
          <a:solidFill>
            <a:srgbClr val="FF9966"/>
          </a:solidFill>
          <a:ln w="9525">
            <a:solidFill>
              <a:schemeClr val="tx1"/>
            </a:solidFill>
            <a:miter lim="800000"/>
            <a:headEnd/>
            <a:tailEnd/>
          </a:ln>
          <a:effectLst/>
        </p:spPr>
        <p:txBody>
          <a:bodyPr wrap="none" anchor="ctr"/>
          <a:lstStyle/>
          <a:p>
            <a:endParaRPr lang="en-US"/>
          </a:p>
        </p:txBody>
      </p:sp>
      <p:sp>
        <p:nvSpPr>
          <p:cNvPr id="15379" name="Text Box 19"/>
          <p:cNvSpPr txBox="1">
            <a:spLocks noChangeArrowheads="1"/>
          </p:cNvSpPr>
          <p:nvPr/>
        </p:nvSpPr>
        <p:spPr bwMode="auto">
          <a:xfrm>
            <a:off x="228600" y="4495800"/>
            <a:ext cx="1098550" cy="366713"/>
          </a:xfrm>
          <a:prstGeom prst="rect">
            <a:avLst/>
          </a:prstGeom>
          <a:noFill/>
          <a:ln w="9525">
            <a:noFill/>
            <a:miter lim="800000"/>
            <a:headEnd/>
            <a:tailEnd/>
          </a:ln>
          <a:effectLst/>
        </p:spPr>
        <p:txBody>
          <a:bodyPr wrap="none">
            <a:spAutoFit/>
          </a:bodyPr>
          <a:lstStyle/>
          <a:p>
            <a:r>
              <a:rPr lang="en-US"/>
              <a:t>RIVERS:</a:t>
            </a:r>
          </a:p>
        </p:txBody>
      </p:sp>
      <p:sp>
        <p:nvSpPr>
          <p:cNvPr id="15380" name="Text Box 20"/>
          <p:cNvSpPr txBox="1">
            <a:spLocks noChangeArrowheads="1"/>
          </p:cNvSpPr>
          <p:nvPr/>
        </p:nvSpPr>
        <p:spPr bwMode="auto">
          <a:xfrm>
            <a:off x="7543800" y="1531938"/>
            <a:ext cx="1454150" cy="366712"/>
          </a:xfrm>
          <a:prstGeom prst="rect">
            <a:avLst/>
          </a:prstGeom>
          <a:noFill/>
          <a:ln w="9525">
            <a:noFill/>
            <a:miter lim="800000"/>
            <a:headEnd/>
            <a:tailEnd/>
          </a:ln>
          <a:effectLst/>
        </p:spPr>
        <p:txBody>
          <a:bodyPr wrap="none">
            <a:spAutoFit/>
          </a:bodyPr>
          <a:lstStyle/>
          <a:p>
            <a:r>
              <a:rPr lang="en-US"/>
              <a:t>County-level</a:t>
            </a:r>
          </a:p>
        </p:txBody>
      </p:sp>
      <p:sp>
        <p:nvSpPr>
          <p:cNvPr id="15381" name="Text Box 21"/>
          <p:cNvSpPr txBox="1">
            <a:spLocks noChangeArrowheads="1"/>
          </p:cNvSpPr>
          <p:nvPr/>
        </p:nvSpPr>
        <p:spPr bwMode="auto">
          <a:xfrm>
            <a:off x="7543800" y="2925763"/>
            <a:ext cx="1454150" cy="366712"/>
          </a:xfrm>
          <a:prstGeom prst="rect">
            <a:avLst/>
          </a:prstGeom>
          <a:noFill/>
          <a:ln w="9525">
            <a:noFill/>
            <a:miter lim="800000"/>
            <a:headEnd/>
            <a:tailEnd/>
          </a:ln>
          <a:effectLst/>
        </p:spPr>
        <p:txBody>
          <a:bodyPr wrap="none">
            <a:spAutoFit/>
          </a:bodyPr>
          <a:lstStyle/>
          <a:p>
            <a:r>
              <a:rPr lang="en-US"/>
              <a:t>County-level</a:t>
            </a:r>
          </a:p>
        </p:txBody>
      </p:sp>
      <p:sp>
        <p:nvSpPr>
          <p:cNvPr id="15382" name="Text Box 22"/>
          <p:cNvSpPr txBox="1">
            <a:spLocks noChangeArrowheads="1"/>
          </p:cNvSpPr>
          <p:nvPr/>
        </p:nvSpPr>
        <p:spPr bwMode="auto">
          <a:xfrm>
            <a:off x="7467600" y="4611688"/>
            <a:ext cx="1479550" cy="641350"/>
          </a:xfrm>
          <a:prstGeom prst="rect">
            <a:avLst/>
          </a:prstGeom>
          <a:noFill/>
          <a:ln w="9525">
            <a:noFill/>
            <a:miter lim="800000"/>
            <a:headEnd/>
            <a:tailEnd/>
          </a:ln>
          <a:effectLst/>
        </p:spPr>
        <p:txBody>
          <a:bodyPr>
            <a:spAutoFit/>
          </a:bodyPr>
          <a:lstStyle/>
          <a:p>
            <a:r>
              <a:rPr lang="en-US"/>
              <a:t>Watershed-based</a:t>
            </a:r>
          </a:p>
        </p:txBody>
      </p:sp>
      <p:sp>
        <p:nvSpPr>
          <p:cNvPr id="15383" name="Line 23"/>
          <p:cNvSpPr>
            <a:spLocks noChangeShapeType="1"/>
          </p:cNvSpPr>
          <p:nvPr/>
        </p:nvSpPr>
        <p:spPr bwMode="auto">
          <a:xfrm>
            <a:off x="2057400" y="5713413"/>
            <a:ext cx="5562600" cy="0"/>
          </a:xfrm>
          <a:prstGeom prst="line">
            <a:avLst/>
          </a:prstGeom>
          <a:noFill/>
          <a:ln w="28575">
            <a:solidFill>
              <a:schemeClr val="tx1"/>
            </a:solidFill>
            <a:prstDash val="dash"/>
            <a:round/>
            <a:headEnd/>
            <a:tailEnd/>
          </a:ln>
          <a:effectLst/>
        </p:spPr>
        <p:txBody>
          <a:bodyPr/>
          <a:lstStyle/>
          <a:p>
            <a:endParaRPr lang="en-US"/>
          </a:p>
        </p:txBody>
      </p:sp>
      <p:sp>
        <p:nvSpPr>
          <p:cNvPr id="15384" name="AutoShape 24"/>
          <p:cNvSpPr>
            <a:spLocks noChangeArrowheads="1"/>
          </p:cNvSpPr>
          <p:nvPr/>
        </p:nvSpPr>
        <p:spPr bwMode="auto">
          <a:xfrm rot="7527542">
            <a:off x="5419725" y="5553075"/>
            <a:ext cx="514350" cy="533400"/>
          </a:xfrm>
          <a:prstGeom prst="rightArrow">
            <a:avLst>
              <a:gd name="adj1" fmla="val 50000"/>
              <a:gd name="adj2" fmla="val 25000"/>
            </a:avLst>
          </a:prstGeom>
          <a:solidFill>
            <a:srgbClr val="FF9966"/>
          </a:solidFill>
          <a:ln w="9525">
            <a:solidFill>
              <a:schemeClr val="tx1"/>
            </a:solidFill>
            <a:miter lim="800000"/>
            <a:headEnd/>
            <a:tailEnd/>
          </a:ln>
          <a:effectLst/>
        </p:spPr>
        <p:txBody>
          <a:bodyPr wrap="none" anchor="ctr"/>
          <a:lstStyle/>
          <a:p>
            <a:endParaRPr lang="en-US"/>
          </a:p>
        </p:txBody>
      </p:sp>
      <p:sp>
        <p:nvSpPr>
          <p:cNvPr id="15385" name="AutoShape 25"/>
          <p:cNvSpPr>
            <a:spLocks noChangeArrowheads="1"/>
          </p:cNvSpPr>
          <p:nvPr/>
        </p:nvSpPr>
        <p:spPr bwMode="auto">
          <a:xfrm>
            <a:off x="4648200" y="6019800"/>
            <a:ext cx="685800" cy="512763"/>
          </a:xfrm>
          <a:prstGeom prst="star5">
            <a:avLst/>
          </a:prstGeom>
          <a:solidFill>
            <a:srgbClr val="FFFF00"/>
          </a:solidFill>
          <a:ln w="9525">
            <a:solidFill>
              <a:schemeClr val="tx1"/>
            </a:solidFill>
            <a:miter lim="800000"/>
            <a:headEnd/>
            <a:tailEnd/>
          </a:ln>
          <a:effectLst/>
        </p:spPr>
        <p:txBody>
          <a:bodyPr wrap="none" anchor="ctr"/>
          <a:lstStyle/>
          <a:p>
            <a:endParaRPr lang="en-US"/>
          </a:p>
        </p:txBody>
      </p:sp>
      <p:sp>
        <p:nvSpPr>
          <p:cNvPr id="15386" name="Text Box 26"/>
          <p:cNvSpPr txBox="1">
            <a:spLocks noChangeArrowheads="1"/>
          </p:cNvSpPr>
          <p:nvPr/>
        </p:nvSpPr>
        <p:spPr bwMode="auto">
          <a:xfrm>
            <a:off x="228600" y="5715000"/>
            <a:ext cx="2940050" cy="366713"/>
          </a:xfrm>
          <a:prstGeom prst="rect">
            <a:avLst/>
          </a:prstGeom>
          <a:noFill/>
          <a:ln w="9525">
            <a:noFill/>
            <a:miter lim="800000"/>
            <a:headEnd/>
            <a:tailEnd/>
          </a:ln>
          <a:effectLst/>
        </p:spPr>
        <p:txBody>
          <a:bodyPr wrap="none">
            <a:spAutoFit/>
          </a:bodyPr>
          <a:lstStyle/>
          <a:p>
            <a:r>
              <a:rPr lang="en-US"/>
              <a:t>MONITORING STATIONS:</a:t>
            </a:r>
          </a:p>
        </p:txBody>
      </p:sp>
      <p:sp>
        <p:nvSpPr>
          <p:cNvPr id="15387" name="Text Box 27"/>
          <p:cNvSpPr txBox="1">
            <a:spLocks noChangeArrowheads="1"/>
          </p:cNvSpPr>
          <p:nvPr/>
        </p:nvSpPr>
        <p:spPr bwMode="auto">
          <a:xfrm>
            <a:off x="7467600" y="5859463"/>
            <a:ext cx="1479550" cy="639762"/>
          </a:xfrm>
          <a:prstGeom prst="rect">
            <a:avLst/>
          </a:prstGeom>
          <a:noFill/>
          <a:ln w="9525">
            <a:noFill/>
            <a:miter lim="800000"/>
            <a:headEnd/>
            <a:tailEnd/>
          </a:ln>
          <a:effectLst/>
        </p:spPr>
        <p:txBody>
          <a:bodyPr>
            <a:spAutoFit/>
          </a:bodyPr>
          <a:lstStyle/>
          <a:p>
            <a:r>
              <a:rPr lang="en-US"/>
              <a:t>Multiple watersheds</a:t>
            </a:r>
          </a:p>
        </p:txBody>
      </p:sp>
      <p:grpSp>
        <p:nvGrpSpPr>
          <p:cNvPr id="15388" name="Group 28"/>
          <p:cNvGrpSpPr>
            <a:grpSpLocks/>
          </p:cNvGrpSpPr>
          <p:nvPr/>
        </p:nvGrpSpPr>
        <p:grpSpPr bwMode="auto">
          <a:xfrm>
            <a:off x="2057400" y="2705100"/>
            <a:ext cx="838200" cy="760413"/>
            <a:chOff x="1104" y="3168"/>
            <a:chExt cx="1488" cy="1026"/>
          </a:xfrm>
        </p:grpSpPr>
        <p:sp>
          <p:nvSpPr>
            <p:cNvPr id="15389" name="Rectangle 29"/>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15390" name="Group 30"/>
            <p:cNvGrpSpPr>
              <a:grpSpLocks/>
            </p:cNvGrpSpPr>
            <p:nvPr/>
          </p:nvGrpSpPr>
          <p:grpSpPr bwMode="auto">
            <a:xfrm>
              <a:off x="1514" y="3168"/>
              <a:ext cx="1078" cy="308"/>
              <a:chOff x="4080" y="3456"/>
              <a:chExt cx="1078" cy="308"/>
            </a:xfrm>
          </p:grpSpPr>
          <p:grpSp>
            <p:nvGrpSpPr>
              <p:cNvPr id="15391" name="Group 31"/>
              <p:cNvGrpSpPr>
                <a:grpSpLocks/>
              </p:cNvGrpSpPr>
              <p:nvPr/>
            </p:nvGrpSpPr>
            <p:grpSpPr bwMode="auto">
              <a:xfrm>
                <a:off x="4080" y="3456"/>
                <a:ext cx="128" cy="236"/>
                <a:chOff x="4080" y="3456"/>
                <a:chExt cx="128" cy="236"/>
              </a:xfrm>
            </p:grpSpPr>
            <p:sp>
              <p:nvSpPr>
                <p:cNvPr id="15392" name="Rectangle 32"/>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393" name="Oval 33"/>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394" name="Oval 34"/>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395" name="Oval 35"/>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396" name="Oval 36"/>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397" name="Oval 37"/>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398" name="Group 38"/>
              <p:cNvGrpSpPr>
                <a:grpSpLocks/>
              </p:cNvGrpSpPr>
              <p:nvPr/>
            </p:nvGrpSpPr>
            <p:grpSpPr bwMode="auto">
              <a:xfrm>
                <a:off x="4208" y="3459"/>
                <a:ext cx="129" cy="236"/>
                <a:chOff x="4208" y="3459"/>
                <a:chExt cx="129" cy="236"/>
              </a:xfrm>
            </p:grpSpPr>
            <p:sp>
              <p:nvSpPr>
                <p:cNvPr id="15399" name="Rectangle 39"/>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00" name="Oval 40"/>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01" name="Oval 41"/>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02" name="Oval 42"/>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03" name="Oval 43"/>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04" name="Oval 44"/>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05" name="Group 45"/>
              <p:cNvGrpSpPr>
                <a:grpSpLocks/>
              </p:cNvGrpSpPr>
              <p:nvPr/>
            </p:nvGrpSpPr>
            <p:grpSpPr bwMode="auto">
              <a:xfrm>
                <a:off x="4337" y="3456"/>
                <a:ext cx="128" cy="236"/>
                <a:chOff x="4337" y="3456"/>
                <a:chExt cx="128" cy="236"/>
              </a:xfrm>
            </p:grpSpPr>
            <p:sp>
              <p:nvSpPr>
                <p:cNvPr id="15406" name="Rectangle 46"/>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07" name="Oval 47"/>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08" name="Oval 48"/>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09" name="Oval 49"/>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10" name="Oval 50"/>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11" name="Oval 51"/>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12" name="Group 52"/>
              <p:cNvGrpSpPr>
                <a:grpSpLocks/>
              </p:cNvGrpSpPr>
              <p:nvPr/>
            </p:nvGrpSpPr>
            <p:grpSpPr bwMode="auto">
              <a:xfrm>
                <a:off x="4465" y="3480"/>
                <a:ext cx="128" cy="236"/>
                <a:chOff x="4465" y="3480"/>
                <a:chExt cx="128" cy="236"/>
              </a:xfrm>
            </p:grpSpPr>
            <p:sp>
              <p:nvSpPr>
                <p:cNvPr id="15413" name="Rectangle 53"/>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14" name="Oval 54"/>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15" name="Oval 55"/>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16" name="Oval 56"/>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17" name="Oval 57"/>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18" name="Oval 58"/>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19" name="Group 59"/>
              <p:cNvGrpSpPr>
                <a:grpSpLocks/>
              </p:cNvGrpSpPr>
              <p:nvPr/>
            </p:nvGrpSpPr>
            <p:grpSpPr bwMode="auto">
              <a:xfrm>
                <a:off x="4593" y="3480"/>
                <a:ext cx="129" cy="236"/>
                <a:chOff x="4593" y="3480"/>
                <a:chExt cx="129" cy="236"/>
              </a:xfrm>
            </p:grpSpPr>
            <p:sp>
              <p:nvSpPr>
                <p:cNvPr id="15420" name="Rectangle 60"/>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21" name="Oval 61"/>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22" name="Oval 62"/>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23" name="Oval 63"/>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24" name="Oval 64"/>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25" name="Oval 65"/>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26" name="Group 66"/>
              <p:cNvGrpSpPr>
                <a:grpSpLocks/>
              </p:cNvGrpSpPr>
              <p:nvPr/>
            </p:nvGrpSpPr>
            <p:grpSpPr bwMode="auto">
              <a:xfrm>
                <a:off x="4747" y="3504"/>
                <a:ext cx="129" cy="236"/>
                <a:chOff x="4747" y="3504"/>
                <a:chExt cx="129" cy="236"/>
              </a:xfrm>
            </p:grpSpPr>
            <p:sp>
              <p:nvSpPr>
                <p:cNvPr id="15427" name="Rectangle 67"/>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28" name="Oval 68"/>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29" name="Oval 69"/>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30" name="Oval 70"/>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31" name="Oval 71"/>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32" name="Oval 72"/>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33" name="Group 73"/>
              <p:cNvGrpSpPr>
                <a:grpSpLocks/>
              </p:cNvGrpSpPr>
              <p:nvPr/>
            </p:nvGrpSpPr>
            <p:grpSpPr bwMode="auto">
              <a:xfrm>
                <a:off x="4901" y="3504"/>
                <a:ext cx="129" cy="236"/>
                <a:chOff x="4901" y="3504"/>
                <a:chExt cx="129" cy="236"/>
              </a:xfrm>
            </p:grpSpPr>
            <p:sp>
              <p:nvSpPr>
                <p:cNvPr id="15434" name="Rectangle 74"/>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35" name="Oval 75"/>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36" name="Oval 76"/>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37" name="Oval 77"/>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38" name="Oval 78"/>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39" name="Oval 79"/>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40" name="Group 80"/>
              <p:cNvGrpSpPr>
                <a:grpSpLocks/>
              </p:cNvGrpSpPr>
              <p:nvPr/>
            </p:nvGrpSpPr>
            <p:grpSpPr bwMode="auto">
              <a:xfrm>
                <a:off x="5030" y="3528"/>
                <a:ext cx="128" cy="236"/>
                <a:chOff x="5030" y="3528"/>
                <a:chExt cx="128" cy="236"/>
              </a:xfrm>
            </p:grpSpPr>
            <p:sp>
              <p:nvSpPr>
                <p:cNvPr id="15441" name="Rectangle 81"/>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42" name="Oval 82"/>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43" name="Oval 83"/>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44" name="Oval 84"/>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45" name="Oval 85"/>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46" name="Oval 86"/>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15447" name="Group 87"/>
            <p:cNvGrpSpPr>
              <a:grpSpLocks/>
            </p:cNvGrpSpPr>
            <p:nvPr/>
          </p:nvGrpSpPr>
          <p:grpSpPr bwMode="auto">
            <a:xfrm>
              <a:off x="1440" y="3264"/>
              <a:ext cx="1078" cy="308"/>
              <a:chOff x="4080" y="3456"/>
              <a:chExt cx="1078" cy="308"/>
            </a:xfrm>
          </p:grpSpPr>
          <p:grpSp>
            <p:nvGrpSpPr>
              <p:cNvPr id="15448" name="Group 88"/>
              <p:cNvGrpSpPr>
                <a:grpSpLocks/>
              </p:cNvGrpSpPr>
              <p:nvPr/>
            </p:nvGrpSpPr>
            <p:grpSpPr bwMode="auto">
              <a:xfrm>
                <a:off x="4080" y="3456"/>
                <a:ext cx="128" cy="236"/>
                <a:chOff x="4080" y="3456"/>
                <a:chExt cx="128" cy="236"/>
              </a:xfrm>
            </p:grpSpPr>
            <p:sp>
              <p:nvSpPr>
                <p:cNvPr id="15449" name="Rectangle 89"/>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50" name="Oval 90"/>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51" name="Oval 91"/>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52" name="Oval 92"/>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53" name="Oval 93"/>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54" name="Oval 94"/>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55" name="Group 95"/>
              <p:cNvGrpSpPr>
                <a:grpSpLocks/>
              </p:cNvGrpSpPr>
              <p:nvPr/>
            </p:nvGrpSpPr>
            <p:grpSpPr bwMode="auto">
              <a:xfrm>
                <a:off x="4208" y="3459"/>
                <a:ext cx="129" cy="236"/>
                <a:chOff x="4208" y="3459"/>
                <a:chExt cx="129" cy="236"/>
              </a:xfrm>
            </p:grpSpPr>
            <p:sp>
              <p:nvSpPr>
                <p:cNvPr id="15456" name="Rectangle 96"/>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57" name="Oval 97"/>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58" name="Oval 98"/>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59" name="Oval 99"/>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60" name="Oval 100"/>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61" name="Oval 101"/>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62" name="Group 102"/>
              <p:cNvGrpSpPr>
                <a:grpSpLocks/>
              </p:cNvGrpSpPr>
              <p:nvPr/>
            </p:nvGrpSpPr>
            <p:grpSpPr bwMode="auto">
              <a:xfrm>
                <a:off x="4337" y="3456"/>
                <a:ext cx="128" cy="236"/>
                <a:chOff x="4337" y="3456"/>
                <a:chExt cx="128" cy="236"/>
              </a:xfrm>
            </p:grpSpPr>
            <p:sp>
              <p:nvSpPr>
                <p:cNvPr id="15463" name="Rectangle 103"/>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64" name="Oval 104"/>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65" name="Oval 105"/>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66" name="Oval 106"/>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67" name="Oval 107"/>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68" name="Oval 108"/>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69" name="Group 109"/>
              <p:cNvGrpSpPr>
                <a:grpSpLocks/>
              </p:cNvGrpSpPr>
              <p:nvPr/>
            </p:nvGrpSpPr>
            <p:grpSpPr bwMode="auto">
              <a:xfrm>
                <a:off x="4465" y="3480"/>
                <a:ext cx="128" cy="236"/>
                <a:chOff x="4465" y="3480"/>
                <a:chExt cx="128" cy="236"/>
              </a:xfrm>
            </p:grpSpPr>
            <p:sp>
              <p:nvSpPr>
                <p:cNvPr id="15470" name="Rectangle 110"/>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71" name="Oval 111"/>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72" name="Oval 112"/>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73" name="Oval 113"/>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74" name="Oval 114"/>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75" name="Oval 115"/>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76" name="Group 116"/>
              <p:cNvGrpSpPr>
                <a:grpSpLocks/>
              </p:cNvGrpSpPr>
              <p:nvPr/>
            </p:nvGrpSpPr>
            <p:grpSpPr bwMode="auto">
              <a:xfrm>
                <a:off x="4593" y="3480"/>
                <a:ext cx="129" cy="236"/>
                <a:chOff x="4593" y="3480"/>
                <a:chExt cx="129" cy="236"/>
              </a:xfrm>
            </p:grpSpPr>
            <p:sp>
              <p:nvSpPr>
                <p:cNvPr id="15477" name="Rectangle 117"/>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78" name="Oval 118"/>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79" name="Oval 119"/>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80" name="Oval 120"/>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81" name="Oval 121"/>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82" name="Oval 122"/>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83" name="Group 123"/>
              <p:cNvGrpSpPr>
                <a:grpSpLocks/>
              </p:cNvGrpSpPr>
              <p:nvPr/>
            </p:nvGrpSpPr>
            <p:grpSpPr bwMode="auto">
              <a:xfrm>
                <a:off x="4747" y="3504"/>
                <a:ext cx="129" cy="236"/>
                <a:chOff x="4747" y="3504"/>
                <a:chExt cx="129" cy="236"/>
              </a:xfrm>
            </p:grpSpPr>
            <p:sp>
              <p:nvSpPr>
                <p:cNvPr id="15484" name="Rectangle 124"/>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85" name="Oval 125"/>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86" name="Oval 126"/>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87" name="Oval 127"/>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88" name="Oval 128"/>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89" name="Oval 129"/>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90" name="Group 130"/>
              <p:cNvGrpSpPr>
                <a:grpSpLocks/>
              </p:cNvGrpSpPr>
              <p:nvPr/>
            </p:nvGrpSpPr>
            <p:grpSpPr bwMode="auto">
              <a:xfrm>
                <a:off x="4901" y="3504"/>
                <a:ext cx="129" cy="236"/>
                <a:chOff x="4901" y="3504"/>
                <a:chExt cx="129" cy="236"/>
              </a:xfrm>
            </p:grpSpPr>
            <p:sp>
              <p:nvSpPr>
                <p:cNvPr id="15491" name="Rectangle 131"/>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92" name="Oval 132"/>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93" name="Oval 133"/>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94" name="Oval 134"/>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95" name="Oval 135"/>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496" name="Oval 136"/>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497" name="Group 137"/>
              <p:cNvGrpSpPr>
                <a:grpSpLocks/>
              </p:cNvGrpSpPr>
              <p:nvPr/>
            </p:nvGrpSpPr>
            <p:grpSpPr bwMode="auto">
              <a:xfrm>
                <a:off x="5030" y="3528"/>
                <a:ext cx="128" cy="236"/>
                <a:chOff x="5030" y="3528"/>
                <a:chExt cx="128" cy="236"/>
              </a:xfrm>
            </p:grpSpPr>
            <p:sp>
              <p:nvSpPr>
                <p:cNvPr id="15498" name="Rectangle 138"/>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499" name="Oval 139"/>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00" name="Oval 140"/>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01" name="Oval 141"/>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02" name="Oval 142"/>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03" name="Oval 143"/>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15504" name="Group 144"/>
            <p:cNvGrpSpPr>
              <a:grpSpLocks/>
            </p:cNvGrpSpPr>
            <p:nvPr/>
          </p:nvGrpSpPr>
          <p:grpSpPr bwMode="auto">
            <a:xfrm>
              <a:off x="1344" y="3312"/>
              <a:ext cx="1078" cy="308"/>
              <a:chOff x="4080" y="3456"/>
              <a:chExt cx="1078" cy="308"/>
            </a:xfrm>
          </p:grpSpPr>
          <p:grpSp>
            <p:nvGrpSpPr>
              <p:cNvPr id="15505" name="Group 145"/>
              <p:cNvGrpSpPr>
                <a:grpSpLocks/>
              </p:cNvGrpSpPr>
              <p:nvPr/>
            </p:nvGrpSpPr>
            <p:grpSpPr bwMode="auto">
              <a:xfrm>
                <a:off x="4080" y="3456"/>
                <a:ext cx="128" cy="236"/>
                <a:chOff x="4080" y="3456"/>
                <a:chExt cx="128" cy="236"/>
              </a:xfrm>
            </p:grpSpPr>
            <p:sp>
              <p:nvSpPr>
                <p:cNvPr id="15506" name="Rectangle 14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07" name="Oval 14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08" name="Oval 14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09" name="Oval 14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10" name="Oval 15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11" name="Oval 15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12" name="Group 152"/>
              <p:cNvGrpSpPr>
                <a:grpSpLocks/>
              </p:cNvGrpSpPr>
              <p:nvPr/>
            </p:nvGrpSpPr>
            <p:grpSpPr bwMode="auto">
              <a:xfrm>
                <a:off x="4208" y="3459"/>
                <a:ext cx="129" cy="236"/>
                <a:chOff x="4208" y="3459"/>
                <a:chExt cx="129" cy="236"/>
              </a:xfrm>
            </p:grpSpPr>
            <p:sp>
              <p:nvSpPr>
                <p:cNvPr id="15513" name="Rectangle 15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14" name="Oval 15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15" name="Oval 15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16" name="Oval 15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17" name="Oval 15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18" name="Oval 15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19" name="Group 159"/>
              <p:cNvGrpSpPr>
                <a:grpSpLocks/>
              </p:cNvGrpSpPr>
              <p:nvPr/>
            </p:nvGrpSpPr>
            <p:grpSpPr bwMode="auto">
              <a:xfrm>
                <a:off x="4337" y="3456"/>
                <a:ext cx="128" cy="236"/>
                <a:chOff x="4337" y="3456"/>
                <a:chExt cx="128" cy="236"/>
              </a:xfrm>
            </p:grpSpPr>
            <p:sp>
              <p:nvSpPr>
                <p:cNvPr id="15520" name="Rectangle 16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21" name="Oval 16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22" name="Oval 16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23" name="Oval 16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24" name="Oval 16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25" name="Oval 16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26" name="Group 166"/>
              <p:cNvGrpSpPr>
                <a:grpSpLocks/>
              </p:cNvGrpSpPr>
              <p:nvPr/>
            </p:nvGrpSpPr>
            <p:grpSpPr bwMode="auto">
              <a:xfrm>
                <a:off x="4465" y="3480"/>
                <a:ext cx="128" cy="236"/>
                <a:chOff x="4465" y="3480"/>
                <a:chExt cx="128" cy="236"/>
              </a:xfrm>
            </p:grpSpPr>
            <p:sp>
              <p:nvSpPr>
                <p:cNvPr id="15527" name="Rectangle 16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28" name="Oval 16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29" name="Oval 16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30" name="Oval 17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31" name="Oval 17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32" name="Oval 17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33" name="Group 173"/>
              <p:cNvGrpSpPr>
                <a:grpSpLocks/>
              </p:cNvGrpSpPr>
              <p:nvPr/>
            </p:nvGrpSpPr>
            <p:grpSpPr bwMode="auto">
              <a:xfrm>
                <a:off x="4593" y="3480"/>
                <a:ext cx="129" cy="236"/>
                <a:chOff x="4593" y="3480"/>
                <a:chExt cx="129" cy="236"/>
              </a:xfrm>
            </p:grpSpPr>
            <p:sp>
              <p:nvSpPr>
                <p:cNvPr id="15534" name="Rectangle 17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35" name="Oval 17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36" name="Oval 17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37" name="Oval 17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38" name="Oval 17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39" name="Oval 17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40" name="Group 180"/>
              <p:cNvGrpSpPr>
                <a:grpSpLocks/>
              </p:cNvGrpSpPr>
              <p:nvPr/>
            </p:nvGrpSpPr>
            <p:grpSpPr bwMode="auto">
              <a:xfrm>
                <a:off x="4747" y="3504"/>
                <a:ext cx="129" cy="236"/>
                <a:chOff x="4747" y="3504"/>
                <a:chExt cx="129" cy="236"/>
              </a:xfrm>
            </p:grpSpPr>
            <p:sp>
              <p:nvSpPr>
                <p:cNvPr id="15541" name="Rectangle 18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42" name="Oval 18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43" name="Oval 18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44" name="Oval 18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45" name="Oval 18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46" name="Oval 18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47" name="Group 187"/>
              <p:cNvGrpSpPr>
                <a:grpSpLocks/>
              </p:cNvGrpSpPr>
              <p:nvPr/>
            </p:nvGrpSpPr>
            <p:grpSpPr bwMode="auto">
              <a:xfrm>
                <a:off x="4901" y="3504"/>
                <a:ext cx="129" cy="236"/>
                <a:chOff x="4901" y="3504"/>
                <a:chExt cx="129" cy="236"/>
              </a:xfrm>
            </p:grpSpPr>
            <p:sp>
              <p:nvSpPr>
                <p:cNvPr id="15548" name="Rectangle 18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49" name="Oval 18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50" name="Oval 19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51" name="Oval 19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52" name="Oval 19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53" name="Oval 19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54" name="Group 194"/>
              <p:cNvGrpSpPr>
                <a:grpSpLocks/>
              </p:cNvGrpSpPr>
              <p:nvPr/>
            </p:nvGrpSpPr>
            <p:grpSpPr bwMode="auto">
              <a:xfrm>
                <a:off x="5030" y="3528"/>
                <a:ext cx="128" cy="236"/>
                <a:chOff x="5030" y="3528"/>
                <a:chExt cx="128" cy="236"/>
              </a:xfrm>
            </p:grpSpPr>
            <p:sp>
              <p:nvSpPr>
                <p:cNvPr id="15555" name="Rectangle 19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56" name="Oval 19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57" name="Oval 19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58" name="Oval 19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59" name="Oval 19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60" name="Oval 20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15561" name="Group 201"/>
            <p:cNvGrpSpPr>
              <a:grpSpLocks/>
            </p:cNvGrpSpPr>
            <p:nvPr/>
          </p:nvGrpSpPr>
          <p:grpSpPr bwMode="auto">
            <a:xfrm>
              <a:off x="1248" y="3408"/>
              <a:ext cx="1078" cy="308"/>
              <a:chOff x="4080" y="3456"/>
              <a:chExt cx="1078" cy="308"/>
            </a:xfrm>
          </p:grpSpPr>
          <p:grpSp>
            <p:nvGrpSpPr>
              <p:cNvPr id="15562" name="Group 202"/>
              <p:cNvGrpSpPr>
                <a:grpSpLocks/>
              </p:cNvGrpSpPr>
              <p:nvPr/>
            </p:nvGrpSpPr>
            <p:grpSpPr bwMode="auto">
              <a:xfrm>
                <a:off x="4080" y="3456"/>
                <a:ext cx="128" cy="236"/>
                <a:chOff x="4080" y="3456"/>
                <a:chExt cx="128" cy="236"/>
              </a:xfrm>
            </p:grpSpPr>
            <p:sp>
              <p:nvSpPr>
                <p:cNvPr id="15563" name="Rectangle 20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64" name="Oval 20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65" name="Oval 20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66" name="Oval 20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67" name="Oval 20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68" name="Oval 20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69" name="Group 209"/>
              <p:cNvGrpSpPr>
                <a:grpSpLocks/>
              </p:cNvGrpSpPr>
              <p:nvPr/>
            </p:nvGrpSpPr>
            <p:grpSpPr bwMode="auto">
              <a:xfrm>
                <a:off x="4208" y="3459"/>
                <a:ext cx="129" cy="236"/>
                <a:chOff x="4208" y="3459"/>
                <a:chExt cx="129" cy="236"/>
              </a:xfrm>
            </p:grpSpPr>
            <p:sp>
              <p:nvSpPr>
                <p:cNvPr id="15570" name="Rectangle 21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71" name="Oval 21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72" name="Oval 21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73" name="Oval 21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74" name="Oval 21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75" name="Oval 21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76" name="Group 216"/>
              <p:cNvGrpSpPr>
                <a:grpSpLocks/>
              </p:cNvGrpSpPr>
              <p:nvPr/>
            </p:nvGrpSpPr>
            <p:grpSpPr bwMode="auto">
              <a:xfrm>
                <a:off x="4337" y="3456"/>
                <a:ext cx="128" cy="236"/>
                <a:chOff x="4337" y="3456"/>
                <a:chExt cx="128" cy="236"/>
              </a:xfrm>
            </p:grpSpPr>
            <p:sp>
              <p:nvSpPr>
                <p:cNvPr id="15577" name="Rectangle 21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78" name="Oval 21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79" name="Oval 21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80" name="Oval 22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81" name="Oval 22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82" name="Oval 22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83" name="Group 223"/>
              <p:cNvGrpSpPr>
                <a:grpSpLocks/>
              </p:cNvGrpSpPr>
              <p:nvPr/>
            </p:nvGrpSpPr>
            <p:grpSpPr bwMode="auto">
              <a:xfrm>
                <a:off x="4465" y="3480"/>
                <a:ext cx="128" cy="236"/>
                <a:chOff x="4465" y="3480"/>
                <a:chExt cx="128" cy="236"/>
              </a:xfrm>
            </p:grpSpPr>
            <p:sp>
              <p:nvSpPr>
                <p:cNvPr id="15584" name="Rectangle 22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85" name="Oval 22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86" name="Oval 22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87" name="Oval 22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88" name="Oval 22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89" name="Oval 22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90" name="Group 230"/>
              <p:cNvGrpSpPr>
                <a:grpSpLocks/>
              </p:cNvGrpSpPr>
              <p:nvPr/>
            </p:nvGrpSpPr>
            <p:grpSpPr bwMode="auto">
              <a:xfrm>
                <a:off x="4593" y="3480"/>
                <a:ext cx="129" cy="236"/>
                <a:chOff x="4593" y="3480"/>
                <a:chExt cx="129" cy="236"/>
              </a:xfrm>
            </p:grpSpPr>
            <p:sp>
              <p:nvSpPr>
                <p:cNvPr id="15591" name="Rectangle 23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92" name="Oval 23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93" name="Oval 23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94" name="Oval 23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95" name="Oval 23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596" name="Oval 23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597" name="Group 237"/>
              <p:cNvGrpSpPr>
                <a:grpSpLocks/>
              </p:cNvGrpSpPr>
              <p:nvPr/>
            </p:nvGrpSpPr>
            <p:grpSpPr bwMode="auto">
              <a:xfrm>
                <a:off x="4747" y="3504"/>
                <a:ext cx="129" cy="236"/>
                <a:chOff x="4747" y="3504"/>
                <a:chExt cx="129" cy="236"/>
              </a:xfrm>
            </p:grpSpPr>
            <p:sp>
              <p:nvSpPr>
                <p:cNvPr id="15598" name="Rectangle 23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599" name="Oval 23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00" name="Oval 24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01" name="Oval 24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02" name="Oval 24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03" name="Oval 24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604" name="Group 244"/>
              <p:cNvGrpSpPr>
                <a:grpSpLocks/>
              </p:cNvGrpSpPr>
              <p:nvPr/>
            </p:nvGrpSpPr>
            <p:grpSpPr bwMode="auto">
              <a:xfrm>
                <a:off x="4901" y="3504"/>
                <a:ext cx="129" cy="236"/>
                <a:chOff x="4901" y="3504"/>
                <a:chExt cx="129" cy="236"/>
              </a:xfrm>
            </p:grpSpPr>
            <p:sp>
              <p:nvSpPr>
                <p:cNvPr id="15605" name="Rectangle 24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606" name="Oval 24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07" name="Oval 24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08" name="Oval 24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09" name="Oval 24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10" name="Oval 25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611" name="Group 251"/>
              <p:cNvGrpSpPr>
                <a:grpSpLocks/>
              </p:cNvGrpSpPr>
              <p:nvPr/>
            </p:nvGrpSpPr>
            <p:grpSpPr bwMode="auto">
              <a:xfrm>
                <a:off x="5030" y="3528"/>
                <a:ext cx="128" cy="236"/>
                <a:chOff x="5030" y="3528"/>
                <a:chExt cx="128" cy="236"/>
              </a:xfrm>
            </p:grpSpPr>
            <p:sp>
              <p:nvSpPr>
                <p:cNvPr id="15612" name="Rectangle 25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613" name="Oval 25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14" name="Oval 25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15" name="Oval 25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16" name="Oval 25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617" name="Oval 25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grpSp>
        <p:nvGrpSpPr>
          <p:cNvPr id="15618" name="Group 258"/>
          <p:cNvGrpSpPr>
            <a:grpSpLocks/>
          </p:cNvGrpSpPr>
          <p:nvPr/>
        </p:nvGrpSpPr>
        <p:grpSpPr bwMode="auto">
          <a:xfrm>
            <a:off x="4648200" y="2632075"/>
            <a:ext cx="914400" cy="879475"/>
            <a:chOff x="144" y="2303"/>
            <a:chExt cx="1344" cy="913"/>
          </a:xfrm>
        </p:grpSpPr>
        <p:sp>
          <p:nvSpPr>
            <p:cNvPr id="15619" name="Rectangle 259"/>
            <p:cNvSpPr>
              <a:spLocks noChangeArrowheads="1"/>
            </p:cNvSpPr>
            <p:nvPr/>
          </p:nvSpPr>
          <p:spPr bwMode="auto">
            <a:xfrm rot="203582">
              <a:off x="144" y="2785"/>
              <a:ext cx="1096" cy="431"/>
            </a:xfrm>
            <a:prstGeom prst="rect">
              <a:avLst/>
            </a:prstGeom>
            <a:solidFill>
              <a:schemeClr val="bg2"/>
            </a:solidFill>
            <a:ln w="9525">
              <a:miter lim="800000"/>
              <a:headEnd/>
              <a:tailEnd/>
            </a:ln>
            <a:effectLst/>
            <a:scene3d>
              <a:camera prst="legacyObliqueTopRight"/>
              <a:lightRig rig="legacyFlat4" dir="t"/>
            </a:scene3d>
            <a:sp3d extrusionH="430200" prstMaterial="legacyPlastic">
              <a:bevelT w="13500" h="13500" prst="angle"/>
              <a:bevelB w="13500" h="13500" prst="angle"/>
              <a:extrusionClr>
                <a:schemeClr val="bg2"/>
              </a:extrusionClr>
            </a:sp3d>
          </p:spPr>
          <p:txBody>
            <a:bodyPr wrap="none" anchor="ctr">
              <a:flatTx/>
            </a:bodyPr>
            <a:lstStyle/>
            <a:p>
              <a:endParaRPr lang="en-US"/>
            </a:p>
          </p:txBody>
        </p:sp>
        <p:grpSp>
          <p:nvGrpSpPr>
            <p:cNvPr id="15620" name="Group 260"/>
            <p:cNvGrpSpPr>
              <a:grpSpLocks/>
            </p:cNvGrpSpPr>
            <p:nvPr/>
          </p:nvGrpSpPr>
          <p:grpSpPr bwMode="auto">
            <a:xfrm>
              <a:off x="1001" y="2352"/>
              <a:ext cx="487" cy="289"/>
              <a:chOff x="240" y="3600"/>
              <a:chExt cx="487" cy="289"/>
            </a:xfrm>
          </p:grpSpPr>
          <p:grpSp>
            <p:nvGrpSpPr>
              <p:cNvPr id="15621" name="Group 261"/>
              <p:cNvGrpSpPr>
                <a:grpSpLocks/>
              </p:cNvGrpSpPr>
              <p:nvPr/>
            </p:nvGrpSpPr>
            <p:grpSpPr bwMode="auto">
              <a:xfrm>
                <a:off x="240" y="3644"/>
                <a:ext cx="70" cy="201"/>
                <a:chOff x="2064" y="1872"/>
                <a:chExt cx="144" cy="912"/>
              </a:xfrm>
            </p:grpSpPr>
            <p:sp>
              <p:nvSpPr>
                <p:cNvPr id="15622" name="Rectangle 262"/>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623" name="Line 263"/>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624" name="Line 264"/>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625" name="Line 265"/>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626" name="Line 266"/>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627" name="Line 267"/>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628" name="Line 268"/>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629" name="Line 269"/>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630" name="Line 270"/>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631" name="Line 271"/>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632" name="Line 272"/>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633" name="Group 273"/>
              <p:cNvGrpSpPr>
                <a:grpSpLocks/>
              </p:cNvGrpSpPr>
              <p:nvPr/>
            </p:nvGrpSpPr>
            <p:grpSpPr bwMode="auto">
              <a:xfrm>
                <a:off x="588" y="3667"/>
                <a:ext cx="139" cy="111"/>
                <a:chOff x="2304" y="2256"/>
                <a:chExt cx="432" cy="576"/>
              </a:xfrm>
            </p:grpSpPr>
            <p:sp>
              <p:nvSpPr>
                <p:cNvPr id="15634" name="Rectangle 274"/>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635" name="Line 275"/>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636" name="Line 276"/>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637" name="Line 277"/>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638" name="Line 278"/>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639" name="AutoShape 279"/>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nvGrpSpPr>
              <p:cNvPr id="15640" name="Group 280"/>
              <p:cNvGrpSpPr>
                <a:grpSpLocks/>
              </p:cNvGrpSpPr>
              <p:nvPr/>
            </p:nvGrpSpPr>
            <p:grpSpPr bwMode="auto">
              <a:xfrm>
                <a:off x="426" y="3644"/>
                <a:ext cx="139" cy="112"/>
                <a:chOff x="2304" y="2256"/>
                <a:chExt cx="432" cy="576"/>
              </a:xfrm>
            </p:grpSpPr>
            <p:sp>
              <p:nvSpPr>
                <p:cNvPr id="15641" name="Rectangle 281"/>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642" name="Line 282"/>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643" name="Line 283"/>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644" name="Line 284"/>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645" name="Line 285"/>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646" name="AutoShape 286"/>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nvGrpSpPr>
              <p:cNvPr id="15647" name="Group 287"/>
              <p:cNvGrpSpPr>
                <a:grpSpLocks/>
              </p:cNvGrpSpPr>
              <p:nvPr/>
            </p:nvGrpSpPr>
            <p:grpSpPr bwMode="auto">
              <a:xfrm>
                <a:off x="402" y="3600"/>
                <a:ext cx="70" cy="200"/>
                <a:chOff x="2064" y="1872"/>
                <a:chExt cx="144" cy="912"/>
              </a:xfrm>
            </p:grpSpPr>
            <p:sp>
              <p:nvSpPr>
                <p:cNvPr id="15648" name="Rectangle 288"/>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649" name="Line 289"/>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650" name="Line 290"/>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651" name="Line 291"/>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652" name="Line 292"/>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653" name="Line 293"/>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654" name="Line 294"/>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655" name="Line 295"/>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656" name="Line 296"/>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657" name="Line 297"/>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658" name="Line 298"/>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659" name="Group 299"/>
              <p:cNvGrpSpPr>
                <a:grpSpLocks/>
              </p:cNvGrpSpPr>
              <p:nvPr/>
            </p:nvGrpSpPr>
            <p:grpSpPr bwMode="auto">
              <a:xfrm>
                <a:off x="518" y="3689"/>
                <a:ext cx="70" cy="200"/>
                <a:chOff x="2064" y="1872"/>
                <a:chExt cx="144" cy="912"/>
              </a:xfrm>
            </p:grpSpPr>
            <p:sp>
              <p:nvSpPr>
                <p:cNvPr id="15660" name="Rectangle 300"/>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661" name="Line 301"/>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662" name="Line 302"/>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663" name="Line 303"/>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664" name="Line 304"/>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665" name="Line 305"/>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666" name="Line 306"/>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667" name="Line 307"/>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668" name="Line 308"/>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669" name="Line 309"/>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670" name="Line 310"/>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671" name="Group 311"/>
              <p:cNvGrpSpPr>
                <a:grpSpLocks/>
              </p:cNvGrpSpPr>
              <p:nvPr/>
            </p:nvGrpSpPr>
            <p:grpSpPr bwMode="auto">
              <a:xfrm>
                <a:off x="286" y="3756"/>
                <a:ext cx="140" cy="111"/>
                <a:chOff x="2304" y="2256"/>
                <a:chExt cx="432" cy="576"/>
              </a:xfrm>
            </p:grpSpPr>
            <p:sp>
              <p:nvSpPr>
                <p:cNvPr id="15672" name="Rectangle 31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673" name="Line 31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674" name="Line 31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675" name="Line 31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676" name="Line 31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677" name="AutoShape 31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grpSp>
          <p:nvGrpSpPr>
            <p:cNvPr id="15678" name="Group 318"/>
            <p:cNvGrpSpPr>
              <a:grpSpLocks/>
            </p:cNvGrpSpPr>
            <p:nvPr/>
          </p:nvGrpSpPr>
          <p:grpSpPr bwMode="auto">
            <a:xfrm>
              <a:off x="288" y="2447"/>
              <a:ext cx="487" cy="289"/>
              <a:chOff x="240" y="3600"/>
              <a:chExt cx="487" cy="289"/>
            </a:xfrm>
          </p:grpSpPr>
          <p:grpSp>
            <p:nvGrpSpPr>
              <p:cNvPr id="15679" name="Group 319"/>
              <p:cNvGrpSpPr>
                <a:grpSpLocks/>
              </p:cNvGrpSpPr>
              <p:nvPr/>
            </p:nvGrpSpPr>
            <p:grpSpPr bwMode="auto">
              <a:xfrm>
                <a:off x="240" y="3644"/>
                <a:ext cx="70" cy="201"/>
                <a:chOff x="2064" y="1872"/>
                <a:chExt cx="144" cy="912"/>
              </a:xfrm>
            </p:grpSpPr>
            <p:sp>
              <p:nvSpPr>
                <p:cNvPr id="15680" name="Rectangle 320"/>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681" name="Line 321"/>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682" name="Line 322"/>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683" name="Line 323"/>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684" name="Line 324"/>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685" name="Line 325"/>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686" name="Line 326"/>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687" name="Line 327"/>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688" name="Line 328"/>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689" name="Line 329"/>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690" name="Line 330"/>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691" name="Group 331"/>
              <p:cNvGrpSpPr>
                <a:grpSpLocks/>
              </p:cNvGrpSpPr>
              <p:nvPr/>
            </p:nvGrpSpPr>
            <p:grpSpPr bwMode="auto">
              <a:xfrm>
                <a:off x="588" y="3667"/>
                <a:ext cx="139" cy="111"/>
                <a:chOff x="2304" y="2256"/>
                <a:chExt cx="432" cy="576"/>
              </a:xfrm>
            </p:grpSpPr>
            <p:sp>
              <p:nvSpPr>
                <p:cNvPr id="15692" name="Rectangle 332"/>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693" name="Line 333"/>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694" name="Line 334"/>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695" name="Line 335"/>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696" name="Line 336"/>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697" name="AutoShape 337"/>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nvGrpSpPr>
              <p:cNvPr id="15698" name="Group 338"/>
              <p:cNvGrpSpPr>
                <a:grpSpLocks/>
              </p:cNvGrpSpPr>
              <p:nvPr/>
            </p:nvGrpSpPr>
            <p:grpSpPr bwMode="auto">
              <a:xfrm>
                <a:off x="426" y="3644"/>
                <a:ext cx="139" cy="112"/>
                <a:chOff x="2304" y="2256"/>
                <a:chExt cx="432" cy="576"/>
              </a:xfrm>
            </p:grpSpPr>
            <p:sp>
              <p:nvSpPr>
                <p:cNvPr id="15699" name="Rectangle 339"/>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00" name="Line 340"/>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701" name="Line 341"/>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702" name="Line 342"/>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703" name="Line 343"/>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704" name="AutoShape 344"/>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nvGrpSpPr>
              <p:cNvPr id="15705" name="Group 345"/>
              <p:cNvGrpSpPr>
                <a:grpSpLocks/>
              </p:cNvGrpSpPr>
              <p:nvPr/>
            </p:nvGrpSpPr>
            <p:grpSpPr bwMode="auto">
              <a:xfrm>
                <a:off x="402" y="3600"/>
                <a:ext cx="70" cy="200"/>
                <a:chOff x="2064" y="1872"/>
                <a:chExt cx="144" cy="912"/>
              </a:xfrm>
            </p:grpSpPr>
            <p:sp>
              <p:nvSpPr>
                <p:cNvPr id="15706" name="Rectangle 346"/>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07" name="Line 347"/>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708" name="Line 348"/>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709" name="Line 349"/>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710" name="Line 350"/>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711" name="Line 351"/>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712" name="Line 352"/>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713" name="Line 353"/>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714" name="Line 354"/>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715" name="Line 355"/>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716" name="Line 356"/>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717" name="Group 357"/>
              <p:cNvGrpSpPr>
                <a:grpSpLocks/>
              </p:cNvGrpSpPr>
              <p:nvPr/>
            </p:nvGrpSpPr>
            <p:grpSpPr bwMode="auto">
              <a:xfrm>
                <a:off x="518" y="3689"/>
                <a:ext cx="70" cy="200"/>
                <a:chOff x="2064" y="1872"/>
                <a:chExt cx="144" cy="912"/>
              </a:xfrm>
            </p:grpSpPr>
            <p:sp>
              <p:nvSpPr>
                <p:cNvPr id="15718" name="Rectangle 358"/>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19" name="Line 359"/>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720" name="Line 360"/>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721" name="Line 361"/>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722" name="Line 362"/>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723" name="Line 363"/>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724" name="Line 364"/>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725" name="Line 365"/>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726" name="Line 366"/>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727" name="Line 367"/>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728" name="Line 368"/>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729" name="Group 369"/>
              <p:cNvGrpSpPr>
                <a:grpSpLocks/>
              </p:cNvGrpSpPr>
              <p:nvPr/>
            </p:nvGrpSpPr>
            <p:grpSpPr bwMode="auto">
              <a:xfrm>
                <a:off x="286" y="3756"/>
                <a:ext cx="140" cy="111"/>
                <a:chOff x="2304" y="2256"/>
                <a:chExt cx="432" cy="576"/>
              </a:xfrm>
            </p:grpSpPr>
            <p:sp>
              <p:nvSpPr>
                <p:cNvPr id="15730" name="Rectangle 37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31" name="Line 37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732" name="Line 37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733" name="Line 37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734" name="Line 37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735" name="AutoShape 37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grpSp>
          <p:nvGrpSpPr>
            <p:cNvPr id="15736" name="Group 376"/>
            <p:cNvGrpSpPr>
              <a:grpSpLocks/>
            </p:cNvGrpSpPr>
            <p:nvPr/>
          </p:nvGrpSpPr>
          <p:grpSpPr bwMode="auto">
            <a:xfrm>
              <a:off x="480" y="2303"/>
              <a:ext cx="487" cy="289"/>
              <a:chOff x="240" y="3600"/>
              <a:chExt cx="487" cy="289"/>
            </a:xfrm>
          </p:grpSpPr>
          <p:grpSp>
            <p:nvGrpSpPr>
              <p:cNvPr id="15737" name="Group 377"/>
              <p:cNvGrpSpPr>
                <a:grpSpLocks/>
              </p:cNvGrpSpPr>
              <p:nvPr/>
            </p:nvGrpSpPr>
            <p:grpSpPr bwMode="auto">
              <a:xfrm>
                <a:off x="240" y="3644"/>
                <a:ext cx="70" cy="201"/>
                <a:chOff x="2064" y="1872"/>
                <a:chExt cx="144" cy="912"/>
              </a:xfrm>
            </p:grpSpPr>
            <p:sp>
              <p:nvSpPr>
                <p:cNvPr id="15738" name="Rectangle 378"/>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39" name="Line 379"/>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740" name="Line 380"/>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741" name="Line 381"/>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742" name="Line 382"/>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743" name="Line 383"/>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744" name="Line 384"/>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745" name="Line 385"/>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746" name="Line 386"/>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747" name="Line 387"/>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748" name="Line 388"/>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749" name="Group 389"/>
              <p:cNvGrpSpPr>
                <a:grpSpLocks/>
              </p:cNvGrpSpPr>
              <p:nvPr/>
            </p:nvGrpSpPr>
            <p:grpSpPr bwMode="auto">
              <a:xfrm>
                <a:off x="588" y="3667"/>
                <a:ext cx="139" cy="111"/>
                <a:chOff x="2304" y="2256"/>
                <a:chExt cx="432" cy="576"/>
              </a:xfrm>
            </p:grpSpPr>
            <p:sp>
              <p:nvSpPr>
                <p:cNvPr id="15750" name="Rectangle 390"/>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51" name="Line 391"/>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752" name="Line 392"/>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753" name="Line 393"/>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754" name="Line 394"/>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755" name="AutoShape 395"/>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nvGrpSpPr>
              <p:cNvPr id="15756" name="Group 396"/>
              <p:cNvGrpSpPr>
                <a:grpSpLocks/>
              </p:cNvGrpSpPr>
              <p:nvPr/>
            </p:nvGrpSpPr>
            <p:grpSpPr bwMode="auto">
              <a:xfrm>
                <a:off x="426" y="3644"/>
                <a:ext cx="139" cy="112"/>
                <a:chOff x="2304" y="2256"/>
                <a:chExt cx="432" cy="576"/>
              </a:xfrm>
            </p:grpSpPr>
            <p:sp>
              <p:nvSpPr>
                <p:cNvPr id="15757" name="Rectangle 397"/>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58" name="Line 398"/>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759" name="Line 399"/>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760" name="Line 400"/>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761" name="Line 401"/>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762" name="AutoShape 402"/>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nvGrpSpPr>
              <p:cNvPr id="15763" name="Group 403"/>
              <p:cNvGrpSpPr>
                <a:grpSpLocks/>
              </p:cNvGrpSpPr>
              <p:nvPr/>
            </p:nvGrpSpPr>
            <p:grpSpPr bwMode="auto">
              <a:xfrm>
                <a:off x="402" y="3600"/>
                <a:ext cx="70" cy="200"/>
                <a:chOff x="2064" y="1872"/>
                <a:chExt cx="144" cy="912"/>
              </a:xfrm>
            </p:grpSpPr>
            <p:sp>
              <p:nvSpPr>
                <p:cNvPr id="15764" name="Rectangle 404"/>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65" name="Line 405"/>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766" name="Line 406"/>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767" name="Line 407"/>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768" name="Line 408"/>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769" name="Line 409"/>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770" name="Line 410"/>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771" name="Line 411"/>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772" name="Line 412"/>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773" name="Line 413"/>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774" name="Line 414"/>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775" name="Group 415"/>
              <p:cNvGrpSpPr>
                <a:grpSpLocks/>
              </p:cNvGrpSpPr>
              <p:nvPr/>
            </p:nvGrpSpPr>
            <p:grpSpPr bwMode="auto">
              <a:xfrm>
                <a:off x="518" y="3689"/>
                <a:ext cx="70" cy="200"/>
                <a:chOff x="2064" y="1872"/>
                <a:chExt cx="144" cy="912"/>
              </a:xfrm>
            </p:grpSpPr>
            <p:sp>
              <p:nvSpPr>
                <p:cNvPr id="15776" name="Rectangle 416"/>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77" name="Line 417"/>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778" name="Line 418"/>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779" name="Line 419"/>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780" name="Line 420"/>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781" name="Line 421"/>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782" name="Line 422"/>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783" name="Line 423"/>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784" name="Line 424"/>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785" name="Line 425"/>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786" name="Line 426"/>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787" name="Group 427"/>
              <p:cNvGrpSpPr>
                <a:grpSpLocks/>
              </p:cNvGrpSpPr>
              <p:nvPr/>
            </p:nvGrpSpPr>
            <p:grpSpPr bwMode="auto">
              <a:xfrm>
                <a:off x="286" y="3756"/>
                <a:ext cx="140" cy="111"/>
                <a:chOff x="2304" y="2256"/>
                <a:chExt cx="432" cy="576"/>
              </a:xfrm>
            </p:grpSpPr>
            <p:sp>
              <p:nvSpPr>
                <p:cNvPr id="15788" name="Rectangle 428"/>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89" name="Line 429"/>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790" name="Line 430"/>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791" name="Line 431"/>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792" name="Line 432"/>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793" name="AutoShape 433"/>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grpSp>
          <p:nvGrpSpPr>
            <p:cNvPr id="15794" name="Group 434"/>
            <p:cNvGrpSpPr>
              <a:grpSpLocks/>
            </p:cNvGrpSpPr>
            <p:nvPr/>
          </p:nvGrpSpPr>
          <p:grpSpPr bwMode="auto">
            <a:xfrm>
              <a:off x="816" y="2496"/>
              <a:ext cx="487" cy="289"/>
              <a:chOff x="240" y="3600"/>
              <a:chExt cx="487" cy="289"/>
            </a:xfrm>
          </p:grpSpPr>
          <p:grpSp>
            <p:nvGrpSpPr>
              <p:cNvPr id="15795" name="Group 435"/>
              <p:cNvGrpSpPr>
                <a:grpSpLocks/>
              </p:cNvGrpSpPr>
              <p:nvPr/>
            </p:nvGrpSpPr>
            <p:grpSpPr bwMode="auto">
              <a:xfrm>
                <a:off x="240" y="3644"/>
                <a:ext cx="70" cy="201"/>
                <a:chOff x="2064" y="1872"/>
                <a:chExt cx="144" cy="912"/>
              </a:xfrm>
            </p:grpSpPr>
            <p:sp>
              <p:nvSpPr>
                <p:cNvPr id="15796" name="Rectangle 436"/>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797" name="Line 437"/>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798" name="Line 438"/>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799" name="Line 439"/>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800" name="Line 440"/>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801" name="Line 441"/>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802" name="Line 442"/>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803" name="Line 443"/>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804" name="Line 444"/>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805" name="Line 445"/>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806" name="Line 446"/>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807" name="Group 447"/>
              <p:cNvGrpSpPr>
                <a:grpSpLocks/>
              </p:cNvGrpSpPr>
              <p:nvPr/>
            </p:nvGrpSpPr>
            <p:grpSpPr bwMode="auto">
              <a:xfrm>
                <a:off x="588" y="3667"/>
                <a:ext cx="139" cy="111"/>
                <a:chOff x="2304" y="2256"/>
                <a:chExt cx="432" cy="576"/>
              </a:xfrm>
            </p:grpSpPr>
            <p:sp>
              <p:nvSpPr>
                <p:cNvPr id="15808" name="Rectangle 448"/>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809" name="Line 449"/>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810" name="Line 450"/>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811" name="Line 451"/>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812" name="Line 452"/>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813" name="AutoShape 453"/>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nvGrpSpPr>
              <p:cNvPr id="15814" name="Group 454"/>
              <p:cNvGrpSpPr>
                <a:grpSpLocks/>
              </p:cNvGrpSpPr>
              <p:nvPr/>
            </p:nvGrpSpPr>
            <p:grpSpPr bwMode="auto">
              <a:xfrm>
                <a:off x="426" y="3644"/>
                <a:ext cx="139" cy="112"/>
                <a:chOff x="2304" y="2256"/>
                <a:chExt cx="432" cy="576"/>
              </a:xfrm>
            </p:grpSpPr>
            <p:sp>
              <p:nvSpPr>
                <p:cNvPr id="15815" name="Rectangle 455"/>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816" name="Line 456"/>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817" name="Line 457"/>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818" name="Line 458"/>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819" name="Line 459"/>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820" name="AutoShape 460"/>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nvGrpSpPr>
              <p:cNvPr id="15821" name="Group 461"/>
              <p:cNvGrpSpPr>
                <a:grpSpLocks/>
              </p:cNvGrpSpPr>
              <p:nvPr/>
            </p:nvGrpSpPr>
            <p:grpSpPr bwMode="auto">
              <a:xfrm>
                <a:off x="402" y="3600"/>
                <a:ext cx="70" cy="200"/>
                <a:chOff x="2064" y="1872"/>
                <a:chExt cx="144" cy="912"/>
              </a:xfrm>
            </p:grpSpPr>
            <p:sp>
              <p:nvSpPr>
                <p:cNvPr id="15822" name="Rectangle 462"/>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823" name="Line 463"/>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824" name="Line 464"/>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825" name="Line 465"/>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826" name="Line 466"/>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827" name="Line 467"/>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828" name="Line 468"/>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829" name="Line 469"/>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830" name="Line 470"/>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831" name="Line 471"/>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832" name="Line 472"/>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833" name="Group 473"/>
              <p:cNvGrpSpPr>
                <a:grpSpLocks/>
              </p:cNvGrpSpPr>
              <p:nvPr/>
            </p:nvGrpSpPr>
            <p:grpSpPr bwMode="auto">
              <a:xfrm>
                <a:off x="518" y="3689"/>
                <a:ext cx="70" cy="200"/>
                <a:chOff x="2064" y="1872"/>
                <a:chExt cx="144" cy="912"/>
              </a:xfrm>
            </p:grpSpPr>
            <p:sp>
              <p:nvSpPr>
                <p:cNvPr id="15834" name="Rectangle 474"/>
                <p:cNvSpPr>
                  <a:spLocks noChangeArrowheads="1"/>
                </p:cNvSpPr>
                <p:nvPr/>
              </p:nvSpPr>
              <p:spPr bwMode="auto">
                <a:xfrm>
                  <a:off x="2064" y="1872"/>
                  <a:ext cx="144" cy="912"/>
                </a:xfrm>
                <a:prstGeom prst="rect">
                  <a:avLst/>
                </a:prstGeom>
                <a:solidFill>
                  <a:srgbClr val="A9A983"/>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835" name="Line 475"/>
                <p:cNvSpPr>
                  <a:spLocks noChangeShapeType="1"/>
                </p:cNvSpPr>
                <p:nvPr/>
              </p:nvSpPr>
              <p:spPr bwMode="auto">
                <a:xfrm>
                  <a:off x="2112" y="1872"/>
                  <a:ext cx="0" cy="912"/>
                </a:xfrm>
                <a:prstGeom prst="line">
                  <a:avLst/>
                </a:prstGeom>
                <a:noFill/>
                <a:ln w="9525">
                  <a:solidFill>
                    <a:srgbClr val="FFFFFF"/>
                  </a:solidFill>
                  <a:round/>
                  <a:headEnd/>
                  <a:tailEnd/>
                </a:ln>
                <a:effectLst/>
              </p:spPr>
              <p:txBody>
                <a:bodyPr wrap="none" anchor="ctr"/>
                <a:lstStyle/>
                <a:p>
                  <a:endParaRPr lang="en-US"/>
                </a:p>
              </p:txBody>
            </p:sp>
            <p:sp>
              <p:nvSpPr>
                <p:cNvPr id="15836" name="Line 476"/>
                <p:cNvSpPr>
                  <a:spLocks noChangeShapeType="1"/>
                </p:cNvSpPr>
                <p:nvPr/>
              </p:nvSpPr>
              <p:spPr bwMode="auto">
                <a:xfrm>
                  <a:off x="2160" y="1872"/>
                  <a:ext cx="0" cy="912"/>
                </a:xfrm>
                <a:prstGeom prst="line">
                  <a:avLst/>
                </a:prstGeom>
                <a:noFill/>
                <a:ln w="9525">
                  <a:solidFill>
                    <a:srgbClr val="FFFFFF"/>
                  </a:solidFill>
                  <a:round/>
                  <a:headEnd/>
                  <a:tailEnd/>
                </a:ln>
                <a:effectLst/>
              </p:spPr>
              <p:txBody>
                <a:bodyPr wrap="none" anchor="ctr"/>
                <a:lstStyle/>
                <a:p>
                  <a:endParaRPr lang="en-US"/>
                </a:p>
              </p:txBody>
            </p:sp>
            <p:sp>
              <p:nvSpPr>
                <p:cNvPr id="15837" name="Line 477"/>
                <p:cNvSpPr>
                  <a:spLocks noChangeShapeType="1"/>
                </p:cNvSpPr>
                <p:nvPr/>
              </p:nvSpPr>
              <p:spPr bwMode="auto">
                <a:xfrm flipH="1">
                  <a:off x="2064" y="1968"/>
                  <a:ext cx="144" cy="0"/>
                </a:xfrm>
                <a:prstGeom prst="line">
                  <a:avLst/>
                </a:prstGeom>
                <a:noFill/>
                <a:ln w="9525">
                  <a:solidFill>
                    <a:srgbClr val="FFFFFF"/>
                  </a:solidFill>
                  <a:round/>
                  <a:headEnd/>
                  <a:tailEnd/>
                </a:ln>
                <a:effectLst/>
              </p:spPr>
              <p:txBody>
                <a:bodyPr wrap="none" anchor="ctr"/>
                <a:lstStyle/>
                <a:p>
                  <a:endParaRPr lang="en-US"/>
                </a:p>
              </p:txBody>
            </p:sp>
            <p:sp>
              <p:nvSpPr>
                <p:cNvPr id="15838" name="Line 478"/>
                <p:cNvSpPr>
                  <a:spLocks noChangeShapeType="1"/>
                </p:cNvSpPr>
                <p:nvPr/>
              </p:nvSpPr>
              <p:spPr bwMode="auto">
                <a:xfrm flipH="1">
                  <a:off x="2064" y="2064"/>
                  <a:ext cx="144" cy="0"/>
                </a:xfrm>
                <a:prstGeom prst="line">
                  <a:avLst/>
                </a:prstGeom>
                <a:noFill/>
                <a:ln w="9525">
                  <a:solidFill>
                    <a:srgbClr val="FFFFFF"/>
                  </a:solidFill>
                  <a:round/>
                  <a:headEnd/>
                  <a:tailEnd/>
                </a:ln>
                <a:effectLst/>
              </p:spPr>
              <p:txBody>
                <a:bodyPr wrap="none" anchor="ctr"/>
                <a:lstStyle/>
                <a:p>
                  <a:endParaRPr lang="en-US"/>
                </a:p>
              </p:txBody>
            </p:sp>
            <p:sp>
              <p:nvSpPr>
                <p:cNvPr id="15839" name="Line 479"/>
                <p:cNvSpPr>
                  <a:spLocks noChangeShapeType="1"/>
                </p:cNvSpPr>
                <p:nvPr/>
              </p:nvSpPr>
              <p:spPr bwMode="auto">
                <a:xfrm flipH="1">
                  <a:off x="2064" y="2160"/>
                  <a:ext cx="144" cy="0"/>
                </a:xfrm>
                <a:prstGeom prst="line">
                  <a:avLst/>
                </a:prstGeom>
                <a:noFill/>
                <a:ln w="9525">
                  <a:solidFill>
                    <a:srgbClr val="FFFFFF"/>
                  </a:solidFill>
                  <a:round/>
                  <a:headEnd/>
                  <a:tailEnd/>
                </a:ln>
                <a:effectLst/>
              </p:spPr>
              <p:txBody>
                <a:bodyPr wrap="none" anchor="ctr"/>
                <a:lstStyle/>
                <a:p>
                  <a:endParaRPr lang="en-US"/>
                </a:p>
              </p:txBody>
            </p:sp>
            <p:sp>
              <p:nvSpPr>
                <p:cNvPr id="15840" name="Line 480"/>
                <p:cNvSpPr>
                  <a:spLocks noChangeShapeType="1"/>
                </p:cNvSpPr>
                <p:nvPr/>
              </p:nvSpPr>
              <p:spPr bwMode="auto">
                <a:xfrm flipH="1">
                  <a:off x="2064" y="2256"/>
                  <a:ext cx="144" cy="0"/>
                </a:xfrm>
                <a:prstGeom prst="line">
                  <a:avLst/>
                </a:prstGeom>
                <a:noFill/>
                <a:ln w="9525">
                  <a:solidFill>
                    <a:srgbClr val="FFFFFF"/>
                  </a:solidFill>
                  <a:round/>
                  <a:headEnd/>
                  <a:tailEnd/>
                </a:ln>
                <a:effectLst/>
              </p:spPr>
              <p:txBody>
                <a:bodyPr wrap="none" anchor="ctr"/>
                <a:lstStyle/>
                <a:p>
                  <a:endParaRPr lang="en-US"/>
                </a:p>
              </p:txBody>
            </p:sp>
            <p:sp>
              <p:nvSpPr>
                <p:cNvPr id="15841" name="Line 481"/>
                <p:cNvSpPr>
                  <a:spLocks noChangeShapeType="1"/>
                </p:cNvSpPr>
                <p:nvPr/>
              </p:nvSpPr>
              <p:spPr bwMode="auto">
                <a:xfrm flipH="1">
                  <a:off x="2064" y="2352"/>
                  <a:ext cx="144" cy="0"/>
                </a:xfrm>
                <a:prstGeom prst="line">
                  <a:avLst/>
                </a:prstGeom>
                <a:noFill/>
                <a:ln w="9525">
                  <a:solidFill>
                    <a:srgbClr val="FFFFFF"/>
                  </a:solidFill>
                  <a:round/>
                  <a:headEnd/>
                  <a:tailEnd/>
                </a:ln>
                <a:effectLst/>
              </p:spPr>
              <p:txBody>
                <a:bodyPr wrap="none" anchor="ctr"/>
                <a:lstStyle/>
                <a:p>
                  <a:endParaRPr lang="en-US"/>
                </a:p>
              </p:txBody>
            </p:sp>
            <p:sp>
              <p:nvSpPr>
                <p:cNvPr id="15842" name="Line 482"/>
                <p:cNvSpPr>
                  <a:spLocks noChangeShapeType="1"/>
                </p:cNvSpPr>
                <p:nvPr/>
              </p:nvSpPr>
              <p:spPr bwMode="auto">
                <a:xfrm flipH="1">
                  <a:off x="2064" y="2448"/>
                  <a:ext cx="144" cy="0"/>
                </a:xfrm>
                <a:prstGeom prst="line">
                  <a:avLst/>
                </a:prstGeom>
                <a:noFill/>
                <a:ln w="9525">
                  <a:solidFill>
                    <a:srgbClr val="FFFFFF"/>
                  </a:solidFill>
                  <a:round/>
                  <a:headEnd/>
                  <a:tailEnd/>
                </a:ln>
                <a:effectLst/>
              </p:spPr>
              <p:txBody>
                <a:bodyPr wrap="none" anchor="ctr"/>
                <a:lstStyle/>
                <a:p>
                  <a:endParaRPr lang="en-US"/>
                </a:p>
              </p:txBody>
            </p:sp>
            <p:sp>
              <p:nvSpPr>
                <p:cNvPr id="15843" name="Line 483"/>
                <p:cNvSpPr>
                  <a:spLocks noChangeShapeType="1"/>
                </p:cNvSpPr>
                <p:nvPr/>
              </p:nvSpPr>
              <p:spPr bwMode="auto">
                <a:xfrm flipH="1">
                  <a:off x="2064" y="2544"/>
                  <a:ext cx="144" cy="0"/>
                </a:xfrm>
                <a:prstGeom prst="line">
                  <a:avLst/>
                </a:prstGeom>
                <a:noFill/>
                <a:ln w="9525">
                  <a:solidFill>
                    <a:srgbClr val="FFFFFF"/>
                  </a:solidFill>
                  <a:round/>
                  <a:headEnd/>
                  <a:tailEnd/>
                </a:ln>
                <a:effectLst/>
              </p:spPr>
              <p:txBody>
                <a:bodyPr wrap="none" anchor="ctr"/>
                <a:lstStyle/>
                <a:p>
                  <a:endParaRPr lang="en-US"/>
                </a:p>
              </p:txBody>
            </p:sp>
            <p:sp>
              <p:nvSpPr>
                <p:cNvPr id="15844" name="Line 484"/>
                <p:cNvSpPr>
                  <a:spLocks noChangeShapeType="1"/>
                </p:cNvSpPr>
                <p:nvPr/>
              </p:nvSpPr>
              <p:spPr bwMode="auto">
                <a:xfrm flipH="1">
                  <a:off x="2064" y="2640"/>
                  <a:ext cx="144" cy="0"/>
                </a:xfrm>
                <a:prstGeom prst="line">
                  <a:avLst/>
                </a:prstGeom>
                <a:noFill/>
                <a:ln w="9525">
                  <a:solidFill>
                    <a:srgbClr val="FFFFFF"/>
                  </a:solidFill>
                  <a:round/>
                  <a:headEnd/>
                  <a:tailEnd/>
                </a:ln>
                <a:effectLst/>
              </p:spPr>
              <p:txBody>
                <a:bodyPr wrap="none" anchor="ctr"/>
                <a:lstStyle/>
                <a:p>
                  <a:endParaRPr lang="en-US"/>
                </a:p>
              </p:txBody>
            </p:sp>
          </p:grpSp>
          <p:grpSp>
            <p:nvGrpSpPr>
              <p:cNvPr id="15845" name="Group 485"/>
              <p:cNvGrpSpPr>
                <a:grpSpLocks/>
              </p:cNvGrpSpPr>
              <p:nvPr/>
            </p:nvGrpSpPr>
            <p:grpSpPr bwMode="auto">
              <a:xfrm>
                <a:off x="286" y="3756"/>
                <a:ext cx="140" cy="111"/>
                <a:chOff x="2304" y="2256"/>
                <a:chExt cx="432" cy="576"/>
              </a:xfrm>
            </p:grpSpPr>
            <p:sp>
              <p:nvSpPr>
                <p:cNvPr id="15846" name="Rectangle 486"/>
                <p:cNvSpPr>
                  <a:spLocks noChangeArrowheads="1"/>
                </p:cNvSpPr>
                <p:nvPr/>
              </p:nvSpPr>
              <p:spPr bwMode="auto">
                <a:xfrm>
                  <a:off x="2352" y="2400"/>
                  <a:ext cx="336" cy="432"/>
                </a:xfrm>
                <a:prstGeom prst="rect">
                  <a:avLst/>
                </a:prstGeom>
                <a:solidFill>
                  <a:srgbClr val="CCCCFF"/>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sp>
              <p:nvSpPr>
                <p:cNvPr id="15847" name="Line 487"/>
                <p:cNvSpPr>
                  <a:spLocks noChangeShapeType="1"/>
                </p:cNvSpPr>
                <p:nvPr/>
              </p:nvSpPr>
              <p:spPr bwMode="auto">
                <a:xfrm>
                  <a:off x="2592" y="2400"/>
                  <a:ext cx="0" cy="432"/>
                </a:xfrm>
                <a:prstGeom prst="line">
                  <a:avLst/>
                </a:prstGeom>
                <a:noFill/>
                <a:ln w="9525">
                  <a:solidFill>
                    <a:srgbClr val="FFFFFF"/>
                  </a:solidFill>
                  <a:round/>
                  <a:headEnd/>
                  <a:tailEnd/>
                </a:ln>
                <a:effectLst/>
              </p:spPr>
              <p:txBody>
                <a:bodyPr wrap="none" anchor="ctr"/>
                <a:lstStyle/>
                <a:p>
                  <a:endParaRPr lang="en-US"/>
                </a:p>
              </p:txBody>
            </p:sp>
            <p:sp>
              <p:nvSpPr>
                <p:cNvPr id="15848" name="Line 488"/>
                <p:cNvSpPr>
                  <a:spLocks noChangeShapeType="1"/>
                </p:cNvSpPr>
                <p:nvPr/>
              </p:nvSpPr>
              <p:spPr bwMode="auto">
                <a:xfrm flipH="1">
                  <a:off x="2352" y="2541"/>
                  <a:ext cx="336" cy="0"/>
                </a:xfrm>
                <a:prstGeom prst="line">
                  <a:avLst/>
                </a:prstGeom>
                <a:noFill/>
                <a:ln w="9525">
                  <a:solidFill>
                    <a:srgbClr val="FFFFFF"/>
                  </a:solidFill>
                  <a:round/>
                  <a:headEnd/>
                  <a:tailEnd/>
                </a:ln>
                <a:effectLst/>
              </p:spPr>
              <p:txBody>
                <a:bodyPr wrap="none" anchor="ctr"/>
                <a:lstStyle/>
                <a:p>
                  <a:endParaRPr lang="en-US"/>
                </a:p>
              </p:txBody>
            </p:sp>
            <p:sp>
              <p:nvSpPr>
                <p:cNvPr id="15849" name="Line 489"/>
                <p:cNvSpPr>
                  <a:spLocks noChangeShapeType="1"/>
                </p:cNvSpPr>
                <p:nvPr/>
              </p:nvSpPr>
              <p:spPr bwMode="auto">
                <a:xfrm flipH="1">
                  <a:off x="2352" y="2658"/>
                  <a:ext cx="336" cy="0"/>
                </a:xfrm>
                <a:prstGeom prst="line">
                  <a:avLst/>
                </a:prstGeom>
                <a:noFill/>
                <a:ln w="9525">
                  <a:solidFill>
                    <a:srgbClr val="FFFFFF"/>
                  </a:solidFill>
                  <a:round/>
                  <a:headEnd/>
                  <a:tailEnd/>
                </a:ln>
                <a:effectLst/>
              </p:spPr>
              <p:txBody>
                <a:bodyPr wrap="none" anchor="ctr"/>
                <a:lstStyle/>
                <a:p>
                  <a:endParaRPr lang="en-US"/>
                </a:p>
              </p:txBody>
            </p:sp>
            <p:sp>
              <p:nvSpPr>
                <p:cNvPr id="15850" name="Line 490"/>
                <p:cNvSpPr>
                  <a:spLocks noChangeShapeType="1"/>
                </p:cNvSpPr>
                <p:nvPr/>
              </p:nvSpPr>
              <p:spPr bwMode="auto">
                <a:xfrm>
                  <a:off x="2448" y="2400"/>
                  <a:ext cx="0" cy="432"/>
                </a:xfrm>
                <a:prstGeom prst="line">
                  <a:avLst/>
                </a:prstGeom>
                <a:noFill/>
                <a:ln w="9525">
                  <a:solidFill>
                    <a:srgbClr val="FFFFFF"/>
                  </a:solidFill>
                  <a:round/>
                  <a:headEnd/>
                  <a:tailEnd/>
                </a:ln>
                <a:effectLst/>
              </p:spPr>
              <p:txBody>
                <a:bodyPr wrap="none" anchor="ctr"/>
                <a:lstStyle/>
                <a:p>
                  <a:endParaRPr lang="en-US"/>
                </a:p>
              </p:txBody>
            </p:sp>
            <p:sp>
              <p:nvSpPr>
                <p:cNvPr id="15851" name="AutoShape 491"/>
                <p:cNvSpPr>
                  <a:spLocks noChangeArrowheads="1"/>
                </p:cNvSpPr>
                <p:nvPr/>
              </p:nvSpPr>
              <p:spPr bwMode="auto">
                <a:xfrm>
                  <a:off x="2304" y="2256"/>
                  <a:ext cx="432" cy="144"/>
                </a:xfrm>
                <a:prstGeom prst="triangle">
                  <a:avLst>
                    <a:gd name="adj" fmla="val 50000"/>
                  </a:avLst>
                </a:prstGeom>
                <a:solidFill>
                  <a:schemeClr val="folHlink"/>
                </a:solidFill>
                <a:ln w="9525">
                  <a:solidFill>
                    <a:srgbClr val="FFFFFF"/>
                  </a:solidFill>
                  <a:miter lim="800000"/>
                  <a:headEnd/>
                  <a:tailEnd/>
                </a:ln>
                <a:effectLst/>
              </p:spPr>
              <p:txBody>
                <a:bodyPr wrap="none" anchor="ctr"/>
                <a:lstStyle/>
                <a:p>
                  <a:pPr algn="ctr" eaLnBrk="0" hangingPunct="0"/>
                  <a:endParaRPr lang="en-US" sz="2400">
                    <a:latin typeface="Times New Roman" pitchFamily="18" charset="0"/>
                  </a:endParaRPr>
                </a:p>
              </p:txBody>
            </p:sp>
          </p:grpSp>
        </p:grpSp>
      </p:grpSp>
      <p:grpSp>
        <p:nvGrpSpPr>
          <p:cNvPr id="15852" name="Group 492"/>
          <p:cNvGrpSpPr>
            <a:grpSpLocks/>
          </p:cNvGrpSpPr>
          <p:nvPr/>
        </p:nvGrpSpPr>
        <p:grpSpPr bwMode="auto">
          <a:xfrm>
            <a:off x="5943600" y="2632075"/>
            <a:ext cx="914400" cy="855663"/>
            <a:chOff x="288" y="1056"/>
            <a:chExt cx="1340" cy="1088"/>
          </a:xfrm>
        </p:grpSpPr>
        <p:sp>
          <p:nvSpPr>
            <p:cNvPr id="15853" name="Rectangle 493"/>
            <p:cNvSpPr>
              <a:spLocks noChangeArrowheads="1"/>
            </p:cNvSpPr>
            <p:nvPr/>
          </p:nvSpPr>
          <p:spPr bwMode="auto">
            <a:xfrm rot="203582">
              <a:off x="288" y="1680"/>
              <a:ext cx="1005" cy="464"/>
            </a:xfrm>
            <a:prstGeom prst="rect">
              <a:avLst/>
            </a:prstGeom>
            <a:solidFill>
              <a:srgbClr val="4D6F6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4D6F60"/>
              </a:extrusionClr>
            </a:sp3d>
          </p:spPr>
          <p:txBody>
            <a:bodyPr wrap="none" anchor="ctr">
              <a:flatTx/>
            </a:bodyPr>
            <a:lstStyle/>
            <a:p>
              <a:endParaRPr lang="en-US"/>
            </a:p>
          </p:txBody>
        </p:sp>
        <p:grpSp>
          <p:nvGrpSpPr>
            <p:cNvPr id="15854" name="Group 494"/>
            <p:cNvGrpSpPr>
              <a:grpSpLocks/>
            </p:cNvGrpSpPr>
            <p:nvPr/>
          </p:nvGrpSpPr>
          <p:grpSpPr bwMode="auto">
            <a:xfrm>
              <a:off x="624" y="1056"/>
              <a:ext cx="1004" cy="424"/>
              <a:chOff x="2020" y="1189"/>
              <a:chExt cx="1004" cy="424"/>
            </a:xfrm>
          </p:grpSpPr>
          <p:grpSp>
            <p:nvGrpSpPr>
              <p:cNvPr id="15855" name="Group 495"/>
              <p:cNvGrpSpPr>
                <a:grpSpLocks/>
              </p:cNvGrpSpPr>
              <p:nvPr/>
            </p:nvGrpSpPr>
            <p:grpSpPr bwMode="auto">
              <a:xfrm>
                <a:off x="2020" y="1197"/>
                <a:ext cx="194" cy="353"/>
                <a:chOff x="2020" y="1197"/>
                <a:chExt cx="194" cy="353"/>
              </a:xfrm>
            </p:grpSpPr>
            <p:sp>
              <p:nvSpPr>
                <p:cNvPr id="15856" name="Rectangle 496"/>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57" name="AutoShape 497"/>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58" name="Group 498"/>
              <p:cNvGrpSpPr>
                <a:grpSpLocks/>
              </p:cNvGrpSpPr>
              <p:nvPr/>
            </p:nvGrpSpPr>
            <p:grpSpPr bwMode="auto">
              <a:xfrm>
                <a:off x="2250" y="1189"/>
                <a:ext cx="194" cy="353"/>
                <a:chOff x="2250" y="1189"/>
                <a:chExt cx="194" cy="353"/>
              </a:xfrm>
            </p:grpSpPr>
            <p:sp>
              <p:nvSpPr>
                <p:cNvPr id="15859" name="Rectangle 499"/>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60" name="AutoShape 500"/>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61" name="Group 501"/>
              <p:cNvGrpSpPr>
                <a:grpSpLocks/>
              </p:cNvGrpSpPr>
              <p:nvPr/>
            </p:nvGrpSpPr>
            <p:grpSpPr bwMode="auto">
              <a:xfrm>
                <a:off x="2337" y="1216"/>
                <a:ext cx="194" cy="353"/>
                <a:chOff x="2337" y="1216"/>
                <a:chExt cx="194" cy="353"/>
              </a:xfrm>
            </p:grpSpPr>
            <p:sp>
              <p:nvSpPr>
                <p:cNvPr id="15862" name="Rectangle 502"/>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63" name="AutoShape 503"/>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64" name="Group 504"/>
              <p:cNvGrpSpPr>
                <a:grpSpLocks/>
              </p:cNvGrpSpPr>
              <p:nvPr/>
            </p:nvGrpSpPr>
            <p:grpSpPr bwMode="auto">
              <a:xfrm>
                <a:off x="2532" y="1206"/>
                <a:ext cx="194" cy="353"/>
                <a:chOff x="2532" y="1206"/>
                <a:chExt cx="194" cy="353"/>
              </a:xfrm>
            </p:grpSpPr>
            <p:sp>
              <p:nvSpPr>
                <p:cNvPr id="15865" name="Rectangle 505"/>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66" name="AutoShape 506"/>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67" name="Group 507"/>
              <p:cNvGrpSpPr>
                <a:grpSpLocks/>
              </p:cNvGrpSpPr>
              <p:nvPr/>
            </p:nvGrpSpPr>
            <p:grpSpPr bwMode="auto">
              <a:xfrm>
                <a:off x="2830" y="1245"/>
                <a:ext cx="194" cy="353"/>
                <a:chOff x="2830" y="1245"/>
                <a:chExt cx="194" cy="353"/>
              </a:xfrm>
            </p:grpSpPr>
            <p:sp>
              <p:nvSpPr>
                <p:cNvPr id="15868" name="Rectangle 508"/>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69" name="AutoShape 509"/>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70" name="Group 510"/>
              <p:cNvGrpSpPr>
                <a:grpSpLocks/>
              </p:cNvGrpSpPr>
              <p:nvPr/>
            </p:nvGrpSpPr>
            <p:grpSpPr bwMode="auto">
              <a:xfrm>
                <a:off x="2142" y="1227"/>
                <a:ext cx="194" cy="353"/>
                <a:chOff x="2142" y="1227"/>
                <a:chExt cx="194" cy="353"/>
              </a:xfrm>
            </p:grpSpPr>
            <p:sp>
              <p:nvSpPr>
                <p:cNvPr id="15871" name="Rectangle 511"/>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72" name="AutoShape 512"/>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73" name="Group 513"/>
              <p:cNvGrpSpPr>
                <a:grpSpLocks/>
              </p:cNvGrpSpPr>
              <p:nvPr/>
            </p:nvGrpSpPr>
            <p:grpSpPr bwMode="auto">
              <a:xfrm>
                <a:off x="2424" y="1243"/>
                <a:ext cx="193" cy="353"/>
                <a:chOff x="2424" y="1243"/>
                <a:chExt cx="193" cy="353"/>
              </a:xfrm>
            </p:grpSpPr>
            <p:sp>
              <p:nvSpPr>
                <p:cNvPr id="15874" name="Rectangle 514"/>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75" name="AutoShape 515"/>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76" name="Group 516"/>
              <p:cNvGrpSpPr>
                <a:grpSpLocks/>
              </p:cNvGrpSpPr>
              <p:nvPr/>
            </p:nvGrpSpPr>
            <p:grpSpPr bwMode="auto">
              <a:xfrm>
                <a:off x="2618" y="1233"/>
                <a:ext cx="194" cy="353"/>
                <a:chOff x="2618" y="1233"/>
                <a:chExt cx="194" cy="353"/>
              </a:xfrm>
            </p:grpSpPr>
            <p:sp>
              <p:nvSpPr>
                <p:cNvPr id="15877" name="Rectangle 517"/>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78" name="AutoShape 518"/>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79" name="Group 519"/>
              <p:cNvGrpSpPr>
                <a:grpSpLocks/>
              </p:cNvGrpSpPr>
              <p:nvPr/>
            </p:nvGrpSpPr>
            <p:grpSpPr bwMode="auto">
              <a:xfrm>
                <a:off x="2706" y="1260"/>
                <a:ext cx="194" cy="353"/>
                <a:chOff x="2706" y="1260"/>
                <a:chExt cx="194" cy="353"/>
              </a:xfrm>
            </p:grpSpPr>
            <p:sp>
              <p:nvSpPr>
                <p:cNvPr id="15880" name="Rectangle 520"/>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81" name="AutoShape 521"/>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15882" name="Group 522"/>
            <p:cNvGrpSpPr>
              <a:grpSpLocks/>
            </p:cNvGrpSpPr>
            <p:nvPr/>
          </p:nvGrpSpPr>
          <p:grpSpPr bwMode="auto">
            <a:xfrm>
              <a:off x="480" y="1152"/>
              <a:ext cx="1004" cy="424"/>
              <a:chOff x="2020" y="1189"/>
              <a:chExt cx="1004" cy="424"/>
            </a:xfrm>
          </p:grpSpPr>
          <p:grpSp>
            <p:nvGrpSpPr>
              <p:cNvPr id="15883" name="Group 523"/>
              <p:cNvGrpSpPr>
                <a:grpSpLocks/>
              </p:cNvGrpSpPr>
              <p:nvPr/>
            </p:nvGrpSpPr>
            <p:grpSpPr bwMode="auto">
              <a:xfrm>
                <a:off x="2020" y="1197"/>
                <a:ext cx="194" cy="353"/>
                <a:chOff x="2020" y="1197"/>
                <a:chExt cx="194" cy="353"/>
              </a:xfrm>
            </p:grpSpPr>
            <p:sp>
              <p:nvSpPr>
                <p:cNvPr id="15884" name="Rectangle 524"/>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85" name="AutoShape 525"/>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86" name="Group 526"/>
              <p:cNvGrpSpPr>
                <a:grpSpLocks/>
              </p:cNvGrpSpPr>
              <p:nvPr/>
            </p:nvGrpSpPr>
            <p:grpSpPr bwMode="auto">
              <a:xfrm>
                <a:off x="2250" y="1189"/>
                <a:ext cx="194" cy="353"/>
                <a:chOff x="2250" y="1189"/>
                <a:chExt cx="194" cy="353"/>
              </a:xfrm>
            </p:grpSpPr>
            <p:sp>
              <p:nvSpPr>
                <p:cNvPr id="15887" name="Rectangle 527"/>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88" name="AutoShape 528"/>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89" name="Group 529"/>
              <p:cNvGrpSpPr>
                <a:grpSpLocks/>
              </p:cNvGrpSpPr>
              <p:nvPr/>
            </p:nvGrpSpPr>
            <p:grpSpPr bwMode="auto">
              <a:xfrm>
                <a:off x="2337" y="1216"/>
                <a:ext cx="194" cy="353"/>
                <a:chOff x="2337" y="1216"/>
                <a:chExt cx="194" cy="353"/>
              </a:xfrm>
            </p:grpSpPr>
            <p:sp>
              <p:nvSpPr>
                <p:cNvPr id="15890" name="Rectangle 530"/>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91" name="AutoShape 531"/>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92" name="Group 532"/>
              <p:cNvGrpSpPr>
                <a:grpSpLocks/>
              </p:cNvGrpSpPr>
              <p:nvPr/>
            </p:nvGrpSpPr>
            <p:grpSpPr bwMode="auto">
              <a:xfrm>
                <a:off x="2532" y="1206"/>
                <a:ext cx="194" cy="353"/>
                <a:chOff x="2532" y="1206"/>
                <a:chExt cx="194" cy="353"/>
              </a:xfrm>
            </p:grpSpPr>
            <p:sp>
              <p:nvSpPr>
                <p:cNvPr id="15893" name="Rectangle 533"/>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94" name="AutoShape 534"/>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95" name="Group 535"/>
              <p:cNvGrpSpPr>
                <a:grpSpLocks/>
              </p:cNvGrpSpPr>
              <p:nvPr/>
            </p:nvGrpSpPr>
            <p:grpSpPr bwMode="auto">
              <a:xfrm>
                <a:off x="2830" y="1245"/>
                <a:ext cx="194" cy="353"/>
                <a:chOff x="2830" y="1245"/>
                <a:chExt cx="194" cy="353"/>
              </a:xfrm>
            </p:grpSpPr>
            <p:sp>
              <p:nvSpPr>
                <p:cNvPr id="15896" name="Rectangle 536"/>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897" name="AutoShape 537"/>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898" name="Group 538"/>
              <p:cNvGrpSpPr>
                <a:grpSpLocks/>
              </p:cNvGrpSpPr>
              <p:nvPr/>
            </p:nvGrpSpPr>
            <p:grpSpPr bwMode="auto">
              <a:xfrm>
                <a:off x="2142" y="1227"/>
                <a:ext cx="194" cy="353"/>
                <a:chOff x="2142" y="1227"/>
                <a:chExt cx="194" cy="353"/>
              </a:xfrm>
            </p:grpSpPr>
            <p:sp>
              <p:nvSpPr>
                <p:cNvPr id="15899" name="Rectangle 539"/>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00" name="AutoShape 540"/>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01" name="Group 541"/>
              <p:cNvGrpSpPr>
                <a:grpSpLocks/>
              </p:cNvGrpSpPr>
              <p:nvPr/>
            </p:nvGrpSpPr>
            <p:grpSpPr bwMode="auto">
              <a:xfrm>
                <a:off x="2424" y="1243"/>
                <a:ext cx="193" cy="353"/>
                <a:chOff x="2424" y="1243"/>
                <a:chExt cx="193" cy="353"/>
              </a:xfrm>
            </p:grpSpPr>
            <p:sp>
              <p:nvSpPr>
                <p:cNvPr id="15902" name="Rectangle 542"/>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03" name="AutoShape 543"/>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04" name="Group 544"/>
              <p:cNvGrpSpPr>
                <a:grpSpLocks/>
              </p:cNvGrpSpPr>
              <p:nvPr/>
            </p:nvGrpSpPr>
            <p:grpSpPr bwMode="auto">
              <a:xfrm>
                <a:off x="2618" y="1233"/>
                <a:ext cx="194" cy="353"/>
                <a:chOff x="2618" y="1233"/>
                <a:chExt cx="194" cy="353"/>
              </a:xfrm>
            </p:grpSpPr>
            <p:sp>
              <p:nvSpPr>
                <p:cNvPr id="15905" name="Rectangle 545"/>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06" name="AutoShape 546"/>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07" name="Group 547"/>
              <p:cNvGrpSpPr>
                <a:grpSpLocks/>
              </p:cNvGrpSpPr>
              <p:nvPr/>
            </p:nvGrpSpPr>
            <p:grpSpPr bwMode="auto">
              <a:xfrm>
                <a:off x="2706" y="1260"/>
                <a:ext cx="194" cy="353"/>
                <a:chOff x="2706" y="1260"/>
                <a:chExt cx="194" cy="353"/>
              </a:xfrm>
            </p:grpSpPr>
            <p:sp>
              <p:nvSpPr>
                <p:cNvPr id="15908" name="Rectangle 548"/>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09" name="AutoShape 549"/>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nvGrpSpPr>
            <p:cNvPr id="15910" name="Group 550"/>
            <p:cNvGrpSpPr>
              <a:grpSpLocks/>
            </p:cNvGrpSpPr>
            <p:nvPr/>
          </p:nvGrpSpPr>
          <p:grpSpPr bwMode="auto">
            <a:xfrm>
              <a:off x="432" y="1248"/>
              <a:ext cx="1004" cy="424"/>
              <a:chOff x="2020" y="1189"/>
              <a:chExt cx="1004" cy="424"/>
            </a:xfrm>
          </p:grpSpPr>
          <p:grpSp>
            <p:nvGrpSpPr>
              <p:cNvPr id="15911" name="Group 551"/>
              <p:cNvGrpSpPr>
                <a:grpSpLocks/>
              </p:cNvGrpSpPr>
              <p:nvPr/>
            </p:nvGrpSpPr>
            <p:grpSpPr bwMode="auto">
              <a:xfrm>
                <a:off x="2020" y="1197"/>
                <a:ext cx="194" cy="353"/>
                <a:chOff x="2020" y="1197"/>
                <a:chExt cx="194" cy="353"/>
              </a:xfrm>
            </p:grpSpPr>
            <p:sp>
              <p:nvSpPr>
                <p:cNvPr id="15912" name="Rectangle 552"/>
                <p:cNvSpPr>
                  <a:spLocks noChangeArrowheads="1"/>
                </p:cNvSpPr>
                <p:nvPr/>
              </p:nvSpPr>
              <p:spPr bwMode="auto">
                <a:xfrm rot="203582">
                  <a:off x="2100" y="132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13" name="AutoShape 553"/>
                <p:cNvSpPr>
                  <a:spLocks noChangeArrowheads="1"/>
                </p:cNvSpPr>
                <p:nvPr/>
              </p:nvSpPr>
              <p:spPr bwMode="auto">
                <a:xfrm rot="203582">
                  <a:off x="2020" y="119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14" name="Group 554"/>
              <p:cNvGrpSpPr>
                <a:grpSpLocks/>
              </p:cNvGrpSpPr>
              <p:nvPr/>
            </p:nvGrpSpPr>
            <p:grpSpPr bwMode="auto">
              <a:xfrm>
                <a:off x="2250" y="1189"/>
                <a:ext cx="194" cy="353"/>
                <a:chOff x="2250" y="1189"/>
                <a:chExt cx="194" cy="353"/>
              </a:xfrm>
            </p:grpSpPr>
            <p:sp>
              <p:nvSpPr>
                <p:cNvPr id="15915" name="Rectangle 555"/>
                <p:cNvSpPr>
                  <a:spLocks noChangeArrowheads="1"/>
                </p:cNvSpPr>
                <p:nvPr/>
              </p:nvSpPr>
              <p:spPr bwMode="auto">
                <a:xfrm rot="203582">
                  <a:off x="2330" y="1321"/>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16" name="AutoShape 556"/>
                <p:cNvSpPr>
                  <a:spLocks noChangeArrowheads="1"/>
                </p:cNvSpPr>
                <p:nvPr/>
              </p:nvSpPr>
              <p:spPr bwMode="auto">
                <a:xfrm rot="203582">
                  <a:off x="2250" y="1189"/>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17" name="Group 557"/>
              <p:cNvGrpSpPr>
                <a:grpSpLocks/>
              </p:cNvGrpSpPr>
              <p:nvPr/>
            </p:nvGrpSpPr>
            <p:grpSpPr bwMode="auto">
              <a:xfrm>
                <a:off x="2337" y="1216"/>
                <a:ext cx="194" cy="353"/>
                <a:chOff x="2337" y="1216"/>
                <a:chExt cx="194" cy="353"/>
              </a:xfrm>
            </p:grpSpPr>
            <p:sp>
              <p:nvSpPr>
                <p:cNvPr id="15918" name="Rectangle 558"/>
                <p:cNvSpPr>
                  <a:spLocks noChangeArrowheads="1"/>
                </p:cNvSpPr>
                <p:nvPr/>
              </p:nvSpPr>
              <p:spPr bwMode="auto">
                <a:xfrm rot="203582">
                  <a:off x="2417" y="134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19" name="AutoShape 559"/>
                <p:cNvSpPr>
                  <a:spLocks noChangeArrowheads="1"/>
                </p:cNvSpPr>
                <p:nvPr/>
              </p:nvSpPr>
              <p:spPr bwMode="auto">
                <a:xfrm rot="203582">
                  <a:off x="2337" y="121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20" name="Group 560"/>
              <p:cNvGrpSpPr>
                <a:grpSpLocks/>
              </p:cNvGrpSpPr>
              <p:nvPr/>
            </p:nvGrpSpPr>
            <p:grpSpPr bwMode="auto">
              <a:xfrm>
                <a:off x="2532" y="1206"/>
                <a:ext cx="194" cy="353"/>
                <a:chOff x="2532" y="1206"/>
                <a:chExt cx="194" cy="353"/>
              </a:xfrm>
            </p:grpSpPr>
            <p:sp>
              <p:nvSpPr>
                <p:cNvPr id="15921" name="Rectangle 561"/>
                <p:cNvSpPr>
                  <a:spLocks noChangeArrowheads="1"/>
                </p:cNvSpPr>
                <p:nvPr/>
              </p:nvSpPr>
              <p:spPr bwMode="auto">
                <a:xfrm rot="203582">
                  <a:off x="2612" y="1338"/>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22" name="AutoShape 562"/>
                <p:cNvSpPr>
                  <a:spLocks noChangeArrowheads="1"/>
                </p:cNvSpPr>
                <p:nvPr/>
              </p:nvSpPr>
              <p:spPr bwMode="auto">
                <a:xfrm rot="203582">
                  <a:off x="2532" y="1206"/>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23" name="Group 563"/>
              <p:cNvGrpSpPr>
                <a:grpSpLocks/>
              </p:cNvGrpSpPr>
              <p:nvPr/>
            </p:nvGrpSpPr>
            <p:grpSpPr bwMode="auto">
              <a:xfrm>
                <a:off x="2830" y="1245"/>
                <a:ext cx="194" cy="353"/>
                <a:chOff x="2830" y="1245"/>
                <a:chExt cx="194" cy="353"/>
              </a:xfrm>
            </p:grpSpPr>
            <p:sp>
              <p:nvSpPr>
                <p:cNvPr id="15924" name="Rectangle 564"/>
                <p:cNvSpPr>
                  <a:spLocks noChangeArrowheads="1"/>
                </p:cNvSpPr>
                <p:nvPr/>
              </p:nvSpPr>
              <p:spPr bwMode="auto">
                <a:xfrm rot="203582">
                  <a:off x="2910" y="1377"/>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25" name="AutoShape 565"/>
                <p:cNvSpPr>
                  <a:spLocks noChangeArrowheads="1"/>
                </p:cNvSpPr>
                <p:nvPr/>
              </p:nvSpPr>
              <p:spPr bwMode="auto">
                <a:xfrm rot="203582">
                  <a:off x="2830" y="1245"/>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26" name="Group 566"/>
              <p:cNvGrpSpPr>
                <a:grpSpLocks/>
              </p:cNvGrpSpPr>
              <p:nvPr/>
            </p:nvGrpSpPr>
            <p:grpSpPr bwMode="auto">
              <a:xfrm>
                <a:off x="2142" y="1227"/>
                <a:ext cx="194" cy="353"/>
                <a:chOff x="2142" y="1227"/>
                <a:chExt cx="194" cy="353"/>
              </a:xfrm>
            </p:grpSpPr>
            <p:sp>
              <p:nvSpPr>
                <p:cNvPr id="15927" name="Rectangle 567"/>
                <p:cNvSpPr>
                  <a:spLocks noChangeArrowheads="1"/>
                </p:cNvSpPr>
                <p:nvPr/>
              </p:nvSpPr>
              <p:spPr bwMode="auto">
                <a:xfrm rot="203582">
                  <a:off x="2222" y="1359"/>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28" name="AutoShape 568"/>
                <p:cNvSpPr>
                  <a:spLocks noChangeArrowheads="1"/>
                </p:cNvSpPr>
                <p:nvPr/>
              </p:nvSpPr>
              <p:spPr bwMode="auto">
                <a:xfrm rot="203582">
                  <a:off x="2142" y="1227"/>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29" name="Group 569"/>
              <p:cNvGrpSpPr>
                <a:grpSpLocks/>
              </p:cNvGrpSpPr>
              <p:nvPr/>
            </p:nvGrpSpPr>
            <p:grpSpPr bwMode="auto">
              <a:xfrm>
                <a:off x="2424" y="1243"/>
                <a:ext cx="193" cy="353"/>
                <a:chOff x="2424" y="1243"/>
                <a:chExt cx="193" cy="353"/>
              </a:xfrm>
            </p:grpSpPr>
            <p:sp>
              <p:nvSpPr>
                <p:cNvPr id="15930" name="Rectangle 570"/>
                <p:cNvSpPr>
                  <a:spLocks noChangeArrowheads="1"/>
                </p:cNvSpPr>
                <p:nvPr/>
              </p:nvSpPr>
              <p:spPr bwMode="auto">
                <a:xfrm rot="203582">
                  <a:off x="2504" y="1375"/>
                  <a:ext cx="17"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31" name="AutoShape 571"/>
                <p:cNvSpPr>
                  <a:spLocks noChangeArrowheads="1"/>
                </p:cNvSpPr>
                <p:nvPr/>
              </p:nvSpPr>
              <p:spPr bwMode="auto">
                <a:xfrm rot="203582">
                  <a:off x="2424" y="1243"/>
                  <a:ext cx="193"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32" name="Group 572"/>
              <p:cNvGrpSpPr>
                <a:grpSpLocks/>
              </p:cNvGrpSpPr>
              <p:nvPr/>
            </p:nvGrpSpPr>
            <p:grpSpPr bwMode="auto">
              <a:xfrm>
                <a:off x="2618" y="1233"/>
                <a:ext cx="194" cy="353"/>
                <a:chOff x="2618" y="1233"/>
                <a:chExt cx="194" cy="353"/>
              </a:xfrm>
            </p:grpSpPr>
            <p:sp>
              <p:nvSpPr>
                <p:cNvPr id="15933" name="Rectangle 573"/>
                <p:cNvSpPr>
                  <a:spLocks noChangeArrowheads="1"/>
                </p:cNvSpPr>
                <p:nvPr/>
              </p:nvSpPr>
              <p:spPr bwMode="auto">
                <a:xfrm rot="203582">
                  <a:off x="2698" y="1365"/>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34" name="AutoShape 574"/>
                <p:cNvSpPr>
                  <a:spLocks noChangeArrowheads="1"/>
                </p:cNvSpPr>
                <p:nvPr/>
              </p:nvSpPr>
              <p:spPr bwMode="auto">
                <a:xfrm rot="203582">
                  <a:off x="2618" y="1233"/>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nvGrpSpPr>
              <p:cNvPr id="15935" name="Group 575"/>
              <p:cNvGrpSpPr>
                <a:grpSpLocks/>
              </p:cNvGrpSpPr>
              <p:nvPr/>
            </p:nvGrpSpPr>
            <p:grpSpPr bwMode="auto">
              <a:xfrm>
                <a:off x="2706" y="1260"/>
                <a:ext cx="194" cy="353"/>
                <a:chOff x="2706" y="1260"/>
                <a:chExt cx="194" cy="353"/>
              </a:xfrm>
            </p:grpSpPr>
            <p:sp>
              <p:nvSpPr>
                <p:cNvPr id="15936" name="Rectangle 576"/>
                <p:cNvSpPr>
                  <a:spLocks noChangeArrowheads="1"/>
                </p:cNvSpPr>
                <p:nvPr/>
              </p:nvSpPr>
              <p:spPr bwMode="auto">
                <a:xfrm rot="203582">
                  <a:off x="2786" y="1392"/>
                  <a:ext cx="18"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37" name="AutoShape 577"/>
                <p:cNvSpPr>
                  <a:spLocks noChangeArrowheads="1"/>
                </p:cNvSpPr>
                <p:nvPr/>
              </p:nvSpPr>
              <p:spPr bwMode="auto">
                <a:xfrm rot="203582">
                  <a:off x="2706" y="1260"/>
                  <a:ext cx="194" cy="199"/>
                </a:xfrm>
                <a:prstGeom prst="cloudCallout">
                  <a:avLst>
                    <a:gd name="adj1" fmla="val 4546"/>
                    <a:gd name="adj2" fmla="val 45139"/>
                  </a:avLst>
                </a:prstGeom>
                <a:solidFill>
                  <a:srgbClr val="58B553"/>
                </a:solidFill>
                <a:ln w="9525">
                  <a:solidFill>
                    <a:schemeClr val="tx1"/>
                  </a:solidFill>
                  <a:round/>
                  <a:headEnd/>
                  <a:tailEnd/>
                </a:ln>
                <a:effectLst/>
              </p:spPr>
              <p:txBody>
                <a:bodyPr wrap="none" anchor="ctr"/>
                <a:lstStyle/>
                <a:p>
                  <a:pPr algn="ctr" eaLnBrk="0" hangingPunct="0"/>
                  <a:endParaRPr lang="en-US" sz="2400">
                    <a:latin typeface="Times New Roman" pitchFamily="18" charset="0"/>
                  </a:endParaRPr>
                </a:p>
              </p:txBody>
            </p:sp>
          </p:grpSp>
        </p:grpSp>
      </p:grpSp>
      <p:grpSp>
        <p:nvGrpSpPr>
          <p:cNvPr id="15938" name="Group 578"/>
          <p:cNvGrpSpPr>
            <a:grpSpLocks/>
          </p:cNvGrpSpPr>
          <p:nvPr/>
        </p:nvGrpSpPr>
        <p:grpSpPr bwMode="auto">
          <a:xfrm>
            <a:off x="3124200" y="2705100"/>
            <a:ext cx="838200" cy="760413"/>
            <a:chOff x="1104" y="3168"/>
            <a:chExt cx="1488" cy="1026"/>
          </a:xfrm>
        </p:grpSpPr>
        <p:sp>
          <p:nvSpPr>
            <p:cNvPr id="15939" name="Rectangle 579"/>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430200" prstMaterial="legacyMatte">
              <a:bevelT w="13500" h="13500" prst="angle"/>
              <a:bevelB w="13500" h="13500" prst="angle"/>
              <a:extrusionClr>
                <a:srgbClr val="FFCC00"/>
              </a:extrusionClr>
            </a:sp3d>
          </p:spPr>
          <p:txBody>
            <a:bodyPr wrap="none" anchor="ctr">
              <a:flatTx/>
            </a:bodyPr>
            <a:lstStyle/>
            <a:p>
              <a:endParaRPr lang="en-US"/>
            </a:p>
          </p:txBody>
        </p:sp>
        <p:grpSp>
          <p:nvGrpSpPr>
            <p:cNvPr id="15940" name="Group 580"/>
            <p:cNvGrpSpPr>
              <a:grpSpLocks/>
            </p:cNvGrpSpPr>
            <p:nvPr/>
          </p:nvGrpSpPr>
          <p:grpSpPr bwMode="auto">
            <a:xfrm>
              <a:off x="1514" y="3168"/>
              <a:ext cx="1078" cy="308"/>
              <a:chOff x="4080" y="3456"/>
              <a:chExt cx="1078" cy="308"/>
            </a:xfrm>
          </p:grpSpPr>
          <p:grpSp>
            <p:nvGrpSpPr>
              <p:cNvPr id="15941" name="Group 581"/>
              <p:cNvGrpSpPr>
                <a:grpSpLocks/>
              </p:cNvGrpSpPr>
              <p:nvPr/>
            </p:nvGrpSpPr>
            <p:grpSpPr bwMode="auto">
              <a:xfrm>
                <a:off x="4080" y="3456"/>
                <a:ext cx="128" cy="236"/>
                <a:chOff x="4080" y="3456"/>
                <a:chExt cx="128" cy="236"/>
              </a:xfrm>
            </p:grpSpPr>
            <p:sp>
              <p:nvSpPr>
                <p:cNvPr id="15942" name="Rectangle 582"/>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43" name="Oval 583"/>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44" name="Oval 584"/>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45" name="Oval 585"/>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46" name="Oval 586"/>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47" name="Oval 587"/>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948" name="Group 588"/>
              <p:cNvGrpSpPr>
                <a:grpSpLocks/>
              </p:cNvGrpSpPr>
              <p:nvPr/>
            </p:nvGrpSpPr>
            <p:grpSpPr bwMode="auto">
              <a:xfrm>
                <a:off x="4208" y="3459"/>
                <a:ext cx="129" cy="236"/>
                <a:chOff x="4208" y="3459"/>
                <a:chExt cx="129" cy="236"/>
              </a:xfrm>
            </p:grpSpPr>
            <p:sp>
              <p:nvSpPr>
                <p:cNvPr id="15949" name="Rectangle 589"/>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50" name="Oval 590"/>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51" name="Oval 591"/>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52" name="Oval 592"/>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53" name="Oval 593"/>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54" name="Oval 594"/>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955" name="Group 595"/>
              <p:cNvGrpSpPr>
                <a:grpSpLocks/>
              </p:cNvGrpSpPr>
              <p:nvPr/>
            </p:nvGrpSpPr>
            <p:grpSpPr bwMode="auto">
              <a:xfrm>
                <a:off x="4337" y="3456"/>
                <a:ext cx="128" cy="236"/>
                <a:chOff x="4337" y="3456"/>
                <a:chExt cx="128" cy="236"/>
              </a:xfrm>
            </p:grpSpPr>
            <p:sp>
              <p:nvSpPr>
                <p:cNvPr id="15956" name="Rectangle 596"/>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57" name="Oval 597"/>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58" name="Oval 598"/>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59" name="Oval 599"/>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60" name="Oval 600"/>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61" name="Oval 601"/>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962" name="Group 602"/>
              <p:cNvGrpSpPr>
                <a:grpSpLocks/>
              </p:cNvGrpSpPr>
              <p:nvPr/>
            </p:nvGrpSpPr>
            <p:grpSpPr bwMode="auto">
              <a:xfrm>
                <a:off x="4465" y="3480"/>
                <a:ext cx="128" cy="236"/>
                <a:chOff x="4465" y="3480"/>
                <a:chExt cx="128" cy="236"/>
              </a:xfrm>
            </p:grpSpPr>
            <p:sp>
              <p:nvSpPr>
                <p:cNvPr id="15963" name="Rectangle 603"/>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64" name="Oval 604"/>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65" name="Oval 605"/>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66" name="Oval 606"/>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67" name="Oval 607"/>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68" name="Oval 608"/>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969" name="Group 609"/>
              <p:cNvGrpSpPr>
                <a:grpSpLocks/>
              </p:cNvGrpSpPr>
              <p:nvPr/>
            </p:nvGrpSpPr>
            <p:grpSpPr bwMode="auto">
              <a:xfrm>
                <a:off x="4593" y="3480"/>
                <a:ext cx="129" cy="236"/>
                <a:chOff x="4593" y="3480"/>
                <a:chExt cx="129" cy="236"/>
              </a:xfrm>
            </p:grpSpPr>
            <p:sp>
              <p:nvSpPr>
                <p:cNvPr id="15970" name="Rectangle 610"/>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71" name="Oval 611"/>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72" name="Oval 612"/>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73" name="Oval 613"/>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74" name="Oval 614"/>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75" name="Oval 615"/>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976" name="Group 616"/>
              <p:cNvGrpSpPr>
                <a:grpSpLocks/>
              </p:cNvGrpSpPr>
              <p:nvPr/>
            </p:nvGrpSpPr>
            <p:grpSpPr bwMode="auto">
              <a:xfrm>
                <a:off x="4747" y="3504"/>
                <a:ext cx="129" cy="236"/>
                <a:chOff x="4747" y="3504"/>
                <a:chExt cx="129" cy="236"/>
              </a:xfrm>
            </p:grpSpPr>
            <p:sp>
              <p:nvSpPr>
                <p:cNvPr id="15977" name="Rectangle 617"/>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78" name="Oval 618"/>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79" name="Oval 619"/>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80" name="Oval 620"/>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81" name="Oval 621"/>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82" name="Oval 622"/>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983" name="Group 623"/>
              <p:cNvGrpSpPr>
                <a:grpSpLocks/>
              </p:cNvGrpSpPr>
              <p:nvPr/>
            </p:nvGrpSpPr>
            <p:grpSpPr bwMode="auto">
              <a:xfrm>
                <a:off x="4901" y="3504"/>
                <a:ext cx="129" cy="236"/>
                <a:chOff x="4901" y="3504"/>
                <a:chExt cx="129" cy="236"/>
              </a:xfrm>
            </p:grpSpPr>
            <p:sp>
              <p:nvSpPr>
                <p:cNvPr id="15984" name="Rectangle 624"/>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85" name="Oval 625"/>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86" name="Oval 626"/>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87" name="Oval 627"/>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88" name="Oval 628"/>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89" name="Oval 629"/>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5990" name="Group 630"/>
              <p:cNvGrpSpPr>
                <a:grpSpLocks/>
              </p:cNvGrpSpPr>
              <p:nvPr/>
            </p:nvGrpSpPr>
            <p:grpSpPr bwMode="auto">
              <a:xfrm>
                <a:off x="5030" y="3528"/>
                <a:ext cx="128" cy="236"/>
                <a:chOff x="5030" y="3528"/>
                <a:chExt cx="128" cy="236"/>
              </a:xfrm>
            </p:grpSpPr>
            <p:sp>
              <p:nvSpPr>
                <p:cNvPr id="15991" name="Rectangle 631"/>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5992" name="Oval 632"/>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93" name="Oval 633"/>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94" name="Oval 634"/>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95" name="Oval 635"/>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5996" name="Oval 636"/>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15997" name="Group 637"/>
            <p:cNvGrpSpPr>
              <a:grpSpLocks/>
            </p:cNvGrpSpPr>
            <p:nvPr/>
          </p:nvGrpSpPr>
          <p:grpSpPr bwMode="auto">
            <a:xfrm>
              <a:off x="1440" y="3264"/>
              <a:ext cx="1078" cy="308"/>
              <a:chOff x="4080" y="3456"/>
              <a:chExt cx="1078" cy="308"/>
            </a:xfrm>
          </p:grpSpPr>
          <p:grpSp>
            <p:nvGrpSpPr>
              <p:cNvPr id="15998" name="Group 638"/>
              <p:cNvGrpSpPr>
                <a:grpSpLocks/>
              </p:cNvGrpSpPr>
              <p:nvPr/>
            </p:nvGrpSpPr>
            <p:grpSpPr bwMode="auto">
              <a:xfrm>
                <a:off x="4080" y="3456"/>
                <a:ext cx="128" cy="236"/>
                <a:chOff x="4080" y="3456"/>
                <a:chExt cx="128" cy="236"/>
              </a:xfrm>
            </p:grpSpPr>
            <p:sp>
              <p:nvSpPr>
                <p:cNvPr id="15999" name="Rectangle 639"/>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00" name="Oval 640"/>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01" name="Oval 641"/>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02" name="Oval 642"/>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03" name="Oval 643"/>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04" name="Oval 644"/>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05" name="Group 645"/>
              <p:cNvGrpSpPr>
                <a:grpSpLocks/>
              </p:cNvGrpSpPr>
              <p:nvPr/>
            </p:nvGrpSpPr>
            <p:grpSpPr bwMode="auto">
              <a:xfrm>
                <a:off x="4208" y="3459"/>
                <a:ext cx="129" cy="236"/>
                <a:chOff x="4208" y="3459"/>
                <a:chExt cx="129" cy="236"/>
              </a:xfrm>
            </p:grpSpPr>
            <p:sp>
              <p:nvSpPr>
                <p:cNvPr id="16006" name="Rectangle 646"/>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07" name="Oval 647"/>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08" name="Oval 648"/>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09" name="Oval 649"/>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10" name="Oval 650"/>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11" name="Oval 651"/>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12" name="Group 652"/>
              <p:cNvGrpSpPr>
                <a:grpSpLocks/>
              </p:cNvGrpSpPr>
              <p:nvPr/>
            </p:nvGrpSpPr>
            <p:grpSpPr bwMode="auto">
              <a:xfrm>
                <a:off x="4337" y="3456"/>
                <a:ext cx="128" cy="236"/>
                <a:chOff x="4337" y="3456"/>
                <a:chExt cx="128" cy="236"/>
              </a:xfrm>
            </p:grpSpPr>
            <p:sp>
              <p:nvSpPr>
                <p:cNvPr id="16013" name="Rectangle 653"/>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14" name="Oval 654"/>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15" name="Oval 655"/>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16" name="Oval 656"/>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17" name="Oval 657"/>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18" name="Oval 658"/>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19" name="Group 659"/>
              <p:cNvGrpSpPr>
                <a:grpSpLocks/>
              </p:cNvGrpSpPr>
              <p:nvPr/>
            </p:nvGrpSpPr>
            <p:grpSpPr bwMode="auto">
              <a:xfrm>
                <a:off x="4465" y="3480"/>
                <a:ext cx="128" cy="236"/>
                <a:chOff x="4465" y="3480"/>
                <a:chExt cx="128" cy="236"/>
              </a:xfrm>
            </p:grpSpPr>
            <p:sp>
              <p:nvSpPr>
                <p:cNvPr id="16020" name="Rectangle 660"/>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21" name="Oval 661"/>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22" name="Oval 662"/>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23" name="Oval 663"/>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24" name="Oval 664"/>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25" name="Oval 665"/>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26" name="Group 666"/>
              <p:cNvGrpSpPr>
                <a:grpSpLocks/>
              </p:cNvGrpSpPr>
              <p:nvPr/>
            </p:nvGrpSpPr>
            <p:grpSpPr bwMode="auto">
              <a:xfrm>
                <a:off x="4593" y="3480"/>
                <a:ext cx="129" cy="236"/>
                <a:chOff x="4593" y="3480"/>
                <a:chExt cx="129" cy="236"/>
              </a:xfrm>
            </p:grpSpPr>
            <p:sp>
              <p:nvSpPr>
                <p:cNvPr id="16027" name="Rectangle 667"/>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28" name="Oval 668"/>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29" name="Oval 669"/>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30" name="Oval 670"/>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31" name="Oval 671"/>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32" name="Oval 672"/>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33" name="Group 673"/>
              <p:cNvGrpSpPr>
                <a:grpSpLocks/>
              </p:cNvGrpSpPr>
              <p:nvPr/>
            </p:nvGrpSpPr>
            <p:grpSpPr bwMode="auto">
              <a:xfrm>
                <a:off x="4747" y="3504"/>
                <a:ext cx="129" cy="236"/>
                <a:chOff x="4747" y="3504"/>
                <a:chExt cx="129" cy="236"/>
              </a:xfrm>
            </p:grpSpPr>
            <p:sp>
              <p:nvSpPr>
                <p:cNvPr id="16034" name="Rectangle 674"/>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35" name="Oval 675"/>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36" name="Oval 676"/>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37" name="Oval 677"/>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38" name="Oval 678"/>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39" name="Oval 679"/>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40" name="Group 680"/>
              <p:cNvGrpSpPr>
                <a:grpSpLocks/>
              </p:cNvGrpSpPr>
              <p:nvPr/>
            </p:nvGrpSpPr>
            <p:grpSpPr bwMode="auto">
              <a:xfrm>
                <a:off x="4901" y="3504"/>
                <a:ext cx="129" cy="236"/>
                <a:chOff x="4901" y="3504"/>
                <a:chExt cx="129" cy="236"/>
              </a:xfrm>
            </p:grpSpPr>
            <p:sp>
              <p:nvSpPr>
                <p:cNvPr id="16041" name="Rectangle 681"/>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42" name="Oval 682"/>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43" name="Oval 683"/>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44" name="Oval 684"/>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45" name="Oval 685"/>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46" name="Oval 686"/>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47" name="Group 687"/>
              <p:cNvGrpSpPr>
                <a:grpSpLocks/>
              </p:cNvGrpSpPr>
              <p:nvPr/>
            </p:nvGrpSpPr>
            <p:grpSpPr bwMode="auto">
              <a:xfrm>
                <a:off x="5030" y="3528"/>
                <a:ext cx="128" cy="236"/>
                <a:chOff x="5030" y="3528"/>
                <a:chExt cx="128" cy="236"/>
              </a:xfrm>
            </p:grpSpPr>
            <p:sp>
              <p:nvSpPr>
                <p:cNvPr id="16048" name="Rectangle 688"/>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49" name="Oval 689"/>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50" name="Oval 690"/>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51" name="Oval 691"/>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52" name="Oval 692"/>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53" name="Oval 693"/>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16054" name="Group 694"/>
            <p:cNvGrpSpPr>
              <a:grpSpLocks/>
            </p:cNvGrpSpPr>
            <p:nvPr/>
          </p:nvGrpSpPr>
          <p:grpSpPr bwMode="auto">
            <a:xfrm>
              <a:off x="1344" y="3312"/>
              <a:ext cx="1078" cy="308"/>
              <a:chOff x="4080" y="3456"/>
              <a:chExt cx="1078" cy="308"/>
            </a:xfrm>
          </p:grpSpPr>
          <p:grpSp>
            <p:nvGrpSpPr>
              <p:cNvPr id="16055" name="Group 695"/>
              <p:cNvGrpSpPr>
                <a:grpSpLocks/>
              </p:cNvGrpSpPr>
              <p:nvPr/>
            </p:nvGrpSpPr>
            <p:grpSpPr bwMode="auto">
              <a:xfrm>
                <a:off x="4080" y="3456"/>
                <a:ext cx="128" cy="236"/>
                <a:chOff x="4080" y="3456"/>
                <a:chExt cx="128" cy="236"/>
              </a:xfrm>
            </p:grpSpPr>
            <p:sp>
              <p:nvSpPr>
                <p:cNvPr id="16056" name="Rectangle 69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57" name="Oval 69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58" name="Oval 69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59" name="Oval 69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60" name="Oval 70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61" name="Oval 70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62" name="Group 702"/>
              <p:cNvGrpSpPr>
                <a:grpSpLocks/>
              </p:cNvGrpSpPr>
              <p:nvPr/>
            </p:nvGrpSpPr>
            <p:grpSpPr bwMode="auto">
              <a:xfrm>
                <a:off x="4208" y="3459"/>
                <a:ext cx="129" cy="236"/>
                <a:chOff x="4208" y="3459"/>
                <a:chExt cx="129" cy="236"/>
              </a:xfrm>
            </p:grpSpPr>
            <p:sp>
              <p:nvSpPr>
                <p:cNvPr id="16063" name="Rectangle 70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64" name="Oval 70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65" name="Oval 70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66" name="Oval 70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67" name="Oval 70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68" name="Oval 70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69" name="Group 709"/>
              <p:cNvGrpSpPr>
                <a:grpSpLocks/>
              </p:cNvGrpSpPr>
              <p:nvPr/>
            </p:nvGrpSpPr>
            <p:grpSpPr bwMode="auto">
              <a:xfrm>
                <a:off x="4337" y="3456"/>
                <a:ext cx="128" cy="236"/>
                <a:chOff x="4337" y="3456"/>
                <a:chExt cx="128" cy="236"/>
              </a:xfrm>
            </p:grpSpPr>
            <p:sp>
              <p:nvSpPr>
                <p:cNvPr id="16070" name="Rectangle 71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71" name="Oval 71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72" name="Oval 71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73" name="Oval 71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74" name="Oval 71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75" name="Oval 71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76" name="Group 716"/>
              <p:cNvGrpSpPr>
                <a:grpSpLocks/>
              </p:cNvGrpSpPr>
              <p:nvPr/>
            </p:nvGrpSpPr>
            <p:grpSpPr bwMode="auto">
              <a:xfrm>
                <a:off x="4465" y="3480"/>
                <a:ext cx="128" cy="236"/>
                <a:chOff x="4465" y="3480"/>
                <a:chExt cx="128" cy="236"/>
              </a:xfrm>
            </p:grpSpPr>
            <p:sp>
              <p:nvSpPr>
                <p:cNvPr id="16077" name="Rectangle 71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78" name="Oval 71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79" name="Oval 71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80" name="Oval 72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81" name="Oval 72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82" name="Oval 72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83" name="Group 723"/>
              <p:cNvGrpSpPr>
                <a:grpSpLocks/>
              </p:cNvGrpSpPr>
              <p:nvPr/>
            </p:nvGrpSpPr>
            <p:grpSpPr bwMode="auto">
              <a:xfrm>
                <a:off x="4593" y="3480"/>
                <a:ext cx="129" cy="236"/>
                <a:chOff x="4593" y="3480"/>
                <a:chExt cx="129" cy="236"/>
              </a:xfrm>
            </p:grpSpPr>
            <p:sp>
              <p:nvSpPr>
                <p:cNvPr id="16084" name="Rectangle 72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85" name="Oval 72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86" name="Oval 72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87" name="Oval 72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88" name="Oval 72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89" name="Oval 72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90" name="Group 730"/>
              <p:cNvGrpSpPr>
                <a:grpSpLocks/>
              </p:cNvGrpSpPr>
              <p:nvPr/>
            </p:nvGrpSpPr>
            <p:grpSpPr bwMode="auto">
              <a:xfrm>
                <a:off x="4747" y="3504"/>
                <a:ext cx="129" cy="236"/>
                <a:chOff x="4747" y="3504"/>
                <a:chExt cx="129" cy="236"/>
              </a:xfrm>
            </p:grpSpPr>
            <p:sp>
              <p:nvSpPr>
                <p:cNvPr id="16091" name="Rectangle 73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92" name="Oval 73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93" name="Oval 73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94" name="Oval 73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95" name="Oval 73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096" name="Oval 73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097" name="Group 737"/>
              <p:cNvGrpSpPr>
                <a:grpSpLocks/>
              </p:cNvGrpSpPr>
              <p:nvPr/>
            </p:nvGrpSpPr>
            <p:grpSpPr bwMode="auto">
              <a:xfrm>
                <a:off x="4901" y="3504"/>
                <a:ext cx="129" cy="236"/>
                <a:chOff x="4901" y="3504"/>
                <a:chExt cx="129" cy="236"/>
              </a:xfrm>
            </p:grpSpPr>
            <p:sp>
              <p:nvSpPr>
                <p:cNvPr id="16098" name="Rectangle 73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099" name="Oval 73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00" name="Oval 74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01" name="Oval 74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02" name="Oval 74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03" name="Oval 74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104" name="Group 744"/>
              <p:cNvGrpSpPr>
                <a:grpSpLocks/>
              </p:cNvGrpSpPr>
              <p:nvPr/>
            </p:nvGrpSpPr>
            <p:grpSpPr bwMode="auto">
              <a:xfrm>
                <a:off x="5030" y="3528"/>
                <a:ext cx="128" cy="236"/>
                <a:chOff x="5030" y="3528"/>
                <a:chExt cx="128" cy="236"/>
              </a:xfrm>
            </p:grpSpPr>
            <p:sp>
              <p:nvSpPr>
                <p:cNvPr id="16105" name="Rectangle 74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106" name="Oval 74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07" name="Oval 74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08" name="Oval 74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09" name="Oval 74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10" name="Oval 75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16111" name="Group 751"/>
            <p:cNvGrpSpPr>
              <a:grpSpLocks/>
            </p:cNvGrpSpPr>
            <p:nvPr/>
          </p:nvGrpSpPr>
          <p:grpSpPr bwMode="auto">
            <a:xfrm>
              <a:off x="1248" y="3408"/>
              <a:ext cx="1078" cy="308"/>
              <a:chOff x="4080" y="3456"/>
              <a:chExt cx="1078" cy="308"/>
            </a:xfrm>
          </p:grpSpPr>
          <p:grpSp>
            <p:nvGrpSpPr>
              <p:cNvPr id="16112" name="Group 752"/>
              <p:cNvGrpSpPr>
                <a:grpSpLocks/>
              </p:cNvGrpSpPr>
              <p:nvPr/>
            </p:nvGrpSpPr>
            <p:grpSpPr bwMode="auto">
              <a:xfrm>
                <a:off x="4080" y="3456"/>
                <a:ext cx="128" cy="236"/>
                <a:chOff x="4080" y="3456"/>
                <a:chExt cx="128" cy="236"/>
              </a:xfrm>
            </p:grpSpPr>
            <p:sp>
              <p:nvSpPr>
                <p:cNvPr id="16113" name="Rectangle 75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114" name="Oval 75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15" name="Oval 75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16" name="Oval 75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17" name="Oval 75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18" name="Oval 75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119" name="Group 759"/>
              <p:cNvGrpSpPr>
                <a:grpSpLocks/>
              </p:cNvGrpSpPr>
              <p:nvPr/>
            </p:nvGrpSpPr>
            <p:grpSpPr bwMode="auto">
              <a:xfrm>
                <a:off x="4208" y="3459"/>
                <a:ext cx="129" cy="236"/>
                <a:chOff x="4208" y="3459"/>
                <a:chExt cx="129" cy="236"/>
              </a:xfrm>
            </p:grpSpPr>
            <p:sp>
              <p:nvSpPr>
                <p:cNvPr id="16120" name="Rectangle 76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121" name="Oval 76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22" name="Oval 76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23" name="Oval 76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24" name="Oval 76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25" name="Oval 76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126" name="Group 766"/>
              <p:cNvGrpSpPr>
                <a:grpSpLocks/>
              </p:cNvGrpSpPr>
              <p:nvPr/>
            </p:nvGrpSpPr>
            <p:grpSpPr bwMode="auto">
              <a:xfrm>
                <a:off x="4337" y="3456"/>
                <a:ext cx="128" cy="236"/>
                <a:chOff x="4337" y="3456"/>
                <a:chExt cx="128" cy="236"/>
              </a:xfrm>
            </p:grpSpPr>
            <p:sp>
              <p:nvSpPr>
                <p:cNvPr id="16127" name="Rectangle 76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128" name="Oval 76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29" name="Oval 76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30" name="Oval 77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31" name="Oval 77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32" name="Oval 77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133" name="Group 773"/>
              <p:cNvGrpSpPr>
                <a:grpSpLocks/>
              </p:cNvGrpSpPr>
              <p:nvPr/>
            </p:nvGrpSpPr>
            <p:grpSpPr bwMode="auto">
              <a:xfrm>
                <a:off x="4465" y="3480"/>
                <a:ext cx="128" cy="236"/>
                <a:chOff x="4465" y="3480"/>
                <a:chExt cx="128" cy="236"/>
              </a:xfrm>
            </p:grpSpPr>
            <p:sp>
              <p:nvSpPr>
                <p:cNvPr id="16134" name="Rectangle 77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135" name="Oval 77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36" name="Oval 77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37" name="Oval 77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38" name="Oval 77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39" name="Oval 77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140" name="Group 780"/>
              <p:cNvGrpSpPr>
                <a:grpSpLocks/>
              </p:cNvGrpSpPr>
              <p:nvPr/>
            </p:nvGrpSpPr>
            <p:grpSpPr bwMode="auto">
              <a:xfrm>
                <a:off x="4593" y="3480"/>
                <a:ext cx="129" cy="236"/>
                <a:chOff x="4593" y="3480"/>
                <a:chExt cx="129" cy="236"/>
              </a:xfrm>
            </p:grpSpPr>
            <p:sp>
              <p:nvSpPr>
                <p:cNvPr id="16141" name="Rectangle 78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142" name="Oval 78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43" name="Oval 78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44" name="Oval 78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45" name="Oval 78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46" name="Oval 78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147" name="Group 787"/>
              <p:cNvGrpSpPr>
                <a:grpSpLocks/>
              </p:cNvGrpSpPr>
              <p:nvPr/>
            </p:nvGrpSpPr>
            <p:grpSpPr bwMode="auto">
              <a:xfrm>
                <a:off x="4747" y="3504"/>
                <a:ext cx="129" cy="236"/>
                <a:chOff x="4747" y="3504"/>
                <a:chExt cx="129" cy="236"/>
              </a:xfrm>
            </p:grpSpPr>
            <p:sp>
              <p:nvSpPr>
                <p:cNvPr id="16148" name="Rectangle 78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149" name="Oval 78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50" name="Oval 79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51" name="Oval 79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52" name="Oval 79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53" name="Oval 79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154" name="Group 794"/>
              <p:cNvGrpSpPr>
                <a:grpSpLocks/>
              </p:cNvGrpSpPr>
              <p:nvPr/>
            </p:nvGrpSpPr>
            <p:grpSpPr bwMode="auto">
              <a:xfrm>
                <a:off x="4901" y="3504"/>
                <a:ext cx="129" cy="236"/>
                <a:chOff x="4901" y="3504"/>
                <a:chExt cx="129" cy="236"/>
              </a:xfrm>
            </p:grpSpPr>
            <p:sp>
              <p:nvSpPr>
                <p:cNvPr id="16155" name="Rectangle 79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156" name="Oval 79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57" name="Oval 79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58" name="Oval 79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59" name="Oval 79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60" name="Oval 80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16161" name="Group 801"/>
              <p:cNvGrpSpPr>
                <a:grpSpLocks/>
              </p:cNvGrpSpPr>
              <p:nvPr/>
            </p:nvGrpSpPr>
            <p:grpSpPr bwMode="auto">
              <a:xfrm>
                <a:off x="5030" y="3528"/>
                <a:ext cx="128" cy="236"/>
                <a:chOff x="5030" y="3528"/>
                <a:chExt cx="128" cy="236"/>
              </a:xfrm>
            </p:grpSpPr>
            <p:sp>
              <p:nvSpPr>
                <p:cNvPr id="16162" name="Rectangle 80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16163" name="Oval 80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64" name="Oval 80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65" name="Oval 80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66" name="Oval 80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16167" name="Oval 80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
        <p:nvSpPr>
          <p:cNvPr id="16168" name="AutoShape 808"/>
          <p:cNvSpPr>
            <a:spLocks noChangeArrowheads="1"/>
          </p:cNvSpPr>
          <p:nvPr/>
        </p:nvSpPr>
        <p:spPr bwMode="auto">
          <a:xfrm>
            <a:off x="5791200" y="4979988"/>
            <a:ext cx="685800" cy="58578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4343C1"/>
          </a:solidFill>
          <a:ln w="9525">
            <a:noFill/>
            <a:miter lim="800000"/>
            <a:headEnd/>
            <a:tailEnd/>
          </a:ln>
          <a:effectLst/>
          <a:scene3d>
            <a:camera prst="legacyPerspectiveTopRight">
              <a:rot lat="600000" lon="300000" rev="0"/>
            </a:camera>
            <a:lightRig rig="legacyFlat3" dir="r"/>
          </a:scene3d>
          <a:sp3d extrusionH="2513000" prstMaterial="legacyMatte">
            <a:bevelT w="13500" h="13500" prst="angle"/>
            <a:bevelB w="13500" h="13500" prst="angle"/>
            <a:extrusionClr>
              <a:srgbClr val="4343C1"/>
            </a:extrusionClr>
          </a:sp3d>
        </p:spPr>
        <p:txBody>
          <a:bodyPr wrap="none" anchor="ctr">
            <a:flatTx/>
          </a:bodyPr>
          <a:lstStyle/>
          <a:p>
            <a:endParaRPr lang="en-US"/>
          </a:p>
        </p:txBody>
      </p:sp>
      <p:sp>
        <p:nvSpPr>
          <p:cNvPr id="16169" name="AutoShape 809"/>
          <p:cNvSpPr>
            <a:spLocks noChangeArrowheads="1"/>
          </p:cNvSpPr>
          <p:nvPr/>
        </p:nvSpPr>
        <p:spPr bwMode="auto">
          <a:xfrm>
            <a:off x="4343400" y="4953000"/>
            <a:ext cx="685800" cy="58578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4343C1"/>
          </a:solidFill>
          <a:ln w="9525">
            <a:noFill/>
            <a:miter lim="800000"/>
            <a:headEnd/>
            <a:tailEnd/>
          </a:ln>
          <a:effectLst/>
          <a:scene3d>
            <a:camera prst="legacyPerspectiveTopRight">
              <a:rot lat="600000" lon="300000" rev="0"/>
            </a:camera>
            <a:lightRig rig="legacyFlat3" dir="r"/>
          </a:scene3d>
          <a:sp3d extrusionH="2513000" prstMaterial="legacyMatte">
            <a:bevelT w="13500" h="13500" prst="angle"/>
            <a:bevelB w="13500" h="13500" prst="angle"/>
            <a:extrusionClr>
              <a:srgbClr val="4343C1"/>
            </a:extrusionClr>
          </a:sp3d>
        </p:spPr>
        <p:txBody>
          <a:bodyPr wrap="none" anchor="ctr">
            <a:flatTx/>
          </a:bodyPr>
          <a:lstStyle/>
          <a:p>
            <a:endParaRPr lang="en-US"/>
          </a:p>
        </p:txBody>
      </p:sp>
      <p:sp>
        <p:nvSpPr>
          <p:cNvPr id="16170" name="Text Box 810"/>
          <p:cNvSpPr txBox="1">
            <a:spLocks noChangeArrowheads="1"/>
          </p:cNvSpPr>
          <p:nvPr/>
        </p:nvSpPr>
        <p:spPr bwMode="auto">
          <a:xfrm>
            <a:off x="304800" y="1828800"/>
            <a:ext cx="1493838" cy="701675"/>
          </a:xfrm>
          <a:prstGeom prst="rect">
            <a:avLst/>
          </a:prstGeom>
          <a:noFill/>
          <a:ln w="22225">
            <a:noFill/>
            <a:miter lim="800000"/>
            <a:headEnd/>
            <a:tailEnd/>
          </a:ln>
          <a:effectLst/>
        </p:spPr>
        <p:txBody>
          <a:bodyPr wrap="none">
            <a:spAutoFit/>
          </a:bodyPr>
          <a:lstStyle/>
          <a:p>
            <a:r>
              <a:rPr lang="en-US" sz="2000">
                <a:latin typeface="Times New Roman" pitchFamily="18" charset="0"/>
              </a:rPr>
              <a:t>Improved in </a:t>
            </a:r>
          </a:p>
          <a:p>
            <a:r>
              <a:rPr lang="en-US" sz="2000">
                <a:latin typeface="Times New Roman" pitchFamily="18" charset="0"/>
              </a:rPr>
              <a:t>Phase 5</a:t>
            </a:r>
          </a:p>
        </p:txBody>
      </p:sp>
      <p:sp>
        <p:nvSpPr>
          <p:cNvPr id="16171" name="Text Box 811"/>
          <p:cNvSpPr txBox="1">
            <a:spLocks noChangeArrowheads="1"/>
          </p:cNvSpPr>
          <p:nvPr/>
        </p:nvSpPr>
        <p:spPr bwMode="auto">
          <a:xfrm>
            <a:off x="304800" y="3352800"/>
            <a:ext cx="1263650" cy="915988"/>
          </a:xfrm>
          <a:prstGeom prst="rect">
            <a:avLst/>
          </a:prstGeom>
          <a:noFill/>
          <a:ln w="22225">
            <a:noFill/>
            <a:miter lim="800000"/>
            <a:headEnd/>
            <a:tailEnd/>
          </a:ln>
          <a:effectLst/>
        </p:spPr>
        <p:txBody>
          <a:bodyPr wrap="none">
            <a:spAutoFit/>
          </a:bodyPr>
          <a:lstStyle/>
          <a:p>
            <a:r>
              <a:rPr lang="en-US">
                <a:latin typeface="Times New Roman" pitchFamily="18" charset="0"/>
              </a:rPr>
              <a:t>More Than </a:t>
            </a:r>
          </a:p>
          <a:p>
            <a:r>
              <a:rPr lang="en-US">
                <a:latin typeface="Times New Roman" pitchFamily="18" charset="0"/>
              </a:rPr>
              <a:t>Doubled in </a:t>
            </a:r>
          </a:p>
          <a:p>
            <a:r>
              <a:rPr lang="en-US">
                <a:latin typeface="Times New Roman" pitchFamily="18" charset="0"/>
              </a:rPr>
              <a:t>Phase 5</a:t>
            </a:r>
            <a:endParaRPr lang="en-US" sz="2800">
              <a:latin typeface="Times New Roman" pitchFamily="18" charset="0"/>
            </a:endParaRPr>
          </a:p>
        </p:txBody>
      </p:sp>
      <p:sp>
        <p:nvSpPr>
          <p:cNvPr id="16172" name="Text Box 812"/>
          <p:cNvSpPr txBox="1">
            <a:spLocks noChangeArrowheads="1"/>
          </p:cNvSpPr>
          <p:nvPr/>
        </p:nvSpPr>
        <p:spPr bwMode="auto">
          <a:xfrm>
            <a:off x="304800" y="4800600"/>
            <a:ext cx="2070100" cy="641350"/>
          </a:xfrm>
          <a:prstGeom prst="rect">
            <a:avLst/>
          </a:prstGeom>
          <a:noFill/>
          <a:ln w="22225">
            <a:noFill/>
            <a:miter lim="800000"/>
            <a:headEnd/>
            <a:tailEnd/>
          </a:ln>
          <a:effectLst/>
        </p:spPr>
        <p:txBody>
          <a:bodyPr wrap="none">
            <a:spAutoFit/>
          </a:bodyPr>
          <a:lstStyle/>
          <a:p>
            <a:r>
              <a:rPr lang="en-US">
                <a:latin typeface="Times New Roman" pitchFamily="18" charset="0"/>
              </a:rPr>
              <a:t>Order of Magnitude </a:t>
            </a:r>
          </a:p>
          <a:p>
            <a:r>
              <a:rPr lang="en-US">
                <a:latin typeface="Times New Roman" pitchFamily="18" charset="0"/>
              </a:rPr>
              <a:t>Increase in Phase 5 </a:t>
            </a:r>
          </a:p>
        </p:txBody>
      </p:sp>
      <p:sp>
        <p:nvSpPr>
          <p:cNvPr id="16173" name="Text Box 813"/>
          <p:cNvSpPr txBox="1">
            <a:spLocks noChangeArrowheads="1"/>
          </p:cNvSpPr>
          <p:nvPr/>
        </p:nvSpPr>
        <p:spPr bwMode="auto">
          <a:xfrm>
            <a:off x="381000" y="6019800"/>
            <a:ext cx="2070100" cy="641350"/>
          </a:xfrm>
          <a:prstGeom prst="rect">
            <a:avLst/>
          </a:prstGeom>
          <a:noFill/>
          <a:ln w="22225">
            <a:noFill/>
            <a:miter lim="800000"/>
            <a:headEnd/>
            <a:tailEnd/>
          </a:ln>
          <a:effectLst/>
        </p:spPr>
        <p:txBody>
          <a:bodyPr wrap="none">
            <a:spAutoFit/>
          </a:bodyPr>
          <a:lstStyle/>
          <a:p>
            <a:r>
              <a:rPr lang="en-US">
                <a:latin typeface="Times New Roman" pitchFamily="18" charset="0"/>
              </a:rPr>
              <a:t>Order of Magnitude </a:t>
            </a:r>
          </a:p>
          <a:p>
            <a:r>
              <a:rPr lang="en-US">
                <a:latin typeface="Times New Roman" pitchFamily="18" charset="0"/>
              </a:rPr>
              <a:t>Increase in Phase 5</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4"/>
          <p:cNvSpPr>
            <a:spLocks noGrp="1"/>
          </p:cNvSpPr>
          <p:nvPr>
            <p:ph type="sldNum" sz="quarter" idx="12"/>
          </p:nvPr>
        </p:nvSpPr>
        <p:spPr/>
        <p:txBody>
          <a:bodyPr/>
          <a:lstStyle/>
          <a:p>
            <a:fld id="{EDECD831-C6B9-4C79-8FB6-0B186C41B06B}" type="slidenum">
              <a:rPr lang="en-US"/>
              <a:pPr/>
              <a:t>64</a:t>
            </a:fld>
            <a:endParaRPr lang="en-US"/>
          </a:p>
        </p:txBody>
      </p:sp>
      <p:sp>
        <p:nvSpPr>
          <p:cNvPr id="236546" name="Rectangle 2"/>
          <p:cNvSpPr>
            <a:spLocks noGrp="1" noChangeArrowheads="1"/>
          </p:cNvSpPr>
          <p:nvPr>
            <p:ph type="title"/>
          </p:nvPr>
        </p:nvSpPr>
        <p:spPr/>
        <p:txBody>
          <a:bodyPr/>
          <a:lstStyle/>
          <a:p>
            <a:r>
              <a:rPr lang="en-US"/>
              <a:t>Calibration Process</a:t>
            </a:r>
          </a:p>
        </p:txBody>
      </p:sp>
      <p:sp>
        <p:nvSpPr>
          <p:cNvPr id="236547" name="AutoShape 3"/>
          <p:cNvSpPr>
            <a:spLocks noChangeArrowheads="1"/>
          </p:cNvSpPr>
          <p:nvPr/>
        </p:nvSpPr>
        <p:spPr bwMode="auto">
          <a:xfrm>
            <a:off x="3962400" y="1371600"/>
            <a:ext cx="2057400" cy="10668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Hydrology</a:t>
            </a:r>
          </a:p>
          <a:p>
            <a:pPr algn="ctr"/>
            <a:r>
              <a:rPr lang="en-US" sz="1600"/>
              <a:t>Land parameters</a:t>
            </a:r>
          </a:p>
          <a:p>
            <a:pPr algn="ctr"/>
            <a:r>
              <a:rPr lang="en-US" sz="1600"/>
              <a:t>River data</a:t>
            </a:r>
          </a:p>
        </p:txBody>
      </p:sp>
      <p:sp>
        <p:nvSpPr>
          <p:cNvPr id="236548" name="AutoShape 4"/>
          <p:cNvSpPr>
            <a:spLocks noChangeArrowheads="1"/>
          </p:cNvSpPr>
          <p:nvPr/>
        </p:nvSpPr>
        <p:spPr bwMode="auto">
          <a:xfrm>
            <a:off x="2667000" y="2743200"/>
            <a:ext cx="2057400" cy="11430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Temperature</a:t>
            </a:r>
          </a:p>
          <a:p>
            <a:pPr algn="ctr"/>
            <a:r>
              <a:rPr lang="en-US" sz="1600"/>
              <a:t>Land parameters</a:t>
            </a:r>
          </a:p>
          <a:p>
            <a:pPr algn="ctr"/>
            <a:r>
              <a:rPr lang="en-US" sz="1600"/>
              <a:t>River parameters</a:t>
            </a:r>
          </a:p>
          <a:p>
            <a:pPr algn="ctr"/>
            <a:r>
              <a:rPr lang="en-US" sz="1600"/>
              <a:t>River data</a:t>
            </a:r>
          </a:p>
        </p:txBody>
      </p:sp>
      <p:sp>
        <p:nvSpPr>
          <p:cNvPr id="236549" name="AutoShape 5"/>
          <p:cNvSpPr>
            <a:spLocks noChangeArrowheads="1"/>
          </p:cNvSpPr>
          <p:nvPr/>
        </p:nvSpPr>
        <p:spPr bwMode="auto">
          <a:xfrm>
            <a:off x="5334000" y="2743200"/>
            <a:ext cx="2057400" cy="10668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Land Sediment</a:t>
            </a:r>
          </a:p>
          <a:p>
            <a:pPr algn="ctr"/>
            <a:r>
              <a:rPr lang="en-US" sz="1600"/>
              <a:t>Land parameters</a:t>
            </a:r>
          </a:p>
          <a:p>
            <a:pPr algn="ctr"/>
            <a:r>
              <a:rPr lang="en-US" sz="1600"/>
              <a:t>Land targets</a:t>
            </a:r>
          </a:p>
        </p:txBody>
      </p:sp>
      <p:sp>
        <p:nvSpPr>
          <p:cNvPr id="236550" name="AutoShape 6"/>
          <p:cNvSpPr>
            <a:spLocks noChangeArrowheads="1"/>
          </p:cNvSpPr>
          <p:nvPr/>
        </p:nvSpPr>
        <p:spPr bwMode="auto">
          <a:xfrm>
            <a:off x="3886200" y="4114800"/>
            <a:ext cx="2057400" cy="10668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Land Nutrients</a:t>
            </a:r>
          </a:p>
          <a:p>
            <a:pPr algn="ctr"/>
            <a:r>
              <a:rPr lang="en-US" sz="1600"/>
              <a:t>Land parameters</a:t>
            </a:r>
          </a:p>
          <a:p>
            <a:pPr algn="ctr"/>
            <a:r>
              <a:rPr lang="en-US" sz="1600"/>
              <a:t>Land targets</a:t>
            </a:r>
          </a:p>
        </p:txBody>
      </p:sp>
      <p:sp>
        <p:nvSpPr>
          <p:cNvPr id="236551" name="AutoShape 7"/>
          <p:cNvSpPr>
            <a:spLocks noChangeArrowheads="1"/>
          </p:cNvSpPr>
          <p:nvPr/>
        </p:nvSpPr>
        <p:spPr bwMode="auto">
          <a:xfrm>
            <a:off x="3810000" y="5410200"/>
            <a:ext cx="2362200" cy="1066800"/>
          </a:xfrm>
          <a:prstGeom prst="flowChartProcess">
            <a:avLst/>
          </a:prstGeom>
          <a:solidFill>
            <a:srgbClr val="FFCC99"/>
          </a:solidFill>
          <a:ln w="9525">
            <a:solidFill>
              <a:schemeClr val="tx1"/>
            </a:solidFill>
            <a:miter lim="800000"/>
            <a:headEnd/>
            <a:tailEnd/>
          </a:ln>
          <a:effectLst/>
        </p:spPr>
        <p:txBody>
          <a:bodyPr wrap="none" anchor="ctr"/>
          <a:lstStyle/>
          <a:p>
            <a:pPr algn="ctr"/>
            <a:r>
              <a:rPr lang="en-US" b="1"/>
              <a:t>River Water Quality</a:t>
            </a:r>
          </a:p>
          <a:p>
            <a:pPr algn="ctr"/>
            <a:r>
              <a:rPr lang="en-US" sz="1600"/>
              <a:t>River parameters</a:t>
            </a:r>
          </a:p>
          <a:p>
            <a:pPr algn="ctr"/>
            <a:r>
              <a:rPr lang="en-US" sz="1600"/>
              <a:t>River targets</a:t>
            </a:r>
          </a:p>
        </p:txBody>
      </p:sp>
      <p:sp>
        <p:nvSpPr>
          <p:cNvPr id="236552" name="AutoShape 8"/>
          <p:cNvSpPr>
            <a:spLocks noChangeArrowheads="1"/>
          </p:cNvSpPr>
          <p:nvPr/>
        </p:nvSpPr>
        <p:spPr bwMode="auto">
          <a:xfrm rot="7302086">
            <a:off x="3657600" y="23622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236553" name="AutoShape 9"/>
          <p:cNvSpPr>
            <a:spLocks noChangeArrowheads="1"/>
          </p:cNvSpPr>
          <p:nvPr/>
        </p:nvSpPr>
        <p:spPr bwMode="auto">
          <a:xfrm rot="14297914" flipH="1">
            <a:off x="6172200" y="23622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236554" name="AutoShape 10"/>
          <p:cNvSpPr>
            <a:spLocks noChangeArrowheads="1"/>
          </p:cNvSpPr>
          <p:nvPr/>
        </p:nvSpPr>
        <p:spPr bwMode="auto">
          <a:xfrm rot="3432334">
            <a:off x="3429000" y="38862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236555" name="AutoShape 11"/>
          <p:cNvSpPr>
            <a:spLocks noChangeArrowheads="1"/>
          </p:cNvSpPr>
          <p:nvPr/>
        </p:nvSpPr>
        <p:spPr bwMode="auto">
          <a:xfrm rot="18167666" flipH="1">
            <a:off x="6172200" y="38862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236556" name="AutoShape 12"/>
          <p:cNvSpPr>
            <a:spLocks noChangeArrowheads="1"/>
          </p:cNvSpPr>
          <p:nvPr/>
        </p:nvSpPr>
        <p:spPr bwMode="auto">
          <a:xfrm rot="5400000">
            <a:off x="4876800" y="5105400"/>
            <a:ext cx="228600" cy="381000"/>
          </a:xfrm>
          <a:prstGeom prst="rightArrow">
            <a:avLst>
              <a:gd name="adj1" fmla="val 50000"/>
              <a:gd name="adj2" fmla="val 25000"/>
            </a:avLst>
          </a:prstGeom>
          <a:solidFill>
            <a:srgbClr val="6666FF"/>
          </a:solidFill>
          <a:ln w="9525">
            <a:solidFill>
              <a:schemeClr val="tx1"/>
            </a:solidFill>
            <a:miter lim="800000"/>
            <a:headEnd/>
            <a:tailEnd/>
          </a:ln>
          <a:effectLst/>
        </p:spPr>
        <p:txBody>
          <a:bodyPr wrap="none" anchor="ctr"/>
          <a:lstStyle/>
          <a:p>
            <a:endParaRPr lang="en-US"/>
          </a:p>
        </p:txBody>
      </p:sp>
      <p:sp>
        <p:nvSpPr>
          <p:cNvPr id="236557" name="AutoShape 13"/>
          <p:cNvSpPr>
            <a:spLocks noChangeArrowheads="1"/>
          </p:cNvSpPr>
          <p:nvPr/>
        </p:nvSpPr>
        <p:spPr bwMode="auto">
          <a:xfrm rot="10800000">
            <a:off x="2362200" y="1600200"/>
            <a:ext cx="609600" cy="3200400"/>
          </a:xfrm>
          <a:prstGeom prst="curvedLeftArrow">
            <a:avLst>
              <a:gd name="adj1" fmla="val 26469"/>
              <a:gd name="adj2" fmla="val 67205"/>
              <a:gd name="adj3" fmla="val 26819"/>
            </a:avLst>
          </a:prstGeom>
          <a:solidFill>
            <a:schemeClr val="accent1"/>
          </a:solidFill>
          <a:ln w="9525">
            <a:solidFill>
              <a:schemeClr val="tx1"/>
            </a:solidFill>
            <a:miter lim="800000"/>
            <a:headEnd/>
            <a:tailEnd/>
          </a:ln>
          <a:effectLst/>
        </p:spPr>
        <p:txBody>
          <a:bodyPr wrap="none" anchor="ctr"/>
          <a:lstStyle/>
          <a:p>
            <a:endParaRPr lang="en-US"/>
          </a:p>
        </p:txBody>
      </p:sp>
      <p:sp>
        <p:nvSpPr>
          <p:cNvPr id="236558" name="AutoShape 14"/>
          <p:cNvSpPr>
            <a:spLocks noChangeArrowheads="1"/>
          </p:cNvSpPr>
          <p:nvPr/>
        </p:nvSpPr>
        <p:spPr bwMode="auto">
          <a:xfrm rot="10800000" flipH="1">
            <a:off x="3276600" y="4648200"/>
            <a:ext cx="381000" cy="1295400"/>
          </a:xfrm>
          <a:prstGeom prst="curvedRightArrow">
            <a:avLst>
              <a:gd name="adj1" fmla="val 68000"/>
              <a:gd name="adj2" fmla="val 136000"/>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sp>
        <p:nvSpPr>
          <p:cNvPr id="236559" name="Text Box 15"/>
          <p:cNvSpPr txBox="1">
            <a:spLocks noChangeArrowheads="1"/>
          </p:cNvSpPr>
          <p:nvPr/>
        </p:nvSpPr>
        <p:spPr bwMode="auto">
          <a:xfrm>
            <a:off x="7543800" y="1676400"/>
            <a:ext cx="917575" cy="376238"/>
          </a:xfrm>
          <a:prstGeom prst="rect">
            <a:avLst/>
          </a:prstGeom>
          <a:solidFill>
            <a:srgbClr val="B9ACF2"/>
          </a:solidFill>
          <a:ln w="9525">
            <a:solidFill>
              <a:schemeClr val="tx1"/>
            </a:solidFill>
            <a:miter lim="800000"/>
            <a:headEnd/>
            <a:tailEnd/>
          </a:ln>
          <a:effectLst/>
        </p:spPr>
        <p:txBody>
          <a:bodyPr wrap="none">
            <a:spAutoFit/>
          </a:bodyPr>
          <a:lstStyle/>
          <a:p>
            <a:r>
              <a:rPr lang="en-US"/>
              <a:t>1 week</a:t>
            </a:r>
          </a:p>
        </p:txBody>
      </p:sp>
      <p:sp>
        <p:nvSpPr>
          <p:cNvPr id="236560" name="Text Box 16"/>
          <p:cNvSpPr txBox="1">
            <a:spLocks noChangeArrowheads="1"/>
          </p:cNvSpPr>
          <p:nvPr/>
        </p:nvSpPr>
        <p:spPr bwMode="auto">
          <a:xfrm>
            <a:off x="7543800" y="2971800"/>
            <a:ext cx="917575" cy="376238"/>
          </a:xfrm>
          <a:prstGeom prst="rect">
            <a:avLst/>
          </a:prstGeom>
          <a:solidFill>
            <a:srgbClr val="B9ACF2"/>
          </a:solidFill>
          <a:ln w="9525">
            <a:solidFill>
              <a:schemeClr val="tx1"/>
            </a:solidFill>
            <a:miter lim="800000"/>
            <a:headEnd/>
            <a:tailEnd/>
          </a:ln>
          <a:effectLst/>
        </p:spPr>
        <p:txBody>
          <a:bodyPr wrap="none">
            <a:spAutoFit/>
          </a:bodyPr>
          <a:lstStyle/>
          <a:p>
            <a:r>
              <a:rPr lang="en-US"/>
              <a:t>1 week</a:t>
            </a:r>
          </a:p>
        </p:txBody>
      </p:sp>
      <p:sp>
        <p:nvSpPr>
          <p:cNvPr id="236561" name="Text Box 17"/>
          <p:cNvSpPr txBox="1">
            <a:spLocks noChangeArrowheads="1"/>
          </p:cNvSpPr>
          <p:nvPr/>
        </p:nvSpPr>
        <p:spPr bwMode="auto">
          <a:xfrm>
            <a:off x="7543800" y="4495800"/>
            <a:ext cx="917575" cy="376238"/>
          </a:xfrm>
          <a:prstGeom prst="rect">
            <a:avLst/>
          </a:prstGeom>
          <a:solidFill>
            <a:srgbClr val="B9ACF2"/>
          </a:solidFill>
          <a:ln w="9525">
            <a:solidFill>
              <a:schemeClr val="tx1"/>
            </a:solidFill>
            <a:miter lim="800000"/>
            <a:headEnd/>
            <a:tailEnd/>
          </a:ln>
          <a:effectLst/>
        </p:spPr>
        <p:txBody>
          <a:bodyPr wrap="none">
            <a:spAutoFit/>
          </a:bodyPr>
          <a:lstStyle/>
          <a:p>
            <a:r>
              <a:rPr lang="en-US"/>
              <a:t>1 week</a:t>
            </a:r>
          </a:p>
        </p:txBody>
      </p:sp>
      <p:sp>
        <p:nvSpPr>
          <p:cNvPr id="236562" name="Text Box 18"/>
          <p:cNvSpPr txBox="1">
            <a:spLocks noChangeArrowheads="1"/>
          </p:cNvSpPr>
          <p:nvPr/>
        </p:nvSpPr>
        <p:spPr bwMode="auto">
          <a:xfrm>
            <a:off x="7543800" y="5715000"/>
            <a:ext cx="1031875" cy="376238"/>
          </a:xfrm>
          <a:prstGeom prst="rect">
            <a:avLst/>
          </a:prstGeom>
          <a:solidFill>
            <a:srgbClr val="B9ACF2"/>
          </a:solidFill>
          <a:ln w="9525">
            <a:solidFill>
              <a:schemeClr val="tx1"/>
            </a:solidFill>
            <a:miter lim="800000"/>
            <a:headEnd/>
            <a:tailEnd/>
          </a:ln>
          <a:effectLst/>
        </p:spPr>
        <p:txBody>
          <a:bodyPr wrap="none">
            <a:spAutoFit/>
          </a:bodyPr>
          <a:lstStyle/>
          <a:p>
            <a:r>
              <a:rPr lang="en-US"/>
              <a:t>2 weeks</a:t>
            </a:r>
          </a:p>
        </p:txBody>
      </p:sp>
      <p:sp>
        <p:nvSpPr>
          <p:cNvPr id="236563" name="Text Box 19"/>
          <p:cNvSpPr txBox="1">
            <a:spLocks noChangeArrowheads="1"/>
          </p:cNvSpPr>
          <p:nvPr/>
        </p:nvSpPr>
        <p:spPr bwMode="auto">
          <a:xfrm>
            <a:off x="7620000" y="1143000"/>
            <a:ext cx="692150" cy="366713"/>
          </a:xfrm>
          <a:prstGeom prst="rect">
            <a:avLst/>
          </a:prstGeom>
          <a:noFill/>
          <a:ln w="9525">
            <a:noFill/>
            <a:miter lim="800000"/>
            <a:headEnd/>
            <a:tailEnd/>
          </a:ln>
          <a:effectLst/>
        </p:spPr>
        <p:txBody>
          <a:bodyPr wrap="none">
            <a:spAutoFit/>
          </a:bodyPr>
          <a:lstStyle/>
          <a:p>
            <a:r>
              <a:rPr lang="en-US"/>
              <a:t>Time</a:t>
            </a:r>
          </a:p>
        </p:txBody>
      </p:sp>
      <p:sp>
        <p:nvSpPr>
          <p:cNvPr id="236564" name="Text Box 20"/>
          <p:cNvSpPr txBox="1">
            <a:spLocks noChangeArrowheads="1"/>
          </p:cNvSpPr>
          <p:nvPr/>
        </p:nvSpPr>
        <p:spPr bwMode="auto">
          <a:xfrm>
            <a:off x="152400" y="2743200"/>
            <a:ext cx="1981200" cy="1604963"/>
          </a:xfrm>
          <a:prstGeom prst="rect">
            <a:avLst/>
          </a:prstGeom>
          <a:noFill/>
          <a:ln w="9525">
            <a:noFill/>
            <a:miter lim="800000"/>
            <a:headEnd/>
            <a:tailEnd/>
          </a:ln>
          <a:effectLst/>
        </p:spPr>
        <p:txBody>
          <a:bodyPr>
            <a:spAutoFit/>
          </a:bodyPr>
          <a:lstStyle/>
          <a:p>
            <a:pPr>
              <a:spcBef>
                <a:spcPct val="50000"/>
              </a:spcBef>
            </a:pPr>
            <a:r>
              <a:rPr lang="en-US"/>
              <a:t>Discuss for each:</a:t>
            </a:r>
          </a:p>
          <a:p>
            <a:pPr>
              <a:spcBef>
                <a:spcPct val="50000"/>
              </a:spcBef>
            </a:pPr>
            <a:r>
              <a:rPr lang="en-US"/>
              <a:t>Targets</a:t>
            </a:r>
          </a:p>
          <a:p>
            <a:pPr>
              <a:spcBef>
                <a:spcPct val="50000"/>
              </a:spcBef>
            </a:pPr>
            <a:r>
              <a:rPr lang="en-US"/>
              <a:t>Procedures</a:t>
            </a:r>
          </a:p>
          <a:p>
            <a:pPr>
              <a:spcBef>
                <a:spcPct val="50000"/>
              </a:spcBef>
            </a:pPr>
            <a:r>
              <a:rPr lang="en-US"/>
              <a:t>Results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p:txBody>
          <a:bodyPr/>
          <a:lstStyle/>
          <a:p>
            <a:fld id="{F5E99AAF-3D20-453C-8C26-6C56BEB226BB}" type="slidenum">
              <a:rPr lang="en-US"/>
              <a:pPr/>
              <a:t>65</a:t>
            </a:fld>
            <a:endParaRPr lang="en-US"/>
          </a:p>
        </p:txBody>
      </p:sp>
      <p:sp>
        <p:nvSpPr>
          <p:cNvPr id="737284" name="Rectangle 4"/>
          <p:cNvSpPr>
            <a:spLocks noGrp="1" noChangeArrowheads="1"/>
          </p:cNvSpPr>
          <p:nvPr>
            <p:ph type="title"/>
          </p:nvPr>
        </p:nvSpPr>
        <p:spPr>
          <a:xfrm>
            <a:off x="457200" y="274638"/>
            <a:ext cx="8382000" cy="6126162"/>
          </a:xfrm>
        </p:spPr>
        <p:txBody>
          <a:bodyPr/>
          <a:lstStyle/>
          <a:p>
            <a:r>
              <a:rPr lang="en-US" sz="8000"/>
              <a:t>HYDROLOGY</a:t>
            </a:r>
            <a:br>
              <a:rPr lang="en-US" sz="8000"/>
            </a:br>
            <a:r>
              <a:rPr lang="en-US" sz="8000"/>
              <a:t>Calibration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p:txBody>
          <a:bodyPr/>
          <a:lstStyle/>
          <a:p>
            <a:fld id="{72EBCEBA-EF1C-4B55-A886-DC8D5EA40B51}" type="slidenum">
              <a:rPr lang="en-US"/>
              <a:pPr/>
              <a:t>66</a:t>
            </a:fld>
            <a:endParaRPr lang="en-US"/>
          </a:p>
        </p:txBody>
      </p:sp>
      <p:pic>
        <p:nvPicPr>
          <p:cNvPr id="355330" name="Picture 2" descr="Modeling_MAPS229363004158"/>
          <p:cNvPicPr>
            <a:picLocks noChangeAspect="1" noChangeArrowheads="1"/>
          </p:cNvPicPr>
          <p:nvPr/>
        </p:nvPicPr>
        <p:blipFill>
          <a:blip r:embed="rId3" cstate="print"/>
          <a:srcRect t="2977" r="21190" b="2977"/>
          <a:stretch>
            <a:fillRect/>
          </a:stretch>
        </p:blipFill>
        <p:spPr bwMode="auto">
          <a:xfrm>
            <a:off x="-120650" y="14288"/>
            <a:ext cx="9264650" cy="6843712"/>
          </a:xfrm>
          <a:prstGeom prst="rect">
            <a:avLst/>
          </a:prstGeom>
          <a:noFill/>
          <a:ln w="9525">
            <a:noFill/>
            <a:miter lim="800000"/>
            <a:headEnd/>
            <a:tailEnd/>
          </a:ln>
        </p:spPr>
      </p:pic>
      <p:sp>
        <p:nvSpPr>
          <p:cNvPr id="355331" name="Rectangle 3"/>
          <p:cNvSpPr>
            <a:spLocks noGrp="1" noChangeArrowheads="1"/>
          </p:cNvSpPr>
          <p:nvPr>
            <p:ph type="title"/>
          </p:nvPr>
        </p:nvSpPr>
        <p:spPr>
          <a:xfrm>
            <a:off x="0" y="609600"/>
            <a:ext cx="5943600" cy="2133600"/>
          </a:xfrm>
        </p:spPr>
        <p:txBody>
          <a:bodyPr/>
          <a:lstStyle/>
          <a:p>
            <a:r>
              <a:rPr lang="en-US">
                <a:solidFill>
                  <a:schemeClr val="tx1"/>
                </a:solidFill>
              </a:rPr>
              <a:t>Phase 5 Rivers, Segments, and Flow Calibration Stations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58D0F5EB-5834-4999-8D0B-6A6E4ED47779}" type="slidenum">
              <a:rPr lang="en-US"/>
              <a:pPr/>
              <a:t>67</a:t>
            </a:fld>
            <a:endParaRPr lang="en-US"/>
          </a:p>
        </p:txBody>
      </p:sp>
      <p:sp>
        <p:nvSpPr>
          <p:cNvPr id="629762" name="Rectangle 2"/>
          <p:cNvSpPr>
            <a:spLocks noGrp="1" noChangeArrowheads="1"/>
          </p:cNvSpPr>
          <p:nvPr>
            <p:ph type="title"/>
          </p:nvPr>
        </p:nvSpPr>
        <p:spPr/>
        <p:txBody>
          <a:bodyPr/>
          <a:lstStyle/>
          <a:p>
            <a:r>
              <a:rPr lang="en-US"/>
              <a:t>Daunting Problem</a:t>
            </a:r>
          </a:p>
        </p:txBody>
      </p:sp>
      <p:sp>
        <p:nvSpPr>
          <p:cNvPr id="629763" name="Rectangle 3"/>
          <p:cNvSpPr>
            <a:spLocks noGrp="1" noChangeArrowheads="1"/>
          </p:cNvSpPr>
          <p:nvPr>
            <p:ph type="body" idx="1"/>
          </p:nvPr>
        </p:nvSpPr>
        <p:spPr/>
        <p:txBody>
          <a:bodyPr/>
          <a:lstStyle/>
          <a:p>
            <a:r>
              <a:rPr lang="en-US"/>
              <a:t>308 Land Segments</a:t>
            </a:r>
          </a:p>
          <a:p>
            <a:r>
              <a:rPr lang="en-US"/>
              <a:t>16 land uses</a:t>
            </a:r>
          </a:p>
          <a:p>
            <a:r>
              <a:rPr lang="en-US"/>
              <a:t>21 parameters per land use</a:t>
            </a:r>
          </a:p>
          <a:p>
            <a:pPr lvl="1"/>
            <a:r>
              <a:rPr lang="en-US"/>
              <a:t>Not counting start 4 parameters that can vary monthly </a:t>
            </a:r>
          </a:p>
          <a:p>
            <a:pPr lvl="1"/>
            <a:r>
              <a:rPr lang="en-US"/>
              <a:t>Not counting 7 initial condition parameters</a:t>
            </a:r>
          </a:p>
          <a:p>
            <a:r>
              <a:rPr lang="en-US"/>
              <a:t>Grand total of 103,488 parameters controlling hydrology</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14488B5-A972-43AA-96CA-AFA715B5568C}" type="slidenum">
              <a:rPr lang="en-US"/>
              <a:pPr/>
              <a:t>68</a:t>
            </a:fld>
            <a:endParaRPr lang="en-US"/>
          </a:p>
        </p:txBody>
      </p:sp>
      <p:sp>
        <p:nvSpPr>
          <p:cNvPr id="630786" name="Rectangle 2"/>
          <p:cNvSpPr>
            <a:spLocks noGrp="1" noChangeArrowheads="1"/>
          </p:cNvSpPr>
          <p:nvPr>
            <p:ph type="title"/>
          </p:nvPr>
        </p:nvSpPr>
        <p:spPr/>
        <p:txBody>
          <a:bodyPr/>
          <a:lstStyle/>
          <a:p>
            <a:r>
              <a:rPr lang="en-US"/>
              <a:t>Reducing the parameter set</a:t>
            </a:r>
          </a:p>
        </p:txBody>
      </p:sp>
      <p:sp>
        <p:nvSpPr>
          <p:cNvPr id="630787" name="Rectangle 3"/>
          <p:cNvSpPr>
            <a:spLocks noGrp="1" noChangeArrowheads="1"/>
          </p:cNvSpPr>
          <p:nvPr>
            <p:ph type="body" idx="1"/>
          </p:nvPr>
        </p:nvSpPr>
        <p:spPr/>
        <p:txBody>
          <a:bodyPr/>
          <a:lstStyle/>
          <a:p>
            <a:pPr>
              <a:lnSpc>
                <a:spcPct val="90000"/>
              </a:lnSpc>
            </a:pPr>
            <a:r>
              <a:rPr lang="en-US" sz="2400"/>
              <a:t>308 Land Segments</a:t>
            </a:r>
          </a:p>
          <a:p>
            <a:pPr>
              <a:lnSpc>
                <a:spcPct val="90000"/>
              </a:lnSpc>
            </a:pPr>
            <a:r>
              <a:rPr lang="en-US" sz="2400"/>
              <a:t>16 land uses</a:t>
            </a:r>
          </a:p>
          <a:p>
            <a:pPr lvl="1">
              <a:lnSpc>
                <a:spcPct val="90000"/>
              </a:lnSpc>
            </a:pPr>
            <a:r>
              <a:rPr lang="en-US" sz="2000">
                <a:sym typeface="Wingdings" pitchFamily="2" charset="2"/>
              </a:rPr>
              <a:t>ratio parameters to a ‘master’ land use </a:t>
            </a:r>
          </a:p>
          <a:p>
            <a:pPr lvl="2">
              <a:lnSpc>
                <a:spcPct val="90000"/>
              </a:lnSpc>
            </a:pPr>
            <a:r>
              <a:rPr lang="en-US" sz="1800">
                <a:sym typeface="Wingdings" pitchFamily="2" charset="2"/>
              </a:rPr>
              <a:t>Infiltration is lower in compacted land uses</a:t>
            </a:r>
          </a:p>
          <a:p>
            <a:pPr lvl="2">
              <a:lnSpc>
                <a:spcPct val="90000"/>
              </a:lnSpc>
            </a:pPr>
            <a:r>
              <a:rPr lang="en-US" sz="1800"/>
              <a:t>Ground water parameters are generally independent of land use</a:t>
            </a:r>
          </a:p>
          <a:p>
            <a:pPr>
              <a:lnSpc>
                <a:spcPct val="90000"/>
              </a:lnSpc>
            </a:pPr>
            <a:r>
              <a:rPr lang="en-US" sz="2400"/>
              <a:t>21 parameters per land use</a:t>
            </a:r>
          </a:p>
          <a:p>
            <a:pPr lvl="1">
              <a:lnSpc>
                <a:spcPct val="90000"/>
              </a:lnSpc>
            </a:pPr>
            <a:r>
              <a:rPr lang="en-US" sz="2000"/>
              <a:t>3 can be set by GIS data</a:t>
            </a:r>
          </a:p>
          <a:p>
            <a:pPr lvl="1">
              <a:lnSpc>
                <a:spcPct val="90000"/>
              </a:lnSpc>
            </a:pPr>
            <a:r>
              <a:rPr lang="en-US" sz="2000"/>
              <a:t>10 are insensitive</a:t>
            </a:r>
          </a:p>
          <a:p>
            <a:pPr lvl="1">
              <a:lnSpc>
                <a:spcPct val="90000"/>
              </a:lnSpc>
            </a:pPr>
            <a:r>
              <a:rPr lang="en-US" sz="2000"/>
              <a:t>1 is generally related to another calibrated parameter</a:t>
            </a:r>
          </a:p>
          <a:p>
            <a:pPr lvl="1">
              <a:lnSpc>
                <a:spcPct val="90000"/>
              </a:lnSpc>
            </a:pPr>
            <a:r>
              <a:rPr lang="en-US" sz="2000"/>
              <a:t>7 are sensitive</a:t>
            </a:r>
          </a:p>
          <a:p>
            <a:pPr>
              <a:lnSpc>
                <a:spcPct val="90000"/>
              </a:lnSpc>
            </a:pPr>
            <a:r>
              <a:rPr lang="en-US" sz="2400"/>
              <a:t>308 X 7 = 2156 parameters to calibrate</a:t>
            </a:r>
          </a:p>
          <a:p>
            <a:pPr lvl="1">
              <a:lnSpc>
                <a:spcPct val="90000"/>
              </a:lnSpc>
            </a:pPr>
            <a:r>
              <a:rPr lang="en-US" sz="2000"/>
              <a:t>285 calibration stations</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836555A1-F041-41C8-BB62-240540A61A00}" type="slidenum">
              <a:rPr lang="en-US"/>
              <a:pPr/>
              <a:t>69</a:t>
            </a:fld>
            <a:endParaRPr lang="en-US"/>
          </a:p>
        </p:txBody>
      </p:sp>
      <p:sp>
        <p:nvSpPr>
          <p:cNvPr id="644098" name="Rectangle 2"/>
          <p:cNvSpPr>
            <a:spLocks noGrp="1" noChangeArrowheads="1"/>
          </p:cNvSpPr>
          <p:nvPr>
            <p:ph type="title"/>
          </p:nvPr>
        </p:nvSpPr>
        <p:spPr>
          <a:xfrm>
            <a:off x="533400" y="609600"/>
            <a:ext cx="8229600" cy="1143000"/>
          </a:xfrm>
        </p:spPr>
        <p:txBody>
          <a:bodyPr/>
          <a:lstStyle/>
          <a:p>
            <a:r>
              <a:rPr lang="en-US"/>
              <a:t>Sensitivities</a:t>
            </a:r>
          </a:p>
        </p:txBody>
      </p:sp>
      <p:sp>
        <p:nvSpPr>
          <p:cNvPr id="644099" name="Text Box 3"/>
          <p:cNvSpPr txBox="1">
            <a:spLocks noChangeArrowheads="1"/>
          </p:cNvSpPr>
          <p:nvPr/>
        </p:nvSpPr>
        <p:spPr bwMode="auto">
          <a:xfrm>
            <a:off x="762000" y="2446338"/>
            <a:ext cx="4554538" cy="2654300"/>
          </a:xfrm>
          <a:prstGeom prst="rect">
            <a:avLst/>
          </a:prstGeom>
          <a:noFill/>
          <a:ln w="9525">
            <a:noFill/>
            <a:miter lim="800000"/>
            <a:headEnd/>
            <a:tailEnd/>
          </a:ln>
          <a:effectLst/>
        </p:spPr>
        <p:txBody>
          <a:bodyPr wrap="none">
            <a:spAutoFit/>
          </a:bodyPr>
          <a:lstStyle/>
          <a:p>
            <a:r>
              <a:rPr lang="en-US" sz="2800">
                <a:latin typeface="Times New Roman" pitchFamily="18" charset="0"/>
              </a:rPr>
              <a:t>Overall Bias	</a:t>
            </a:r>
          </a:p>
          <a:p>
            <a:r>
              <a:rPr lang="en-US" sz="2800">
                <a:latin typeface="Times New Roman" pitchFamily="18" charset="0"/>
              </a:rPr>
              <a:t>Winter / Summer Balance</a:t>
            </a:r>
          </a:p>
          <a:p>
            <a:r>
              <a:rPr lang="en-US" sz="2800">
                <a:latin typeface="Times New Roman" pitchFamily="18" charset="0"/>
              </a:rPr>
              <a:t>Baseflow / Stormflow Balance</a:t>
            </a:r>
          </a:p>
          <a:p>
            <a:r>
              <a:rPr lang="en-US" sz="2800">
                <a:latin typeface="Times New Roman" pitchFamily="18" charset="0"/>
              </a:rPr>
              <a:t>Quickflow Recession Index</a:t>
            </a:r>
          </a:p>
          <a:p>
            <a:r>
              <a:rPr lang="en-US" sz="2800">
                <a:latin typeface="Times New Roman" pitchFamily="18" charset="0"/>
              </a:rPr>
              <a:t>Baseflow Recession Index</a:t>
            </a:r>
          </a:p>
          <a:p>
            <a:r>
              <a:rPr lang="en-US" sz="2800">
                <a:latin typeface="Times New Roman" pitchFamily="18" charset="0"/>
              </a:rPr>
              <a:t>Peak Bias</a:t>
            </a:r>
          </a:p>
        </p:txBody>
      </p:sp>
      <p:sp>
        <p:nvSpPr>
          <p:cNvPr id="644100" name="Text Box 4"/>
          <p:cNvSpPr txBox="1">
            <a:spLocks noChangeArrowheads="1"/>
          </p:cNvSpPr>
          <p:nvPr/>
        </p:nvSpPr>
        <p:spPr bwMode="auto">
          <a:xfrm>
            <a:off x="5334000" y="2438400"/>
            <a:ext cx="3429000" cy="2654300"/>
          </a:xfrm>
          <a:prstGeom prst="rect">
            <a:avLst/>
          </a:prstGeom>
          <a:noFill/>
          <a:ln w="9525">
            <a:noFill/>
            <a:miter lim="800000"/>
            <a:headEnd/>
            <a:tailEnd/>
          </a:ln>
          <a:effectLst/>
        </p:spPr>
        <p:txBody>
          <a:bodyPr>
            <a:spAutoFit/>
          </a:bodyPr>
          <a:lstStyle/>
          <a:p>
            <a:r>
              <a:rPr lang="en-US" sz="2800">
                <a:latin typeface="Times New Roman" pitchFamily="18" charset="0"/>
              </a:rPr>
              <a:t>land evap	</a:t>
            </a:r>
          </a:p>
          <a:p>
            <a:r>
              <a:rPr lang="en-US" sz="2800">
                <a:latin typeface="Times New Roman" pitchFamily="18" charset="0"/>
              </a:rPr>
              <a:t>LZSN and AGWETP</a:t>
            </a:r>
          </a:p>
          <a:p>
            <a:r>
              <a:rPr lang="en-US" sz="2800">
                <a:latin typeface="Times New Roman" pitchFamily="18" charset="0"/>
              </a:rPr>
              <a:t>INFILT	</a:t>
            </a:r>
          </a:p>
          <a:p>
            <a:r>
              <a:rPr lang="en-US" sz="2800">
                <a:latin typeface="Times New Roman" pitchFamily="18" charset="0"/>
              </a:rPr>
              <a:t>IRC		</a:t>
            </a:r>
          </a:p>
          <a:p>
            <a:r>
              <a:rPr lang="en-US" sz="2800">
                <a:latin typeface="Times New Roman" pitchFamily="18" charset="0"/>
              </a:rPr>
              <a:t>AGWR	</a:t>
            </a:r>
          </a:p>
          <a:p>
            <a:r>
              <a:rPr lang="en-US" sz="2800">
                <a:latin typeface="Times New Roman" pitchFamily="18" charset="0"/>
              </a:rPr>
              <a:t>INTFW	</a:t>
            </a:r>
          </a:p>
        </p:txBody>
      </p:sp>
      <p:sp>
        <p:nvSpPr>
          <p:cNvPr id="644101" name="Text Box 5"/>
          <p:cNvSpPr txBox="1">
            <a:spLocks noChangeArrowheads="1"/>
          </p:cNvSpPr>
          <p:nvPr/>
        </p:nvSpPr>
        <p:spPr bwMode="auto">
          <a:xfrm>
            <a:off x="822325" y="1854200"/>
            <a:ext cx="3587750" cy="519113"/>
          </a:xfrm>
          <a:prstGeom prst="rect">
            <a:avLst/>
          </a:prstGeom>
          <a:noFill/>
          <a:ln w="9525">
            <a:noFill/>
            <a:miter lim="800000"/>
            <a:headEnd/>
            <a:tailEnd/>
          </a:ln>
          <a:effectLst/>
        </p:spPr>
        <p:txBody>
          <a:bodyPr wrap="none">
            <a:spAutoFit/>
          </a:bodyPr>
          <a:lstStyle/>
          <a:p>
            <a:r>
              <a:rPr lang="en-US" sz="2800" b="1"/>
              <a:t>Calibration Measure</a:t>
            </a:r>
          </a:p>
        </p:txBody>
      </p:sp>
      <p:sp>
        <p:nvSpPr>
          <p:cNvPr id="644102" name="Text Box 6"/>
          <p:cNvSpPr txBox="1">
            <a:spLocks noChangeArrowheads="1"/>
          </p:cNvSpPr>
          <p:nvPr/>
        </p:nvSpPr>
        <p:spPr bwMode="auto">
          <a:xfrm>
            <a:off x="5314950" y="1854200"/>
            <a:ext cx="2971800" cy="519113"/>
          </a:xfrm>
          <a:prstGeom prst="rect">
            <a:avLst/>
          </a:prstGeom>
          <a:noFill/>
          <a:ln w="9525">
            <a:noFill/>
            <a:miter lim="800000"/>
            <a:headEnd/>
            <a:tailEnd/>
          </a:ln>
          <a:effectLst/>
        </p:spPr>
        <p:txBody>
          <a:bodyPr wrap="none">
            <a:spAutoFit/>
          </a:bodyPr>
          <a:lstStyle/>
          <a:p>
            <a:r>
              <a:rPr lang="en-US" sz="2800" b="1"/>
              <a:t>HSPF Parameter</a:t>
            </a:r>
          </a:p>
        </p:txBody>
      </p:sp>
      <p:sp>
        <p:nvSpPr>
          <p:cNvPr id="644103" name="Text Box 7"/>
          <p:cNvSpPr txBox="1">
            <a:spLocks noChangeArrowheads="1"/>
          </p:cNvSpPr>
          <p:nvPr/>
        </p:nvSpPr>
        <p:spPr bwMode="auto">
          <a:xfrm>
            <a:off x="593725" y="5370513"/>
            <a:ext cx="8245475" cy="915987"/>
          </a:xfrm>
          <a:prstGeom prst="rect">
            <a:avLst/>
          </a:prstGeom>
          <a:solidFill>
            <a:srgbClr val="EFF7A7"/>
          </a:solidFill>
          <a:ln w="9525">
            <a:noFill/>
            <a:miter lim="800000"/>
            <a:headEnd/>
            <a:tailEnd/>
          </a:ln>
          <a:effectLst/>
        </p:spPr>
        <p:txBody>
          <a:bodyPr>
            <a:spAutoFit/>
          </a:bodyPr>
          <a:lstStyle/>
          <a:p>
            <a:r>
              <a:rPr lang="en-US"/>
              <a:t>Through calibration experience and by referencing the HSPEXP expert system, the following sensitivities were found between calibration metric and HSPF parameters.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lide Number Placeholder 4"/>
          <p:cNvSpPr>
            <a:spLocks noGrp="1"/>
          </p:cNvSpPr>
          <p:nvPr>
            <p:ph type="sldNum" sz="quarter" idx="12"/>
          </p:nvPr>
        </p:nvSpPr>
        <p:spPr/>
        <p:txBody>
          <a:bodyPr/>
          <a:lstStyle/>
          <a:p>
            <a:fld id="{6730E1A5-C8F0-4686-96BD-4A4AD38EE9FA}" type="slidenum">
              <a:rPr lang="en-US"/>
              <a:pPr/>
              <a:t>7</a:t>
            </a:fld>
            <a:endParaRPr lang="en-US"/>
          </a:p>
        </p:txBody>
      </p:sp>
      <p:sp>
        <p:nvSpPr>
          <p:cNvPr id="267266" name="Rectangle 2"/>
          <p:cNvSpPr>
            <a:spLocks noGrp="1" noChangeArrowheads="1"/>
          </p:cNvSpPr>
          <p:nvPr>
            <p:ph type="title"/>
          </p:nvPr>
        </p:nvSpPr>
        <p:spPr>
          <a:xfrm>
            <a:off x="838200" y="76200"/>
            <a:ext cx="7772400" cy="1143000"/>
          </a:xfrm>
        </p:spPr>
        <p:txBody>
          <a:bodyPr/>
          <a:lstStyle/>
          <a:p>
            <a:r>
              <a:rPr lang="en-US"/>
              <a:t>BMPs</a:t>
            </a:r>
          </a:p>
        </p:txBody>
      </p:sp>
      <p:sp>
        <p:nvSpPr>
          <p:cNvPr id="267267" name="AutoShape 3"/>
          <p:cNvSpPr>
            <a:spLocks noChangeArrowheads="1"/>
          </p:cNvSpPr>
          <p:nvPr/>
        </p:nvSpPr>
        <p:spPr bwMode="auto">
          <a:xfrm>
            <a:off x="6400800" y="5029200"/>
            <a:ext cx="685800" cy="609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sp>
        <p:nvSpPr>
          <p:cNvPr id="267268" name="Freeform 4"/>
          <p:cNvSpPr>
            <a:spLocks/>
          </p:cNvSpPr>
          <p:nvPr/>
        </p:nvSpPr>
        <p:spPr bwMode="auto">
          <a:xfrm rot="4844424">
            <a:off x="13494" y="2577306"/>
            <a:ext cx="2130425" cy="938213"/>
          </a:xfrm>
          <a:custGeom>
            <a:avLst/>
            <a:gdLst/>
            <a:ahLst/>
            <a:cxnLst>
              <a:cxn ang="0">
                <a:pos x="671" y="208"/>
              </a:cxn>
              <a:cxn ang="0">
                <a:pos x="1019" y="228"/>
              </a:cxn>
              <a:cxn ang="0">
                <a:pos x="1013" y="0"/>
              </a:cxn>
              <a:cxn ang="0">
                <a:pos x="1342" y="303"/>
              </a:cxn>
              <a:cxn ang="0">
                <a:pos x="1006" y="591"/>
              </a:cxn>
              <a:cxn ang="0">
                <a:pos x="1006" y="447"/>
              </a:cxn>
              <a:cxn ang="0">
                <a:pos x="577" y="449"/>
              </a:cxn>
              <a:cxn ang="0">
                <a:pos x="48" y="556"/>
              </a:cxn>
              <a:cxn ang="0">
                <a:pos x="289" y="329"/>
              </a:cxn>
              <a:cxn ang="0">
                <a:pos x="155" y="108"/>
              </a:cxn>
              <a:cxn ang="0">
                <a:pos x="671" y="208"/>
              </a:cxn>
            </a:cxnLst>
            <a:rect l="0" t="0" r="r" b="b"/>
            <a:pathLst>
              <a:path w="1342" h="591">
                <a:moveTo>
                  <a:pt x="671" y="208"/>
                </a:moveTo>
                <a:cubicBezTo>
                  <a:pt x="815" y="228"/>
                  <a:pt x="962" y="263"/>
                  <a:pt x="1019" y="228"/>
                </a:cubicBezTo>
                <a:lnTo>
                  <a:pt x="1013" y="0"/>
                </a:lnTo>
                <a:lnTo>
                  <a:pt x="1342" y="303"/>
                </a:lnTo>
                <a:lnTo>
                  <a:pt x="1006" y="591"/>
                </a:lnTo>
                <a:lnTo>
                  <a:pt x="1006" y="447"/>
                </a:lnTo>
                <a:cubicBezTo>
                  <a:pt x="934" y="423"/>
                  <a:pt x="737" y="431"/>
                  <a:pt x="577" y="449"/>
                </a:cubicBezTo>
                <a:cubicBezTo>
                  <a:pt x="417" y="467"/>
                  <a:pt x="96" y="576"/>
                  <a:pt x="48" y="556"/>
                </a:cubicBezTo>
                <a:cubicBezTo>
                  <a:pt x="0" y="536"/>
                  <a:pt x="271" y="403"/>
                  <a:pt x="289" y="329"/>
                </a:cubicBezTo>
                <a:cubicBezTo>
                  <a:pt x="307" y="255"/>
                  <a:pt x="91" y="128"/>
                  <a:pt x="155" y="108"/>
                </a:cubicBezTo>
                <a:cubicBezTo>
                  <a:pt x="219" y="88"/>
                  <a:pt x="527" y="188"/>
                  <a:pt x="671" y="208"/>
                </a:cubicBezTo>
                <a:close/>
              </a:path>
            </a:pathLst>
          </a:custGeom>
          <a:solidFill>
            <a:schemeClr val="accent1"/>
          </a:solidFill>
          <a:ln w="9525">
            <a:solidFill>
              <a:schemeClr val="tx1"/>
            </a:solidFill>
            <a:round/>
            <a:headEnd/>
            <a:tailEnd/>
          </a:ln>
          <a:effectLst/>
        </p:spPr>
        <p:txBody>
          <a:bodyPr/>
          <a:lstStyle/>
          <a:p>
            <a:endParaRPr lang="en-US"/>
          </a:p>
        </p:txBody>
      </p:sp>
      <p:sp>
        <p:nvSpPr>
          <p:cNvPr id="267269" name="Freeform 5"/>
          <p:cNvSpPr>
            <a:spLocks/>
          </p:cNvSpPr>
          <p:nvPr/>
        </p:nvSpPr>
        <p:spPr bwMode="auto">
          <a:xfrm rot="6579894">
            <a:off x="2893219" y="2669381"/>
            <a:ext cx="2009775" cy="938213"/>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67270" name="Freeform 6"/>
          <p:cNvSpPr>
            <a:spLocks/>
          </p:cNvSpPr>
          <p:nvPr/>
        </p:nvSpPr>
        <p:spPr bwMode="auto">
          <a:xfrm rot="5670970">
            <a:off x="1425575" y="2460625"/>
            <a:ext cx="2049463" cy="938213"/>
          </a:xfrm>
          <a:custGeom>
            <a:avLst/>
            <a:gdLst/>
            <a:ahLst/>
            <a:cxnLst>
              <a:cxn ang="0">
                <a:pos x="561" y="186"/>
              </a:cxn>
              <a:cxn ang="0">
                <a:pos x="968" y="228"/>
              </a:cxn>
              <a:cxn ang="0">
                <a:pos x="962" y="0"/>
              </a:cxn>
              <a:cxn ang="0">
                <a:pos x="1291" y="303"/>
              </a:cxn>
              <a:cxn ang="0">
                <a:pos x="955" y="591"/>
              </a:cxn>
              <a:cxn ang="0">
                <a:pos x="955" y="447"/>
              </a:cxn>
              <a:cxn ang="0">
                <a:pos x="676" y="422"/>
              </a:cxn>
              <a:cxn ang="0">
                <a:pos x="73" y="529"/>
              </a:cxn>
              <a:cxn ang="0">
                <a:pos x="239" y="287"/>
              </a:cxn>
              <a:cxn ang="0">
                <a:pos x="104" y="108"/>
              </a:cxn>
              <a:cxn ang="0">
                <a:pos x="561" y="186"/>
              </a:cxn>
            </a:cxnLst>
            <a:rect l="0" t="0" r="r" b="b"/>
            <a:pathLst>
              <a:path w="1291" h="591">
                <a:moveTo>
                  <a:pt x="561" y="186"/>
                </a:moveTo>
                <a:cubicBezTo>
                  <a:pt x="705" y="206"/>
                  <a:pt x="901" y="259"/>
                  <a:pt x="968" y="228"/>
                </a:cubicBezTo>
                <a:lnTo>
                  <a:pt x="962" y="0"/>
                </a:lnTo>
                <a:lnTo>
                  <a:pt x="1291" y="303"/>
                </a:lnTo>
                <a:lnTo>
                  <a:pt x="955" y="591"/>
                </a:lnTo>
                <a:lnTo>
                  <a:pt x="955" y="447"/>
                </a:lnTo>
                <a:cubicBezTo>
                  <a:pt x="909" y="419"/>
                  <a:pt x="823" y="408"/>
                  <a:pt x="676" y="422"/>
                </a:cubicBezTo>
                <a:cubicBezTo>
                  <a:pt x="529" y="436"/>
                  <a:pt x="146" y="552"/>
                  <a:pt x="73" y="529"/>
                </a:cubicBezTo>
                <a:cubicBezTo>
                  <a:pt x="0" y="506"/>
                  <a:pt x="234" y="357"/>
                  <a:pt x="239" y="287"/>
                </a:cubicBezTo>
                <a:cubicBezTo>
                  <a:pt x="244" y="217"/>
                  <a:pt x="50" y="125"/>
                  <a:pt x="104" y="108"/>
                </a:cubicBezTo>
                <a:cubicBezTo>
                  <a:pt x="158" y="91"/>
                  <a:pt x="417" y="166"/>
                  <a:pt x="561" y="186"/>
                </a:cubicBezTo>
                <a:close/>
              </a:path>
            </a:pathLst>
          </a:custGeom>
          <a:solidFill>
            <a:schemeClr val="accent1"/>
          </a:solidFill>
          <a:ln w="9525">
            <a:solidFill>
              <a:schemeClr val="tx1"/>
            </a:solidFill>
            <a:round/>
            <a:headEnd/>
            <a:tailEnd/>
          </a:ln>
          <a:effectLst/>
        </p:spPr>
        <p:txBody>
          <a:bodyPr/>
          <a:lstStyle/>
          <a:p>
            <a:endParaRPr lang="en-US"/>
          </a:p>
        </p:txBody>
      </p:sp>
      <p:sp>
        <p:nvSpPr>
          <p:cNvPr id="267271" name="Freeform 7"/>
          <p:cNvSpPr>
            <a:spLocks/>
          </p:cNvSpPr>
          <p:nvPr/>
        </p:nvSpPr>
        <p:spPr bwMode="auto">
          <a:xfrm rot="21611418">
            <a:off x="4037013" y="4494213"/>
            <a:ext cx="2209800" cy="1295400"/>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67272" name="Text Box 8"/>
          <p:cNvSpPr txBox="1">
            <a:spLocks noChangeArrowheads="1"/>
          </p:cNvSpPr>
          <p:nvPr/>
        </p:nvSpPr>
        <p:spPr bwMode="auto">
          <a:xfrm>
            <a:off x="288925" y="1565275"/>
            <a:ext cx="167322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Atmosphere</a:t>
            </a:r>
          </a:p>
        </p:txBody>
      </p:sp>
      <p:sp>
        <p:nvSpPr>
          <p:cNvPr id="267273" name="Text Box 9"/>
          <p:cNvSpPr txBox="1">
            <a:spLocks noChangeArrowheads="1"/>
          </p:cNvSpPr>
          <p:nvPr/>
        </p:nvSpPr>
        <p:spPr bwMode="auto">
          <a:xfrm>
            <a:off x="2346325" y="1412875"/>
            <a:ext cx="129857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Fertilizer</a:t>
            </a:r>
          </a:p>
        </p:txBody>
      </p:sp>
      <p:sp>
        <p:nvSpPr>
          <p:cNvPr id="267274" name="Text Box 10"/>
          <p:cNvSpPr txBox="1">
            <a:spLocks noChangeArrowheads="1"/>
          </p:cNvSpPr>
          <p:nvPr/>
        </p:nvSpPr>
        <p:spPr bwMode="auto">
          <a:xfrm>
            <a:off x="4343400" y="1752600"/>
            <a:ext cx="1131888"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Manure</a:t>
            </a:r>
          </a:p>
        </p:txBody>
      </p:sp>
      <p:sp>
        <p:nvSpPr>
          <p:cNvPr id="267275" name="Text Box 11"/>
          <p:cNvSpPr txBox="1">
            <a:spLocks noChangeArrowheads="1"/>
          </p:cNvSpPr>
          <p:nvPr/>
        </p:nvSpPr>
        <p:spPr bwMode="auto">
          <a:xfrm>
            <a:off x="4895850" y="4953000"/>
            <a:ext cx="1047750"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Runoff</a:t>
            </a:r>
          </a:p>
        </p:txBody>
      </p:sp>
      <p:grpSp>
        <p:nvGrpSpPr>
          <p:cNvPr id="267276" name="Group 12"/>
          <p:cNvGrpSpPr>
            <a:grpSpLocks/>
          </p:cNvGrpSpPr>
          <p:nvPr/>
        </p:nvGrpSpPr>
        <p:grpSpPr bwMode="auto">
          <a:xfrm>
            <a:off x="1219200" y="4267200"/>
            <a:ext cx="2362200" cy="1628775"/>
            <a:chOff x="1104" y="3168"/>
            <a:chExt cx="1488" cy="1026"/>
          </a:xfrm>
        </p:grpSpPr>
        <p:sp>
          <p:nvSpPr>
            <p:cNvPr id="267277" name="Rectangle 13"/>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267278" name="Group 14"/>
            <p:cNvGrpSpPr>
              <a:grpSpLocks/>
            </p:cNvGrpSpPr>
            <p:nvPr/>
          </p:nvGrpSpPr>
          <p:grpSpPr bwMode="auto">
            <a:xfrm>
              <a:off x="1514" y="3168"/>
              <a:ext cx="1078" cy="308"/>
              <a:chOff x="4080" y="3456"/>
              <a:chExt cx="1078" cy="308"/>
            </a:xfrm>
          </p:grpSpPr>
          <p:grpSp>
            <p:nvGrpSpPr>
              <p:cNvPr id="267279" name="Group 15"/>
              <p:cNvGrpSpPr>
                <a:grpSpLocks/>
              </p:cNvGrpSpPr>
              <p:nvPr/>
            </p:nvGrpSpPr>
            <p:grpSpPr bwMode="auto">
              <a:xfrm>
                <a:off x="4080" y="3456"/>
                <a:ext cx="128" cy="236"/>
                <a:chOff x="4080" y="3456"/>
                <a:chExt cx="128" cy="236"/>
              </a:xfrm>
            </p:grpSpPr>
            <p:sp>
              <p:nvSpPr>
                <p:cNvPr id="267280" name="Rectangle 1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281" name="Oval 1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82" name="Oval 1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83" name="Oval 1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84" name="Oval 2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85" name="Oval 2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286" name="Group 22"/>
              <p:cNvGrpSpPr>
                <a:grpSpLocks/>
              </p:cNvGrpSpPr>
              <p:nvPr/>
            </p:nvGrpSpPr>
            <p:grpSpPr bwMode="auto">
              <a:xfrm>
                <a:off x="4208" y="3459"/>
                <a:ext cx="129" cy="236"/>
                <a:chOff x="4208" y="3459"/>
                <a:chExt cx="129" cy="236"/>
              </a:xfrm>
            </p:grpSpPr>
            <p:sp>
              <p:nvSpPr>
                <p:cNvPr id="267287" name="Rectangle 2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288" name="Oval 2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89" name="Oval 2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90" name="Oval 2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91" name="Oval 2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92" name="Oval 2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293" name="Group 29"/>
              <p:cNvGrpSpPr>
                <a:grpSpLocks/>
              </p:cNvGrpSpPr>
              <p:nvPr/>
            </p:nvGrpSpPr>
            <p:grpSpPr bwMode="auto">
              <a:xfrm>
                <a:off x="4337" y="3456"/>
                <a:ext cx="128" cy="236"/>
                <a:chOff x="4337" y="3456"/>
                <a:chExt cx="128" cy="236"/>
              </a:xfrm>
            </p:grpSpPr>
            <p:sp>
              <p:nvSpPr>
                <p:cNvPr id="267294" name="Rectangle 3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295" name="Oval 3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96" name="Oval 3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97" name="Oval 3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98" name="Oval 3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299" name="Oval 3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00" name="Group 36"/>
              <p:cNvGrpSpPr>
                <a:grpSpLocks/>
              </p:cNvGrpSpPr>
              <p:nvPr/>
            </p:nvGrpSpPr>
            <p:grpSpPr bwMode="auto">
              <a:xfrm>
                <a:off x="4465" y="3480"/>
                <a:ext cx="128" cy="236"/>
                <a:chOff x="4465" y="3480"/>
                <a:chExt cx="128" cy="236"/>
              </a:xfrm>
            </p:grpSpPr>
            <p:sp>
              <p:nvSpPr>
                <p:cNvPr id="267301" name="Rectangle 3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02" name="Oval 3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03" name="Oval 3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04" name="Oval 4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05" name="Oval 4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06" name="Oval 4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07" name="Group 43"/>
              <p:cNvGrpSpPr>
                <a:grpSpLocks/>
              </p:cNvGrpSpPr>
              <p:nvPr/>
            </p:nvGrpSpPr>
            <p:grpSpPr bwMode="auto">
              <a:xfrm>
                <a:off x="4593" y="3480"/>
                <a:ext cx="129" cy="236"/>
                <a:chOff x="4593" y="3480"/>
                <a:chExt cx="129" cy="236"/>
              </a:xfrm>
            </p:grpSpPr>
            <p:sp>
              <p:nvSpPr>
                <p:cNvPr id="267308" name="Rectangle 4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09" name="Oval 4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10" name="Oval 4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11" name="Oval 4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12" name="Oval 4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13" name="Oval 4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14" name="Group 50"/>
              <p:cNvGrpSpPr>
                <a:grpSpLocks/>
              </p:cNvGrpSpPr>
              <p:nvPr/>
            </p:nvGrpSpPr>
            <p:grpSpPr bwMode="auto">
              <a:xfrm>
                <a:off x="4747" y="3504"/>
                <a:ext cx="129" cy="236"/>
                <a:chOff x="4747" y="3504"/>
                <a:chExt cx="129" cy="236"/>
              </a:xfrm>
            </p:grpSpPr>
            <p:sp>
              <p:nvSpPr>
                <p:cNvPr id="267315" name="Rectangle 5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16" name="Oval 5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17" name="Oval 5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18" name="Oval 5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19" name="Oval 5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20" name="Oval 5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21" name="Group 57"/>
              <p:cNvGrpSpPr>
                <a:grpSpLocks/>
              </p:cNvGrpSpPr>
              <p:nvPr/>
            </p:nvGrpSpPr>
            <p:grpSpPr bwMode="auto">
              <a:xfrm>
                <a:off x="4901" y="3504"/>
                <a:ext cx="129" cy="236"/>
                <a:chOff x="4901" y="3504"/>
                <a:chExt cx="129" cy="236"/>
              </a:xfrm>
            </p:grpSpPr>
            <p:sp>
              <p:nvSpPr>
                <p:cNvPr id="267322" name="Rectangle 5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23" name="Oval 5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24" name="Oval 6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25" name="Oval 6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26" name="Oval 6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27" name="Oval 6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28" name="Group 64"/>
              <p:cNvGrpSpPr>
                <a:grpSpLocks/>
              </p:cNvGrpSpPr>
              <p:nvPr/>
            </p:nvGrpSpPr>
            <p:grpSpPr bwMode="auto">
              <a:xfrm>
                <a:off x="5030" y="3528"/>
                <a:ext cx="128" cy="236"/>
                <a:chOff x="5030" y="3528"/>
                <a:chExt cx="128" cy="236"/>
              </a:xfrm>
            </p:grpSpPr>
            <p:sp>
              <p:nvSpPr>
                <p:cNvPr id="267329" name="Rectangle 6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30" name="Oval 6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31" name="Oval 6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32" name="Oval 6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33" name="Oval 6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34" name="Oval 7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67335" name="Group 71"/>
            <p:cNvGrpSpPr>
              <a:grpSpLocks/>
            </p:cNvGrpSpPr>
            <p:nvPr/>
          </p:nvGrpSpPr>
          <p:grpSpPr bwMode="auto">
            <a:xfrm>
              <a:off x="1440" y="3264"/>
              <a:ext cx="1078" cy="308"/>
              <a:chOff x="4080" y="3456"/>
              <a:chExt cx="1078" cy="308"/>
            </a:xfrm>
          </p:grpSpPr>
          <p:grpSp>
            <p:nvGrpSpPr>
              <p:cNvPr id="267336" name="Group 72"/>
              <p:cNvGrpSpPr>
                <a:grpSpLocks/>
              </p:cNvGrpSpPr>
              <p:nvPr/>
            </p:nvGrpSpPr>
            <p:grpSpPr bwMode="auto">
              <a:xfrm>
                <a:off x="4080" y="3456"/>
                <a:ext cx="128" cy="236"/>
                <a:chOff x="4080" y="3456"/>
                <a:chExt cx="128" cy="236"/>
              </a:xfrm>
            </p:grpSpPr>
            <p:sp>
              <p:nvSpPr>
                <p:cNvPr id="267337" name="Rectangle 7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38" name="Oval 7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39" name="Oval 7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40" name="Oval 7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41" name="Oval 7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42" name="Oval 7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43" name="Group 79"/>
              <p:cNvGrpSpPr>
                <a:grpSpLocks/>
              </p:cNvGrpSpPr>
              <p:nvPr/>
            </p:nvGrpSpPr>
            <p:grpSpPr bwMode="auto">
              <a:xfrm>
                <a:off x="4208" y="3459"/>
                <a:ext cx="129" cy="236"/>
                <a:chOff x="4208" y="3459"/>
                <a:chExt cx="129" cy="236"/>
              </a:xfrm>
            </p:grpSpPr>
            <p:sp>
              <p:nvSpPr>
                <p:cNvPr id="267344" name="Rectangle 8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45" name="Oval 8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46" name="Oval 8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47" name="Oval 8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48" name="Oval 8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49" name="Oval 8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50" name="Group 86"/>
              <p:cNvGrpSpPr>
                <a:grpSpLocks/>
              </p:cNvGrpSpPr>
              <p:nvPr/>
            </p:nvGrpSpPr>
            <p:grpSpPr bwMode="auto">
              <a:xfrm>
                <a:off x="4337" y="3456"/>
                <a:ext cx="128" cy="236"/>
                <a:chOff x="4337" y="3456"/>
                <a:chExt cx="128" cy="236"/>
              </a:xfrm>
            </p:grpSpPr>
            <p:sp>
              <p:nvSpPr>
                <p:cNvPr id="267351" name="Rectangle 8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52" name="Oval 8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53" name="Oval 8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54" name="Oval 9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55" name="Oval 9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56" name="Oval 9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57" name="Group 93"/>
              <p:cNvGrpSpPr>
                <a:grpSpLocks/>
              </p:cNvGrpSpPr>
              <p:nvPr/>
            </p:nvGrpSpPr>
            <p:grpSpPr bwMode="auto">
              <a:xfrm>
                <a:off x="4465" y="3480"/>
                <a:ext cx="128" cy="236"/>
                <a:chOff x="4465" y="3480"/>
                <a:chExt cx="128" cy="236"/>
              </a:xfrm>
            </p:grpSpPr>
            <p:sp>
              <p:nvSpPr>
                <p:cNvPr id="267358" name="Rectangle 9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59" name="Oval 9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60" name="Oval 9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61" name="Oval 9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62" name="Oval 9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63" name="Oval 9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64" name="Group 100"/>
              <p:cNvGrpSpPr>
                <a:grpSpLocks/>
              </p:cNvGrpSpPr>
              <p:nvPr/>
            </p:nvGrpSpPr>
            <p:grpSpPr bwMode="auto">
              <a:xfrm>
                <a:off x="4593" y="3480"/>
                <a:ext cx="129" cy="236"/>
                <a:chOff x="4593" y="3480"/>
                <a:chExt cx="129" cy="236"/>
              </a:xfrm>
            </p:grpSpPr>
            <p:sp>
              <p:nvSpPr>
                <p:cNvPr id="267365" name="Rectangle 10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66" name="Oval 10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67" name="Oval 10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68" name="Oval 10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69" name="Oval 10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70" name="Oval 10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71" name="Group 107"/>
              <p:cNvGrpSpPr>
                <a:grpSpLocks/>
              </p:cNvGrpSpPr>
              <p:nvPr/>
            </p:nvGrpSpPr>
            <p:grpSpPr bwMode="auto">
              <a:xfrm>
                <a:off x="4747" y="3504"/>
                <a:ext cx="129" cy="236"/>
                <a:chOff x="4747" y="3504"/>
                <a:chExt cx="129" cy="236"/>
              </a:xfrm>
            </p:grpSpPr>
            <p:sp>
              <p:nvSpPr>
                <p:cNvPr id="267372" name="Rectangle 10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73" name="Oval 10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74" name="Oval 11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75" name="Oval 11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76" name="Oval 11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77" name="Oval 11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78" name="Group 114"/>
              <p:cNvGrpSpPr>
                <a:grpSpLocks/>
              </p:cNvGrpSpPr>
              <p:nvPr/>
            </p:nvGrpSpPr>
            <p:grpSpPr bwMode="auto">
              <a:xfrm>
                <a:off x="4901" y="3504"/>
                <a:ext cx="129" cy="236"/>
                <a:chOff x="4901" y="3504"/>
                <a:chExt cx="129" cy="236"/>
              </a:xfrm>
            </p:grpSpPr>
            <p:sp>
              <p:nvSpPr>
                <p:cNvPr id="267379" name="Rectangle 11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80" name="Oval 11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81" name="Oval 11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82" name="Oval 11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83" name="Oval 11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84" name="Oval 12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385" name="Group 121"/>
              <p:cNvGrpSpPr>
                <a:grpSpLocks/>
              </p:cNvGrpSpPr>
              <p:nvPr/>
            </p:nvGrpSpPr>
            <p:grpSpPr bwMode="auto">
              <a:xfrm>
                <a:off x="5030" y="3528"/>
                <a:ext cx="128" cy="236"/>
                <a:chOff x="5030" y="3528"/>
                <a:chExt cx="128" cy="236"/>
              </a:xfrm>
            </p:grpSpPr>
            <p:sp>
              <p:nvSpPr>
                <p:cNvPr id="267386" name="Rectangle 12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87" name="Oval 12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88" name="Oval 12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89" name="Oval 12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90" name="Oval 12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91" name="Oval 12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67392" name="Group 128"/>
            <p:cNvGrpSpPr>
              <a:grpSpLocks/>
            </p:cNvGrpSpPr>
            <p:nvPr/>
          </p:nvGrpSpPr>
          <p:grpSpPr bwMode="auto">
            <a:xfrm>
              <a:off x="1344" y="3312"/>
              <a:ext cx="1078" cy="308"/>
              <a:chOff x="4080" y="3456"/>
              <a:chExt cx="1078" cy="308"/>
            </a:xfrm>
          </p:grpSpPr>
          <p:grpSp>
            <p:nvGrpSpPr>
              <p:cNvPr id="267393" name="Group 129"/>
              <p:cNvGrpSpPr>
                <a:grpSpLocks/>
              </p:cNvGrpSpPr>
              <p:nvPr/>
            </p:nvGrpSpPr>
            <p:grpSpPr bwMode="auto">
              <a:xfrm>
                <a:off x="4080" y="3456"/>
                <a:ext cx="128" cy="236"/>
                <a:chOff x="4080" y="3456"/>
                <a:chExt cx="128" cy="236"/>
              </a:xfrm>
            </p:grpSpPr>
            <p:sp>
              <p:nvSpPr>
                <p:cNvPr id="267394" name="Rectangle 130"/>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395" name="Oval 131"/>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96" name="Oval 132"/>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97" name="Oval 133"/>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98" name="Oval 134"/>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399" name="Oval 135"/>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00" name="Group 136"/>
              <p:cNvGrpSpPr>
                <a:grpSpLocks/>
              </p:cNvGrpSpPr>
              <p:nvPr/>
            </p:nvGrpSpPr>
            <p:grpSpPr bwMode="auto">
              <a:xfrm>
                <a:off x="4208" y="3459"/>
                <a:ext cx="129" cy="236"/>
                <a:chOff x="4208" y="3459"/>
                <a:chExt cx="129" cy="236"/>
              </a:xfrm>
            </p:grpSpPr>
            <p:sp>
              <p:nvSpPr>
                <p:cNvPr id="267401" name="Rectangle 137"/>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02" name="Oval 138"/>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03" name="Oval 139"/>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04" name="Oval 140"/>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05" name="Oval 141"/>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06" name="Oval 142"/>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07" name="Group 143"/>
              <p:cNvGrpSpPr>
                <a:grpSpLocks/>
              </p:cNvGrpSpPr>
              <p:nvPr/>
            </p:nvGrpSpPr>
            <p:grpSpPr bwMode="auto">
              <a:xfrm>
                <a:off x="4337" y="3456"/>
                <a:ext cx="128" cy="236"/>
                <a:chOff x="4337" y="3456"/>
                <a:chExt cx="128" cy="236"/>
              </a:xfrm>
            </p:grpSpPr>
            <p:sp>
              <p:nvSpPr>
                <p:cNvPr id="267408" name="Rectangle 144"/>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09" name="Oval 145"/>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10" name="Oval 146"/>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11" name="Oval 147"/>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12" name="Oval 148"/>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13" name="Oval 149"/>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14" name="Group 150"/>
              <p:cNvGrpSpPr>
                <a:grpSpLocks/>
              </p:cNvGrpSpPr>
              <p:nvPr/>
            </p:nvGrpSpPr>
            <p:grpSpPr bwMode="auto">
              <a:xfrm>
                <a:off x="4465" y="3480"/>
                <a:ext cx="128" cy="236"/>
                <a:chOff x="4465" y="3480"/>
                <a:chExt cx="128" cy="236"/>
              </a:xfrm>
            </p:grpSpPr>
            <p:sp>
              <p:nvSpPr>
                <p:cNvPr id="267415" name="Rectangle 151"/>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16" name="Oval 152"/>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17" name="Oval 153"/>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18" name="Oval 154"/>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19" name="Oval 155"/>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20" name="Oval 156"/>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21" name="Group 157"/>
              <p:cNvGrpSpPr>
                <a:grpSpLocks/>
              </p:cNvGrpSpPr>
              <p:nvPr/>
            </p:nvGrpSpPr>
            <p:grpSpPr bwMode="auto">
              <a:xfrm>
                <a:off x="4593" y="3480"/>
                <a:ext cx="129" cy="236"/>
                <a:chOff x="4593" y="3480"/>
                <a:chExt cx="129" cy="236"/>
              </a:xfrm>
            </p:grpSpPr>
            <p:sp>
              <p:nvSpPr>
                <p:cNvPr id="267422" name="Rectangle 158"/>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23" name="Oval 159"/>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24" name="Oval 160"/>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25" name="Oval 161"/>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26" name="Oval 162"/>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27" name="Oval 163"/>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28" name="Group 164"/>
              <p:cNvGrpSpPr>
                <a:grpSpLocks/>
              </p:cNvGrpSpPr>
              <p:nvPr/>
            </p:nvGrpSpPr>
            <p:grpSpPr bwMode="auto">
              <a:xfrm>
                <a:off x="4747" y="3504"/>
                <a:ext cx="129" cy="236"/>
                <a:chOff x="4747" y="3504"/>
                <a:chExt cx="129" cy="236"/>
              </a:xfrm>
            </p:grpSpPr>
            <p:sp>
              <p:nvSpPr>
                <p:cNvPr id="267429" name="Rectangle 165"/>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30" name="Oval 166"/>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31" name="Oval 167"/>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32" name="Oval 168"/>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33" name="Oval 169"/>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34" name="Oval 170"/>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35" name="Group 171"/>
              <p:cNvGrpSpPr>
                <a:grpSpLocks/>
              </p:cNvGrpSpPr>
              <p:nvPr/>
            </p:nvGrpSpPr>
            <p:grpSpPr bwMode="auto">
              <a:xfrm>
                <a:off x="4901" y="3504"/>
                <a:ext cx="129" cy="236"/>
                <a:chOff x="4901" y="3504"/>
                <a:chExt cx="129" cy="236"/>
              </a:xfrm>
            </p:grpSpPr>
            <p:sp>
              <p:nvSpPr>
                <p:cNvPr id="267436" name="Rectangle 172"/>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37" name="Oval 173"/>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38" name="Oval 174"/>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39" name="Oval 175"/>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40" name="Oval 176"/>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41" name="Oval 177"/>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42" name="Group 178"/>
              <p:cNvGrpSpPr>
                <a:grpSpLocks/>
              </p:cNvGrpSpPr>
              <p:nvPr/>
            </p:nvGrpSpPr>
            <p:grpSpPr bwMode="auto">
              <a:xfrm>
                <a:off x="5030" y="3528"/>
                <a:ext cx="128" cy="236"/>
                <a:chOff x="5030" y="3528"/>
                <a:chExt cx="128" cy="236"/>
              </a:xfrm>
            </p:grpSpPr>
            <p:sp>
              <p:nvSpPr>
                <p:cNvPr id="267443" name="Rectangle 179"/>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44" name="Oval 180"/>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45" name="Oval 181"/>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46" name="Oval 182"/>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47" name="Oval 183"/>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48" name="Oval 184"/>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67449" name="Group 185"/>
            <p:cNvGrpSpPr>
              <a:grpSpLocks/>
            </p:cNvGrpSpPr>
            <p:nvPr/>
          </p:nvGrpSpPr>
          <p:grpSpPr bwMode="auto">
            <a:xfrm>
              <a:off x="1248" y="3408"/>
              <a:ext cx="1078" cy="308"/>
              <a:chOff x="4080" y="3456"/>
              <a:chExt cx="1078" cy="308"/>
            </a:xfrm>
          </p:grpSpPr>
          <p:grpSp>
            <p:nvGrpSpPr>
              <p:cNvPr id="267450" name="Group 186"/>
              <p:cNvGrpSpPr>
                <a:grpSpLocks/>
              </p:cNvGrpSpPr>
              <p:nvPr/>
            </p:nvGrpSpPr>
            <p:grpSpPr bwMode="auto">
              <a:xfrm>
                <a:off x="4080" y="3456"/>
                <a:ext cx="128" cy="236"/>
                <a:chOff x="4080" y="3456"/>
                <a:chExt cx="128" cy="236"/>
              </a:xfrm>
            </p:grpSpPr>
            <p:sp>
              <p:nvSpPr>
                <p:cNvPr id="267451" name="Rectangle 18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52" name="Oval 18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53" name="Oval 18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54" name="Oval 19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55" name="Oval 19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56" name="Oval 19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57" name="Group 193"/>
              <p:cNvGrpSpPr>
                <a:grpSpLocks/>
              </p:cNvGrpSpPr>
              <p:nvPr/>
            </p:nvGrpSpPr>
            <p:grpSpPr bwMode="auto">
              <a:xfrm>
                <a:off x="4208" y="3459"/>
                <a:ext cx="129" cy="236"/>
                <a:chOff x="4208" y="3459"/>
                <a:chExt cx="129" cy="236"/>
              </a:xfrm>
            </p:grpSpPr>
            <p:sp>
              <p:nvSpPr>
                <p:cNvPr id="267458" name="Rectangle 19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59" name="Oval 19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60" name="Oval 19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61" name="Oval 19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62" name="Oval 19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63" name="Oval 19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64" name="Group 200"/>
              <p:cNvGrpSpPr>
                <a:grpSpLocks/>
              </p:cNvGrpSpPr>
              <p:nvPr/>
            </p:nvGrpSpPr>
            <p:grpSpPr bwMode="auto">
              <a:xfrm>
                <a:off x="4337" y="3456"/>
                <a:ext cx="128" cy="236"/>
                <a:chOff x="4337" y="3456"/>
                <a:chExt cx="128" cy="236"/>
              </a:xfrm>
            </p:grpSpPr>
            <p:sp>
              <p:nvSpPr>
                <p:cNvPr id="267465" name="Rectangle 20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66" name="Oval 20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67" name="Oval 20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68" name="Oval 20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69" name="Oval 20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70" name="Oval 20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71" name="Group 207"/>
              <p:cNvGrpSpPr>
                <a:grpSpLocks/>
              </p:cNvGrpSpPr>
              <p:nvPr/>
            </p:nvGrpSpPr>
            <p:grpSpPr bwMode="auto">
              <a:xfrm>
                <a:off x="4465" y="3480"/>
                <a:ext cx="128" cy="236"/>
                <a:chOff x="4465" y="3480"/>
                <a:chExt cx="128" cy="236"/>
              </a:xfrm>
            </p:grpSpPr>
            <p:sp>
              <p:nvSpPr>
                <p:cNvPr id="267472" name="Rectangle 20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73" name="Oval 20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74" name="Oval 21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75" name="Oval 21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76" name="Oval 21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77" name="Oval 21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78" name="Group 214"/>
              <p:cNvGrpSpPr>
                <a:grpSpLocks/>
              </p:cNvGrpSpPr>
              <p:nvPr/>
            </p:nvGrpSpPr>
            <p:grpSpPr bwMode="auto">
              <a:xfrm>
                <a:off x="4593" y="3480"/>
                <a:ext cx="129" cy="236"/>
                <a:chOff x="4593" y="3480"/>
                <a:chExt cx="129" cy="236"/>
              </a:xfrm>
            </p:grpSpPr>
            <p:sp>
              <p:nvSpPr>
                <p:cNvPr id="267479" name="Rectangle 21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80" name="Oval 21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81" name="Oval 21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82" name="Oval 21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83" name="Oval 21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84" name="Oval 22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85" name="Group 221"/>
              <p:cNvGrpSpPr>
                <a:grpSpLocks/>
              </p:cNvGrpSpPr>
              <p:nvPr/>
            </p:nvGrpSpPr>
            <p:grpSpPr bwMode="auto">
              <a:xfrm>
                <a:off x="4747" y="3504"/>
                <a:ext cx="129" cy="236"/>
                <a:chOff x="4747" y="3504"/>
                <a:chExt cx="129" cy="236"/>
              </a:xfrm>
            </p:grpSpPr>
            <p:sp>
              <p:nvSpPr>
                <p:cNvPr id="267486" name="Rectangle 22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87" name="Oval 22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88" name="Oval 22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89" name="Oval 22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90" name="Oval 22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91" name="Oval 22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92" name="Group 228"/>
              <p:cNvGrpSpPr>
                <a:grpSpLocks/>
              </p:cNvGrpSpPr>
              <p:nvPr/>
            </p:nvGrpSpPr>
            <p:grpSpPr bwMode="auto">
              <a:xfrm>
                <a:off x="4901" y="3504"/>
                <a:ext cx="129" cy="236"/>
                <a:chOff x="4901" y="3504"/>
                <a:chExt cx="129" cy="236"/>
              </a:xfrm>
            </p:grpSpPr>
            <p:sp>
              <p:nvSpPr>
                <p:cNvPr id="267493" name="Rectangle 22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494" name="Oval 23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95" name="Oval 23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96" name="Oval 23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97" name="Oval 23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498" name="Oval 23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7499" name="Group 235"/>
              <p:cNvGrpSpPr>
                <a:grpSpLocks/>
              </p:cNvGrpSpPr>
              <p:nvPr/>
            </p:nvGrpSpPr>
            <p:grpSpPr bwMode="auto">
              <a:xfrm>
                <a:off x="5030" y="3528"/>
                <a:ext cx="128" cy="236"/>
                <a:chOff x="5030" y="3528"/>
                <a:chExt cx="128" cy="236"/>
              </a:xfrm>
            </p:grpSpPr>
            <p:sp>
              <p:nvSpPr>
                <p:cNvPr id="267500" name="Rectangle 23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7501" name="Oval 23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502" name="Oval 23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503" name="Oval 23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504" name="Oval 24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7505" name="Oval 24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fld id="{D76182ED-09FA-49CA-B863-A0209E2E5879}" type="slidenum">
              <a:rPr lang="en-US"/>
              <a:pPr/>
              <a:t>70</a:t>
            </a:fld>
            <a:endParaRPr lang="en-US"/>
          </a:p>
        </p:txBody>
      </p:sp>
      <p:sp>
        <p:nvSpPr>
          <p:cNvPr id="646146" name="Rectangle 2"/>
          <p:cNvSpPr>
            <a:spLocks noGrp="1" noChangeArrowheads="1"/>
          </p:cNvSpPr>
          <p:nvPr>
            <p:ph type="title"/>
          </p:nvPr>
        </p:nvSpPr>
        <p:spPr/>
        <p:txBody>
          <a:bodyPr/>
          <a:lstStyle/>
          <a:p>
            <a:r>
              <a:rPr lang="en-US"/>
              <a:t>Sensitivities</a:t>
            </a:r>
          </a:p>
        </p:txBody>
      </p:sp>
      <p:sp>
        <p:nvSpPr>
          <p:cNvPr id="646147" name="Text Box 3"/>
          <p:cNvSpPr txBox="1">
            <a:spLocks noChangeArrowheads="1"/>
          </p:cNvSpPr>
          <p:nvPr/>
        </p:nvSpPr>
        <p:spPr bwMode="auto">
          <a:xfrm>
            <a:off x="593725" y="1944688"/>
            <a:ext cx="7477125" cy="2647950"/>
          </a:xfrm>
          <a:prstGeom prst="rect">
            <a:avLst/>
          </a:prstGeom>
          <a:noFill/>
          <a:ln w="9525">
            <a:noFill/>
            <a:miter lim="800000"/>
            <a:headEnd/>
            <a:tailEnd/>
          </a:ln>
          <a:effectLst/>
        </p:spPr>
        <p:txBody>
          <a:bodyPr wrap="none">
            <a:spAutoFit/>
          </a:bodyPr>
          <a:lstStyle/>
          <a:p>
            <a:r>
              <a:rPr lang="en-US" sz="2400"/>
              <a:t>land evap	-	2/(2-Bias)</a:t>
            </a:r>
          </a:p>
          <a:p>
            <a:r>
              <a:rPr lang="en-US" sz="2400"/>
              <a:t>LZSN		-	(3-(Summer Stat)/(Winter Stat))/2</a:t>
            </a:r>
          </a:p>
          <a:p>
            <a:r>
              <a:rPr lang="en-US" sz="2400"/>
              <a:t>INFILT	- 	1/(Base Stat)</a:t>
            </a:r>
          </a:p>
          <a:p>
            <a:r>
              <a:rPr lang="en-US" sz="2400"/>
              <a:t>IRC		-	2/(1+ (Quickflow Recession Stat))</a:t>
            </a:r>
          </a:p>
          <a:p>
            <a:r>
              <a:rPr lang="en-US" sz="2400"/>
              <a:t>AGWR	- 	2/(1+ (Baseflow Recession Stat))</a:t>
            </a:r>
          </a:p>
          <a:p>
            <a:r>
              <a:rPr lang="en-US" sz="2400"/>
              <a:t>INTFW	-	1 + (Peak Bias)/2</a:t>
            </a:r>
          </a:p>
          <a:p>
            <a:r>
              <a:rPr lang="en-US" sz="2400"/>
              <a:t>AGWETP	-	1 + (1-(Summer Stat))*5</a:t>
            </a:r>
          </a:p>
        </p:txBody>
      </p:sp>
      <p:sp>
        <p:nvSpPr>
          <p:cNvPr id="646148" name="Text Box 4"/>
          <p:cNvSpPr txBox="1">
            <a:spLocks noChangeArrowheads="1"/>
          </p:cNvSpPr>
          <p:nvPr/>
        </p:nvSpPr>
        <p:spPr bwMode="auto">
          <a:xfrm>
            <a:off x="381000" y="4800600"/>
            <a:ext cx="8001000" cy="1739900"/>
          </a:xfrm>
          <a:prstGeom prst="rect">
            <a:avLst/>
          </a:prstGeom>
          <a:solidFill>
            <a:srgbClr val="EFF7A7"/>
          </a:solidFill>
          <a:ln w="9525">
            <a:noFill/>
            <a:miter lim="800000"/>
            <a:headEnd/>
            <a:tailEnd/>
          </a:ln>
          <a:effectLst/>
        </p:spPr>
        <p:txBody>
          <a:bodyPr>
            <a:spAutoFit/>
          </a:bodyPr>
          <a:lstStyle/>
          <a:p>
            <a:pPr>
              <a:spcBef>
                <a:spcPct val="50000"/>
              </a:spcBef>
            </a:pPr>
            <a:r>
              <a:rPr lang="en-US"/>
              <a:t>So that we could code an iteration routine that would automatically calibrate the hydrology, the above sensitivities were assumed.  This type of strategy is similar to a typical Gauss-Marquardt gradient-based optimization, but with assumed first derivatives and separate objective functions for each parameter.  This approach obviates the need to calculate the Jacobean matrix, which would be computationally prohibitive.</a:t>
            </a:r>
          </a:p>
        </p:txBody>
      </p:sp>
      <p:sp>
        <p:nvSpPr>
          <p:cNvPr id="646149" name="Text Box 5"/>
          <p:cNvSpPr txBox="1">
            <a:spLocks noChangeArrowheads="1"/>
          </p:cNvSpPr>
          <p:nvPr/>
        </p:nvSpPr>
        <p:spPr bwMode="auto">
          <a:xfrm>
            <a:off x="654050" y="1335088"/>
            <a:ext cx="1677988" cy="457200"/>
          </a:xfrm>
          <a:prstGeom prst="rect">
            <a:avLst/>
          </a:prstGeom>
          <a:noFill/>
          <a:ln w="9525">
            <a:noFill/>
            <a:miter lim="800000"/>
            <a:headEnd/>
            <a:tailEnd/>
          </a:ln>
          <a:effectLst/>
        </p:spPr>
        <p:txBody>
          <a:bodyPr wrap="none">
            <a:spAutoFit/>
          </a:bodyPr>
          <a:lstStyle/>
          <a:p>
            <a:r>
              <a:rPr lang="en-US" sz="2400" b="1"/>
              <a:t>Parameter</a:t>
            </a:r>
          </a:p>
        </p:txBody>
      </p:sp>
      <p:sp>
        <p:nvSpPr>
          <p:cNvPr id="646150" name="Text Box 6"/>
          <p:cNvSpPr txBox="1">
            <a:spLocks noChangeArrowheads="1"/>
          </p:cNvSpPr>
          <p:nvPr/>
        </p:nvSpPr>
        <p:spPr bwMode="auto">
          <a:xfrm>
            <a:off x="3289300" y="1374775"/>
            <a:ext cx="2654300" cy="457200"/>
          </a:xfrm>
          <a:prstGeom prst="rect">
            <a:avLst/>
          </a:prstGeom>
          <a:noFill/>
          <a:ln w="9525">
            <a:noFill/>
            <a:miter lim="800000"/>
            <a:headEnd/>
            <a:tailEnd/>
          </a:ln>
          <a:effectLst/>
        </p:spPr>
        <p:txBody>
          <a:bodyPr wrap="none">
            <a:spAutoFit/>
          </a:bodyPr>
          <a:lstStyle/>
          <a:p>
            <a:r>
              <a:rPr lang="en-US" sz="2400" b="1"/>
              <a:t>Update Multiplier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41B3F4B0-ACD0-48B4-8EBB-3AE1386B483B}" type="slidenum">
              <a:rPr lang="en-US"/>
              <a:pPr/>
              <a:t>71</a:t>
            </a:fld>
            <a:endParaRPr lang="en-US"/>
          </a:p>
        </p:txBody>
      </p:sp>
      <p:sp>
        <p:nvSpPr>
          <p:cNvPr id="648194" name="Rectangle 2"/>
          <p:cNvSpPr>
            <a:spLocks noGrp="1" noChangeArrowheads="1"/>
          </p:cNvSpPr>
          <p:nvPr>
            <p:ph type="title"/>
          </p:nvPr>
        </p:nvSpPr>
        <p:spPr>
          <a:xfrm>
            <a:off x="152400" y="228600"/>
            <a:ext cx="5943600" cy="838200"/>
          </a:xfrm>
        </p:spPr>
        <p:txBody>
          <a:bodyPr/>
          <a:lstStyle/>
          <a:p>
            <a:r>
              <a:rPr lang="en-US"/>
              <a:t>Linking Land to River</a:t>
            </a:r>
          </a:p>
        </p:txBody>
      </p:sp>
      <p:sp>
        <p:nvSpPr>
          <p:cNvPr id="648195" name="Rectangle 3"/>
          <p:cNvSpPr>
            <a:spLocks noChangeArrowheads="1"/>
          </p:cNvSpPr>
          <p:nvPr/>
        </p:nvSpPr>
        <p:spPr bwMode="auto">
          <a:xfrm>
            <a:off x="304800" y="1905000"/>
            <a:ext cx="2895600" cy="2057400"/>
          </a:xfrm>
          <a:prstGeom prst="rect">
            <a:avLst/>
          </a:prstGeom>
          <a:solidFill>
            <a:schemeClr val="accent1"/>
          </a:solidFill>
          <a:ln w="9525">
            <a:solidFill>
              <a:schemeClr val="tx1"/>
            </a:solidFill>
            <a:miter lim="800000"/>
            <a:headEnd/>
            <a:tailEnd/>
          </a:ln>
          <a:effectLst/>
        </p:spPr>
        <p:txBody>
          <a:bodyPr wrap="none" anchor="ctr"/>
          <a:lstStyle/>
          <a:p>
            <a:pPr algn="ctr"/>
            <a:endParaRPr lang="en-US" sz="2400">
              <a:latin typeface="Times New Roman" pitchFamily="18" charset="0"/>
            </a:endParaRPr>
          </a:p>
        </p:txBody>
      </p:sp>
      <p:sp>
        <p:nvSpPr>
          <p:cNvPr id="648196" name="Rectangle 4"/>
          <p:cNvSpPr>
            <a:spLocks noChangeArrowheads="1"/>
          </p:cNvSpPr>
          <p:nvPr/>
        </p:nvSpPr>
        <p:spPr bwMode="auto">
          <a:xfrm>
            <a:off x="304800" y="3962400"/>
            <a:ext cx="2895600" cy="2057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648197" name="Text Box 5"/>
          <p:cNvSpPr txBox="1">
            <a:spLocks noChangeArrowheads="1"/>
          </p:cNvSpPr>
          <p:nvPr/>
        </p:nvSpPr>
        <p:spPr bwMode="auto">
          <a:xfrm>
            <a:off x="304800" y="1905000"/>
            <a:ext cx="1546225" cy="822325"/>
          </a:xfrm>
          <a:prstGeom prst="rect">
            <a:avLst/>
          </a:prstGeom>
          <a:noFill/>
          <a:ln w="9525">
            <a:noFill/>
            <a:miter lim="800000"/>
            <a:headEnd/>
            <a:tailEnd/>
          </a:ln>
          <a:effectLst/>
        </p:spPr>
        <p:txBody>
          <a:bodyPr wrap="none">
            <a:spAutoFit/>
          </a:bodyPr>
          <a:lstStyle/>
          <a:p>
            <a:r>
              <a:rPr lang="en-US" sz="2400">
                <a:latin typeface="Times New Roman" pitchFamily="18" charset="0"/>
              </a:rPr>
              <a:t>Land</a:t>
            </a:r>
          </a:p>
          <a:p>
            <a:r>
              <a:rPr lang="en-US" sz="2400">
                <a:latin typeface="Times New Roman" pitchFamily="18" charset="0"/>
              </a:rPr>
              <a:t>Segment A</a:t>
            </a:r>
          </a:p>
        </p:txBody>
      </p:sp>
      <p:sp>
        <p:nvSpPr>
          <p:cNvPr id="648198" name="Text Box 6"/>
          <p:cNvSpPr txBox="1">
            <a:spLocks noChangeArrowheads="1"/>
          </p:cNvSpPr>
          <p:nvPr/>
        </p:nvSpPr>
        <p:spPr bwMode="auto">
          <a:xfrm>
            <a:off x="304800" y="3962400"/>
            <a:ext cx="1528763" cy="822325"/>
          </a:xfrm>
          <a:prstGeom prst="rect">
            <a:avLst/>
          </a:prstGeom>
          <a:noFill/>
          <a:ln w="9525">
            <a:noFill/>
            <a:miter lim="800000"/>
            <a:headEnd/>
            <a:tailEnd/>
          </a:ln>
          <a:effectLst/>
        </p:spPr>
        <p:txBody>
          <a:bodyPr wrap="none">
            <a:spAutoFit/>
          </a:bodyPr>
          <a:lstStyle/>
          <a:p>
            <a:r>
              <a:rPr lang="en-US" sz="2400">
                <a:latin typeface="Times New Roman" pitchFamily="18" charset="0"/>
              </a:rPr>
              <a:t>Land</a:t>
            </a:r>
          </a:p>
          <a:p>
            <a:r>
              <a:rPr lang="en-US" sz="2400">
                <a:latin typeface="Times New Roman" pitchFamily="18" charset="0"/>
              </a:rPr>
              <a:t>Segment B</a:t>
            </a:r>
          </a:p>
        </p:txBody>
      </p:sp>
      <p:sp>
        <p:nvSpPr>
          <p:cNvPr id="648199" name="Oval 7"/>
          <p:cNvSpPr>
            <a:spLocks noChangeArrowheads="1"/>
          </p:cNvSpPr>
          <p:nvPr/>
        </p:nvSpPr>
        <p:spPr bwMode="auto">
          <a:xfrm>
            <a:off x="1828800" y="1905000"/>
            <a:ext cx="1143000" cy="4114800"/>
          </a:xfrm>
          <a:prstGeom prst="ellipse">
            <a:avLst/>
          </a:prstGeom>
          <a:solidFill>
            <a:schemeClr val="hlink"/>
          </a:solidFill>
          <a:ln w="9525">
            <a:solidFill>
              <a:schemeClr val="tx1"/>
            </a:solidFill>
            <a:round/>
            <a:headEnd/>
            <a:tailEnd/>
          </a:ln>
          <a:effectLst/>
        </p:spPr>
        <p:txBody>
          <a:bodyPr wrap="none" anchor="ctr"/>
          <a:lstStyle/>
          <a:p>
            <a:pPr algn="ctr"/>
            <a:endParaRPr lang="en-US" sz="2400">
              <a:latin typeface="Times New Roman" pitchFamily="18" charset="0"/>
            </a:endParaRPr>
          </a:p>
        </p:txBody>
      </p:sp>
      <p:sp>
        <p:nvSpPr>
          <p:cNvPr id="648200" name="Line 8"/>
          <p:cNvSpPr>
            <a:spLocks noChangeShapeType="1"/>
          </p:cNvSpPr>
          <p:nvPr/>
        </p:nvSpPr>
        <p:spPr bwMode="auto">
          <a:xfrm>
            <a:off x="1371600" y="3962400"/>
            <a:ext cx="1676400" cy="0"/>
          </a:xfrm>
          <a:prstGeom prst="line">
            <a:avLst/>
          </a:prstGeom>
          <a:noFill/>
          <a:ln w="9525">
            <a:solidFill>
              <a:schemeClr val="tx1"/>
            </a:solidFill>
            <a:round/>
            <a:headEnd/>
            <a:tailEnd/>
          </a:ln>
          <a:effectLst/>
        </p:spPr>
        <p:txBody>
          <a:bodyPr/>
          <a:lstStyle/>
          <a:p>
            <a:endParaRPr lang="en-US"/>
          </a:p>
        </p:txBody>
      </p:sp>
      <p:sp>
        <p:nvSpPr>
          <p:cNvPr id="648201" name="Text Box 9"/>
          <p:cNvSpPr txBox="1">
            <a:spLocks noChangeArrowheads="1"/>
          </p:cNvSpPr>
          <p:nvPr/>
        </p:nvSpPr>
        <p:spPr bwMode="auto">
          <a:xfrm>
            <a:off x="1905000" y="2667000"/>
            <a:ext cx="1054100" cy="366713"/>
          </a:xfrm>
          <a:prstGeom prst="rect">
            <a:avLst/>
          </a:prstGeom>
          <a:noFill/>
          <a:ln w="9525">
            <a:noFill/>
            <a:miter lim="800000"/>
            <a:headEnd/>
            <a:tailEnd/>
          </a:ln>
          <a:effectLst/>
        </p:spPr>
        <p:txBody>
          <a:bodyPr wrap="none">
            <a:spAutoFit/>
          </a:bodyPr>
          <a:lstStyle/>
          <a:p>
            <a:r>
              <a:rPr lang="en-US">
                <a:latin typeface="Times New Roman" pitchFamily="18" charset="0"/>
              </a:rPr>
              <a:t>50k acres</a:t>
            </a:r>
          </a:p>
        </p:txBody>
      </p:sp>
      <p:sp>
        <p:nvSpPr>
          <p:cNvPr id="648202" name="Text Box 10"/>
          <p:cNvSpPr txBox="1">
            <a:spLocks noChangeArrowheads="1"/>
          </p:cNvSpPr>
          <p:nvPr/>
        </p:nvSpPr>
        <p:spPr bwMode="auto">
          <a:xfrm>
            <a:off x="1905000" y="4586288"/>
            <a:ext cx="1054100" cy="366712"/>
          </a:xfrm>
          <a:prstGeom prst="rect">
            <a:avLst/>
          </a:prstGeom>
          <a:noFill/>
          <a:ln w="9525">
            <a:noFill/>
            <a:miter lim="800000"/>
            <a:headEnd/>
            <a:tailEnd/>
          </a:ln>
          <a:effectLst/>
        </p:spPr>
        <p:txBody>
          <a:bodyPr wrap="none">
            <a:spAutoFit/>
          </a:bodyPr>
          <a:lstStyle/>
          <a:p>
            <a:r>
              <a:rPr lang="en-US">
                <a:latin typeface="Times New Roman" pitchFamily="18" charset="0"/>
              </a:rPr>
              <a:t>50k acres</a:t>
            </a:r>
          </a:p>
        </p:txBody>
      </p:sp>
      <p:sp>
        <p:nvSpPr>
          <p:cNvPr id="648203" name="Freeform 11"/>
          <p:cNvSpPr>
            <a:spLocks/>
          </p:cNvSpPr>
          <p:nvPr/>
        </p:nvSpPr>
        <p:spPr bwMode="auto">
          <a:xfrm>
            <a:off x="2133600" y="3022600"/>
            <a:ext cx="542925" cy="2997200"/>
          </a:xfrm>
          <a:custGeom>
            <a:avLst/>
            <a:gdLst/>
            <a:ahLst/>
            <a:cxnLst>
              <a:cxn ang="0">
                <a:pos x="325" y="0"/>
              </a:cxn>
              <a:cxn ang="0">
                <a:pos x="288" y="112"/>
              </a:cxn>
              <a:cxn ang="0">
                <a:pos x="0" y="400"/>
              </a:cxn>
              <a:cxn ang="0">
                <a:pos x="288" y="1360"/>
              </a:cxn>
              <a:cxn ang="0">
                <a:pos x="192" y="1888"/>
              </a:cxn>
            </a:cxnLst>
            <a:rect l="0" t="0" r="r" b="b"/>
            <a:pathLst>
              <a:path w="342" h="1888">
                <a:moveTo>
                  <a:pt x="325" y="0"/>
                </a:moveTo>
                <a:cubicBezTo>
                  <a:pt x="319" y="18"/>
                  <a:pt x="342" y="45"/>
                  <a:pt x="288" y="112"/>
                </a:cubicBezTo>
                <a:cubicBezTo>
                  <a:pt x="234" y="179"/>
                  <a:pt x="0" y="192"/>
                  <a:pt x="0" y="400"/>
                </a:cubicBezTo>
                <a:cubicBezTo>
                  <a:pt x="0" y="608"/>
                  <a:pt x="256" y="1112"/>
                  <a:pt x="288" y="1360"/>
                </a:cubicBezTo>
                <a:cubicBezTo>
                  <a:pt x="320" y="1608"/>
                  <a:pt x="256" y="1748"/>
                  <a:pt x="192" y="1888"/>
                </a:cubicBezTo>
              </a:path>
            </a:pathLst>
          </a:custGeom>
          <a:noFill/>
          <a:ln w="19050" cmpd="sng">
            <a:solidFill>
              <a:schemeClr val="accent2"/>
            </a:solidFill>
            <a:round/>
            <a:headEnd/>
            <a:tailEnd/>
          </a:ln>
          <a:effectLst/>
        </p:spPr>
        <p:txBody>
          <a:bodyPr/>
          <a:lstStyle/>
          <a:p>
            <a:endParaRPr lang="en-US"/>
          </a:p>
        </p:txBody>
      </p:sp>
      <p:sp>
        <p:nvSpPr>
          <p:cNvPr id="648204" name="AutoShape 12"/>
          <p:cNvSpPr>
            <a:spLocks noChangeArrowheads="1"/>
          </p:cNvSpPr>
          <p:nvPr/>
        </p:nvSpPr>
        <p:spPr bwMode="auto">
          <a:xfrm>
            <a:off x="2286000" y="5867400"/>
            <a:ext cx="228600" cy="228600"/>
          </a:xfrm>
          <a:prstGeom prst="star5">
            <a:avLst/>
          </a:prstGeom>
          <a:solidFill>
            <a:srgbClr val="FFCC00"/>
          </a:solidFill>
          <a:ln w="9525">
            <a:solidFill>
              <a:schemeClr val="tx1"/>
            </a:solidFill>
            <a:miter lim="800000"/>
            <a:headEnd/>
            <a:tailEnd/>
          </a:ln>
          <a:effectLst/>
        </p:spPr>
        <p:txBody>
          <a:bodyPr wrap="none" anchor="ctr"/>
          <a:lstStyle/>
          <a:p>
            <a:endParaRPr lang="en-US"/>
          </a:p>
        </p:txBody>
      </p:sp>
      <p:sp>
        <p:nvSpPr>
          <p:cNvPr id="648205" name="AutoShape 13"/>
          <p:cNvSpPr>
            <a:spLocks noChangeArrowheads="1"/>
          </p:cNvSpPr>
          <p:nvPr/>
        </p:nvSpPr>
        <p:spPr bwMode="auto">
          <a:xfrm>
            <a:off x="2057400" y="3810000"/>
            <a:ext cx="228600" cy="228600"/>
          </a:xfrm>
          <a:prstGeom prst="star5">
            <a:avLst/>
          </a:prstGeom>
          <a:solidFill>
            <a:srgbClr val="FFCC00"/>
          </a:solidFill>
          <a:ln w="9525">
            <a:solidFill>
              <a:schemeClr val="tx1"/>
            </a:solidFill>
            <a:miter lim="800000"/>
            <a:headEnd/>
            <a:tailEnd/>
          </a:ln>
          <a:effectLst/>
        </p:spPr>
        <p:txBody>
          <a:bodyPr wrap="none" anchor="ctr"/>
          <a:lstStyle/>
          <a:p>
            <a:endParaRPr lang="en-US"/>
          </a:p>
        </p:txBody>
      </p:sp>
      <p:sp>
        <p:nvSpPr>
          <p:cNvPr id="648206" name="Text Box 14"/>
          <p:cNvSpPr txBox="1">
            <a:spLocks noChangeArrowheads="1"/>
          </p:cNvSpPr>
          <p:nvPr/>
        </p:nvSpPr>
        <p:spPr bwMode="auto">
          <a:xfrm>
            <a:off x="990600" y="3678238"/>
            <a:ext cx="914400" cy="336550"/>
          </a:xfrm>
          <a:prstGeom prst="rect">
            <a:avLst/>
          </a:prstGeom>
          <a:noFill/>
          <a:ln w="9525">
            <a:noFill/>
            <a:miter lim="800000"/>
            <a:headEnd/>
            <a:tailEnd/>
          </a:ln>
          <a:effectLst/>
        </p:spPr>
        <p:txBody>
          <a:bodyPr wrap="none">
            <a:spAutoFit/>
          </a:bodyPr>
          <a:lstStyle/>
          <a:p>
            <a:r>
              <a:rPr lang="en-US" sz="1600">
                <a:latin typeface="Times New Roman" pitchFamily="18" charset="0"/>
              </a:rPr>
              <a:t>Station 1</a:t>
            </a:r>
          </a:p>
        </p:txBody>
      </p:sp>
      <p:sp>
        <p:nvSpPr>
          <p:cNvPr id="648207" name="Text Box 15"/>
          <p:cNvSpPr txBox="1">
            <a:spLocks noChangeArrowheads="1"/>
          </p:cNvSpPr>
          <p:nvPr/>
        </p:nvSpPr>
        <p:spPr bwMode="auto">
          <a:xfrm>
            <a:off x="1143000" y="5638800"/>
            <a:ext cx="914400" cy="336550"/>
          </a:xfrm>
          <a:prstGeom prst="rect">
            <a:avLst/>
          </a:prstGeom>
          <a:noFill/>
          <a:ln w="9525">
            <a:noFill/>
            <a:miter lim="800000"/>
            <a:headEnd/>
            <a:tailEnd/>
          </a:ln>
          <a:effectLst/>
        </p:spPr>
        <p:txBody>
          <a:bodyPr wrap="none">
            <a:spAutoFit/>
          </a:bodyPr>
          <a:lstStyle/>
          <a:p>
            <a:r>
              <a:rPr lang="en-US" sz="1600">
                <a:latin typeface="Times New Roman" pitchFamily="18" charset="0"/>
              </a:rPr>
              <a:t>Station 2</a:t>
            </a:r>
          </a:p>
        </p:txBody>
      </p:sp>
      <p:sp>
        <p:nvSpPr>
          <p:cNvPr id="648208" name="Text Box 16"/>
          <p:cNvSpPr txBox="1">
            <a:spLocks noChangeArrowheads="1"/>
          </p:cNvSpPr>
          <p:nvPr/>
        </p:nvSpPr>
        <p:spPr bwMode="auto">
          <a:xfrm>
            <a:off x="3505200" y="2895600"/>
            <a:ext cx="5334000" cy="3937000"/>
          </a:xfrm>
          <a:prstGeom prst="rect">
            <a:avLst/>
          </a:prstGeom>
          <a:noFill/>
          <a:ln w="9525">
            <a:noFill/>
            <a:miter lim="800000"/>
            <a:headEnd/>
            <a:tailEnd/>
          </a:ln>
          <a:effectLst/>
        </p:spPr>
        <p:txBody>
          <a:bodyPr>
            <a:spAutoFit/>
          </a:bodyPr>
          <a:lstStyle/>
          <a:p>
            <a:r>
              <a:rPr lang="en-US">
                <a:solidFill>
                  <a:srgbClr val="CC3300"/>
                </a:solidFill>
                <a:latin typeface="Times New Roman" pitchFamily="18" charset="0"/>
              </a:rPr>
              <a:t>Basis:  Percent of basin made up of each Land Segment</a:t>
            </a:r>
          </a:p>
          <a:p>
            <a:endParaRPr lang="en-US">
              <a:latin typeface="Times New Roman" pitchFamily="18" charset="0"/>
            </a:endParaRPr>
          </a:p>
          <a:p>
            <a:r>
              <a:rPr lang="en-US">
                <a:latin typeface="Times New Roman" pitchFamily="18" charset="0"/>
              </a:rPr>
              <a:t>Land Segment A is:</a:t>
            </a:r>
          </a:p>
          <a:p>
            <a:r>
              <a:rPr lang="en-US">
                <a:latin typeface="Times New Roman" pitchFamily="18" charset="0"/>
              </a:rPr>
              <a:t>100% of station 1 </a:t>
            </a:r>
          </a:p>
          <a:p>
            <a:r>
              <a:rPr lang="en-US">
                <a:latin typeface="Times New Roman" pitchFamily="18" charset="0"/>
              </a:rPr>
              <a:t> 50% of station 2</a:t>
            </a:r>
          </a:p>
          <a:p>
            <a:endParaRPr lang="en-US">
              <a:latin typeface="Times New Roman" pitchFamily="18" charset="0"/>
            </a:endParaRPr>
          </a:p>
          <a:p>
            <a:r>
              <a:rPr lang="en-US">
                <a:latin typeface="Times New Roman" pitchFamily="18" charset="0"/>
              </a:rPr>
              <a:t>The ‘importance’ ratio is 2:1, so Land Segment A uses 2/3 of the station1 parameters and 1/3 station2 parameters</a:t>
            </a:r>
          </a:p>
          <a:p>
            <a:endParaRPr lang="en-US">
              <a:latin typeface="Times New Roman" pitchFamily="18" charset="0"/>
            </a:endParaRPr>
          </a:p>
          <a:p>
            <a:r>
              <a:rPr lang="en-US">
                <a:latin typeface="Times New Roman" pitchFamily="18" charset="0"/>
              </a:rPr>
              <a:t>Assigned land segments that did not drain to any calibration stations to similar land segments</a:t>
            </a:r>
          </a:p>
          <a:p>
            <a:endParaRPr lang="en-US">
              <a:latin typeface="Times New Roman" pitchFamily="18" charset="0"/>
            </a:endParaRPr>
          </a:p>
          <a:p>
            <a:r>
              <a:rPr lang="en-US">
                <a:latin typeface="Times New Roman" pitchFamily="18" charset="0"/>
              </a:rPr>
              <a:t>An ‘importance’ of less than 20% was ignored.</a:t>
            </a:r>
          </a:p>
        </p:txBody>
      </p:sp>
      <p:sp>
        <p:nvSpPr>
          <p:cNvPr id="648209" name="Text Box 17"/>
          <p:cNvSpPr txBox="1">
            <a:spLocks noChangeArrowheads="1"/>
          </p:cNvSpPr>
          <p:nvPr/>
        </p:nvSpPr>
        <p:spPr bwMode="auto">
          <a:xfrm>
            <a:off x="3336925" y="1103313"/>
            <a:ext cx="5426075" cy="1739900"/>
          </a:xfrm>
          <a:prstGeom prst="rect">
            <a:avLst/>
          </a:prstGeom>
          <a:solidFill>
            <a:srgbClr val="EFF7A7"/>
          </a:solidFill>
          <a:ln w="9525">
            <a:noFill/>
            <a:miter lim="800000"/>
            <a:headEnd/>
            <a:tailEnd/>
          </a:ln>
          <a:effectLst/>
        </p:spPr>
        <p:txBody>
          <a:bodyPr>
            <a:spAutoFit/>
          </a:bodyPr>
          <a:lstStyle/>
          <a:p>
            <a:r>
              <a:rPr lang="en-US"/>
              <a:t>Calibration Metrics are river-based, but parameters are land-based.  The structure of phase 5 makes it difficult to make the connection.</a:t>
            </a:r>
          </a:p>
          <a:p>
            <a:endParaRPr lang="en-US"/>
          </a:p>
          <a:p>
            <a:r>
              <a:rPr lang="en-US"/>
              <a:t>The following rules were applied to relate calibration metrics to specific land parameters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2"/>
          </p:nvPr>
        </p:nvSpPr>
        <p:spPr/>
        <p:txBody>
          <a:bodyPr/>
          <a:lstStyle/>
          <a:p>
            <a:fld id="{0555A6CA-A143-4933-9D89-893A1F228C57}" type="slidenum">
              <a:rPr lang="en-US"/>
              <a:pPr/>
              <a:t>72</a:t>
            </a:fld>
            <a:endParaRPr lang="en-US"/>
          </a:p>
        </p:txBody>
      </p:sp>
      <p:pic>
        <p:nvPicPr>
          <p:cNvPr id="353282" name="Picture 2"/>
          <p:cNvPicPr>
            <a:picLocks noChangeAspect="1" noChangeArrowheads="1"/>
          </p:cNvPicPr>
          <p:nvPr/>
        </p:nvPicPr>
        <p:blipFill>
          <a:blip r:embed="rId3" cstate="print"/>
          <a:srcRect/>
          <a:stretch>
            <a:fillRect/>
          </a:stretch>
        </p:blipFill>
        <p:spPr bwMode="auto">
          <a:xfrm>
            <a:off x="2620963" y="2209800"/>
            <a:ext cx="3678237" cy="4356100"/>
          </a:xfrm>
          <a:prstGeom prst="rect">
            <a:avLst/>
          </a:prstGeom>
          <a:noFill/>
          <a:ln w="9525">
            <a:noFill/>
            <a:miter lim="800000"/>
            <a:headEnd/>
            <a:tailEnd/>
          </a:ln>
          <a:effectLst/>
        </p:spPr>
      </p:pic>
      <p:pic>
        <p:nvPicPr>
          <p:cNvPr id="353283" name="Picture 3"/>
          <p:cNvPicPr>
            <a:picLocks noChangeAspect="1" noChangeArrowheads="1"/>
          </p:cNvPicPr>
          <p:nvPr/>
        </p:nvPicPr>
        <p:blipFill>
          <a:blip r:embed="rId4" cstate="print"/>
          <a:srcRect/>
          <a:stretch>
            <a:fillRect/>
          </a:stretch>
        </p:blipFill>
        <p:spPr bwMode="auto">
          <a:xfrm>
            <a:off x="1554163" y="304800"/>
            <a:ext cx="4648200" cy="1978025"/>
          </a:xfrm>
          <a:prstGeom prst="rect">
            <a:avLst/>
          </a:prstGeom>
          <a:noFill/>
          <a:ln w="9525">
            <a:noFill/>
            <a:miter lim="800000"/>
            <a:headEnd/>
            <a:tailEnd/>
          </a:ln>
          <a:effectLst/>
        </p:spPr>
      </p:pic>
      <p:sp>
        <p:nvSpPr>
          <p:cNvPr id="353284" name="Text Box 4"/>
          <p:cNvSpPr txBox="1">
            <a:spLocks noChangeArrowheads="1"/>
          </p:cNvSpPr>
          <p:nvPr/>
        </p:nvSpPr>
        <p:spPr bwMode="auto">
          <a:xfrm>
            <a:off x="0" y="0"/>
            <a:ext cx="3711575" cy="466725"/>
          </a:xfrm>
          <a:prstGeom prst="rect">
            <a:avLst/>
          </a:prstGeom>
          <a:noFill/>
          <a:ln w="9525">
            <a:solidFill>
              <a:schemeClr val="tx1"/>
            </a:solidFill>
            <a:miter lim="800000"/>
            <a:headEnd/>
            <a:tailEnd/>
          </a:ln>
          <a:effectLst/>
        </p:spPr>
        <p:txBody>
          <a:bodyPr wrap="none">
            <a:spAutoFit/>
          </a:bodyPr>
          <a:lstStyle/>
          <a:p>
            <a:r>
              <a:rPr lang="en-US" sz="2400" b="1"/>
              <a:t>Calibration of hydrology</a:t>
            </a:r>
          </a:p>
        </p:txBody>
      </p:sp>
      <p:pic>
        <p:nvPicPr>
          <p:cNvPr id="353285" name="Picture 5"/>
          <p:cNvPicPr>
            <a:picLocks noChangeAspect="1" noChangeArrowheads="1"/>
          </p:cNvPicPr>
          <p:nvPr/>
        </p:nvPicPr>
        <p:blipFill>
          <a:blip r:embed="rId5" cstate="print"/>
          <a:srcRect/>
          <a:stretch>
            <a:fillRect/>
          </a:stretch>
        </p:blipFill>
        <p:spPr bwMode="auto">
          <a:xfrm>
            <a:off x="4343400" y="2203450"/>
            <a:ext cx="4700588" cy="4370388"/>
          </a:xfrm>
          <a:prstGeom prst="rect">
            <a:avLst/>
          </a:prstGeom>
          <a:noFill/>
          <a:ln w="9525">
            <a:noFill/>
            <a:miter lim="800000"/>
            <a:headEnd/>
            <a:tailEnd/>
          </a:ln>
          <a:effectLst/>
        </p:spPr>
      </p:pic>
      <p:sp>
        <p:nvSpPr>
          <p:cNvPr id="353286" name="Rectangle 6"/>
          <p:cNvSpPr>
            <a:spLocks noChangeArrowheads="1"/>
          </p:cNvSpPr>
          <p:nvPr/>
        </p:nvSpPr>
        <p:spPr bwMode="auto">
          <a:xfrm>
            <a:off x="6507163" y="685800"/>
            <a:ext cx="1981200" cy="838200"/>
          </a:xfrm>
          <a:prstGeom prst="rect">
            <a:avLst/>
          </a:prstGeom>
          <a:solidFill>
            <a:srgbClr val="CCECFF"/>
          </a:solidFill>
          <a:ln w="9525">
            <a:solidFill>
              <a:schemeClr val="tx1"/>
            </a:solidFill>
            <a:miter lim="800000"/>
            <a:headEnd/>
            <a:tailEnd/>
          </a:ln>
          <a:effectLst/>
        </p:spPr>
        <p:txBody>
          <a:bodyPr wrap="none" anchor="ctr"/>
          <a:lstStyle/>
          <a:p>
            <a:pPr lvl="1" algn="ctr"/>
            <a:r>
              <a:rPr lang="en-US"/>
              <a:t>Model Structure</a:t>
            </a:r>
          </a:p>
          <a:p>
            <a:pPr lvl="1" algn="ctr"/>
            <a:r>
              <a:rPr lang="en-US"/>
              <a:t>Files</a:t>
            </a:r>
          </a:p>
        </p:txBody>
      </p:sp>
      <p:sp>
        <p:nvSpPr>
          <p:cNvPr id="353287" name="AutoShape 7"/>
          <p:cNvSpPr>
            <a:spLocks noChangeArrowheads="1"/>
          </p:cNvSpPr>
          <p:nvPr/>
        </p:nvSpPr>
        <p:spPr bwMode="auto">
          <a:xfrm rot="3704483">
            <a:off x="7252494" y="1693069"/>
            <a:ext cx="671513" cy="485775"/>
          </a:xfrm>
          <a:prstGeom prst="rightArrow">
            <a:avLst>
              <a:gd name="adj1" fmla="val 50000"/>
              <a:gd name="adj2" fmla="val 34559"/>
            </a:avLst>
          </a:prstGeom>
          <a:solidFill>
            <a:srgbClr val="FFCCCC"/>
          </a:solidFill>
          <a:ln w="9525">
            <a:solidFill>
              <a:schemeClr val="tx1"/>
            </a:solidFill>
            <a:miter lim="800000"/>
            <a:headEnd/>
            <a:tailEnd/>
          </a:ln>
          <a:effectLst/>
        </p:spPr>
        <p:txBody>
          <a:bodyPr wrap="none" anchor="ctr"/>
          <a:lstStyle/>
          <a:p>
            <a:endParaRPr lang="en-US"/>
          </a:p>
        </p:txBody>
      </p:sp>
      <p:sp>
        <p:nvSpPr>
          <p:cNvPr id="353288" name="Oval 8"/>
          <p:cNvSpPr>
            <a:spLocks noChangeArrowheads="1"/>
          </p:cNvSpPr>
          <p:nvPr/>
        </p:nvSpPr>
        <p:spPr bwMode="auto">
          <a:xfrm>
            <a:off x="4419600" y="3429000"/>
            <a:ext cx="1447800" cy="990600"/>
          </a:xfrm>
          <a:prstGeom prst="ellipse">
            <a:avLst/>
          </a:prstGeom>
          <a:solidFill>
            <a:srgbClr val="FF9966"/>
          </a:solidFill>
          <a:ln w="9525">
            <a:solidFill>
              <a:schemeClr val="tx1"/>
            </a:solidFill>
            <a:round/>
            <a:headEnd/>
            <a:tailEnd/>
          </a:ln>
          <a:effectLst/>
        </p:spPr>
        <p:txBody>
          <a:bodyPr wrap="none" anchor="ctr"/>
          <a:lstStyle/>
          <a:p>
            <a:pPr algn="ctr" eaLnBrk="0" hangingPunct="0"/>
            <a:r>
              <a:rPr lang="en-US">
                <a:latin typeface="Times New Roman" pitchFamily="18" charset="0"/>
              </a:rPr>
              <a:t>External</a:t>
            </a:r>
          </a:p>
          <a:p>
            <a:pPr algn="ctr" eaLnBrk="0" hangingPunct="0"/>
            <a:r>
              <a:rPr lang="en-US">
                <a:latin typeface="Times New Roman" pitchFamily="18" charset="0"/>
              </a:rPr>
              <a:t>Transfer</a:t>
            </a:r>
          </a:p>
          <a:p>
            <a:pPr algn="ctr" eaLnBrk="0" hangingPunct="0"/>
            <a:r>
              <a:rPr lang="en-US">
                <a:latin typeface="Times New Roman" pitchFamily="18" charset="0"/>
              </a:rPr>
              <a:t>Module</a:t>
            </a:r>
          </a:p>
        </p:txBody>
      </p:sp>
      <p:sp>
        <p:nvSpPr>
          <p:cNvPr id="353289" name="AutoShape 9"/>
          <p:cNvSpPr>
            <a:spLocks noChangeArrowheads="1"/>
          </p:cNvSpPr>
          <p:nvPr/>
        </p:nvSpPr>
        <p:spPr bwMode="auto">
          <a:xfrm rot="2928844">
            <a:off x="5788026" y="4224337"/>
            <a:ext cx="349250" cy="346075"/>
          </a:xfrm>
          <a:prstGeom prst="rightArrow">
            <a:avLst>
              <a:gd name="adj1" fmla="val 73611"/>
              <a:gd name="adj2" fmla="val 25229"/>
            </a:avLst>
          </a:prstGeom>
          <a:noFill/>
          <a:ln w="28575">
            <a:solidFill>
              <a:schemeClr val="tx1"/>
            </a:solidFill>
            <a:miter lim="800000"/>
            <a:headEnd/>
            <a:tailEnd/>
          </a:ln>
          <a:effectLst/>
        </p:spPr>
        <p:txBody>
          <a:bodyPr wrap="none" anchor="ctr"/>
          <a:lstStyle/>
          <a:p>
            <a:pPr algn="ctr"/>
            <a:r>
              <a:rPr lang="en-US" sz="1400" b="1"/>
              <a:t>3</a:t>
            </a:r>
          </a:p>
        </p:txBody>
      </p:sp>
      <p:sp>
        <p:nvSpPr>
          <p:cNvPr id="353290" name="Line 10"/>
          <p:cNvSpPr>
            <a:spLocks noChangeShapeType="1"/>
          </p:cNvSpPr>
          <p:nvPr/>
        </p:nvSpPr>
        <p:spPr bwMode="auto">
          <a:xfrm flipV="1">
            <a:off x="4146550" y="4338638"/>
            <a:ext cx="196850" cy="233362"/>
          </a:xfrm>
          <a:prstGeom prst="line">
            <a:avLst/>
          </a:prstGeom>
          <a:noFill/>
          <a:ln w="9525">
            <a:solidFill>
              <a:schemeClr val="tx1"/>
            </a:solidFill>
            <a:round/>
            <a:headEnd/>
            <a:tailEnd type="triangle" w="med" len="med"/>
          </a:ln>
          <a:effectLst/>
        </p:spPr>
        <p:txBody>
          <a:bodyPr/>
          <a:lstStyle/>
          <a:p>
            <a:endParaRPr lang="en-US"/>
          </a:p>
        </p:txBody>
      </p:sp>
      <p:sp>
        <p:nvSpPr>
          <p:cNvPr id="353291" name="Freeform 11"/>
          <p:cNvSpPr>
            <a:spLocks/>
          </p:cNvSpPr>
          <p:nvPr/>
        </p:nvSpPr>
        <p:spPr bwMode="auto">
          <a:xfrm>
            <a:off x="2016125" y="5514975"/>
            <a:ext cx="2241550" cy="1035050"/>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
        <p:nvSpPr>
          <p:cNvPr id="353292" name="Rectangle 12"/>
          <p:cNvSpPr>
            <a:spLocks noChangeArrowheads="1"/>
          </p:cNvSpPr>
          <p:nvPr/>
        </p:nvSpPr>
        <p:spPr bwMode="auto">
          <a:xfrm>
            <a:off x="685800" y="4495800"/>
            <a:ext cx="1752600" cy="838200"/>
          </a:xfrm>
          <a:prstGeom prst="rect">
            <a:avLst/>
          </a:prstGeom>
          <a:solidFill>
            <a:schemeClr val="accent1"/>
          </a:solidFill>
          <a:ln w="9525">
            <a:solidFill>
              <a:schemeClr val="tx1"/>
            </a:solidFill>
            <a:miter lim="800000"/>
            <a:headEnd/>
            <a:tailEnd/>
          </a:ln>
          <a:effectLst/>
        </p:spPr>
        <p:txBody>
          <a:bodyPr wrap="none" anchor="ctr"/>
          <a:lstStyle/>
          <a:p>
            <a:pPr algn="ctr"/>
            <a:r>
              <a:rPr lang="en-US"/>
              <a:t>Optimization</a:t>
            </a:r>
          </a:p>
          <a:p>
            <a:pPr algn="ctr"/>
            <a:r>
              <a:rPr lang="en-US"/>
              <a:t>Routine</a:t>
            </a:r>
          </a:p>
        </p:txBody>
      </p:sp>
      <p:sp>
        <p:nvSpPr>
          <p:cNvPr id="353293" name="Freeform 13"/>
          <p:cNvSpPr>
            <a:spLocks/>
          </p:cNvSpPr>
          <p:nvPr/>
        </p:nvSpPr>
        <p:spPr bwMode="auto">
          <a:xfrm rot="5128040">
            <a:off x="-289718" y="2372518"/>
            <a:ext cx="2705100" cy="1008063"/>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F930EE6-F2B1-453C-B66C-4E725094F684}" type="slidenum">
              <a:rPr lang="en-US"/>
              <a:pPr/>
              <a:t>73</a:t>
            </a:fld>
            <a:endParaRPr lang="en-US"/>
          </a:p>
        </p:txBody>
      </p:sp>
      <p:pic>
        <p:nvPicPr>
          <p:cNvPr id="65024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650243" name="Text Box 3"/>
          <p:cNvSpPr txBox="1">
            <a:spLocks noChangeArrowheads="1"/>
          </p:cNvSpPr>
          <p:nvPr/>
        </p:nvSpPr>
        <p:spPr bwMode="auto">
          <a:xfrm>
            <a:off x="2667000" y="3124200"/>
            <a:ext cx="5426075" cy="2289175"/>
          </a:xfrm>
          <a:prstGeom prst="rect">
            <a:avLst/>
          </a:prstGeom>
          <a:solidFill>
            <a:srgbClr val="EFF7A7"/>
          </a:solidFill>
          <a:ln w="9525">
            <a:noFill/>
            <a:miter lim="800000"/>
            <a:headEnd/>
            <a:tailEnd/>
          </a:ln>
          <a:effectLst/>
        </p:spPr>
        <p:txBody>
          <a:bodyPr>
            <a:spAutoFit/>
          </a:bodyPr>
          <a:lstStyle/>
          <a:p>
            <a:r>
              <a:rPr lang="en-US"/>
              <a:t>A program was written to automatically calibrate the hydrology for all stations and land segments.</a:t>
            </a:r>
          </a:p>
          <a:p>
            <a:endParaRPr lang="en-US"/>
          </a:p>
          <a:p>
            <a:r>
              <a:rPr lang="en-US"/>
              <a:t>This plot shows average NS efficiency for all 284 calibration stations versus iteration</a:t>
            </a:r>
          </a:p>
          <a:p>
            <a:endParaRPr lang="en-US"/>
          </a:p>
          <a:p>
            <a:r>
              <a:rPr lang="en-US"/>
              <a:t>The calibration becomes stable after approximately ten iterations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2BA192E-082A-407D-8DA3-78CB035E6C9E}" type="slidenum">
              <a:rPr lang="en-US"/>
              <a:pPr/>
              <a:t>74</a:t>
            </a:fld>
            <a:endParaRPr lang="en-US"/>
          </a:p>
        </p:txBody>
      </p:sp>
      <p:sp>
        <p:nvSpPr>
          <p:cNvPr id="632834" name="Rectangle 2"/>
          <p:cNvSpPr>
            <a:spLocks noGrp="1" noChangeArrowheads="1"/>
          </p:cNvSpPr>
          <p:nvPr>
            <p:ph type="title"/>
          </p:nvPr>
        </p:nvSpPr>
        <p:spPr>
          <a:xfrm>
            <a:off x="685800" y="152400"/>
            <a:ext cx="7772400" cy="1600200"/>
          </a:xfrm>
        </p:spPr>
        <p:txBody>
          <a:bodyPr/>
          <a:lstStyle/>
          <a:p>
            <a:r>
              <a:rPr lang="en-US" sz="3600"/>
              <a:t>Main Calibration Test:</a:t>
            </a:r>
            <a:br>
              <a:rPr lang="en-US" sz="3600"/>
            </a:br>
            <a:r>
              <a:rPr lang="en-US" sz="3600"/>
              <a:t>Nash – Sutcliffe Model efficiency</a:t>
            </a:r>
          </a:p>
        </p:txBody>
      </p:sp>
      <p:sp>
        <p:nvSpPr>
          <p:cNvPr id="632835" name="Rectangle 3"/>
          <p:cNvSpPr>
            <a:spLocks noGrp="1" noChangeArrowheads="1"/>
          </p:cNvSpPr>
          <p:nvPr>
            <p:ph type="body" idx="1"/>
          </p:nvPr>
        </p:nvSpPr>
        <p:spPr>
          <a:xfrm>
            <a:off x="685800" y="1676400"/>
            <a:ext cx="7772400" cy="4953000"/>
          </a:xfrm>
        </p:spPr>
        <p:txBody>
          <a:bodyPr/>
          <a:lstStyle/>
          <a:p>
            <a:pPr>
              <a:lnSpc>
                <a:spcPct val="90000"/>
              </a:lnSpc>
              <a:buFontTx/>
              <a:buNone/>
            </a:pPr>
            <a:r>
              <a:rPr lang="en-US" sz="2800"/>
              <a:t>                          (variance of errors)</a:t>
            </a:r>
          </a:p>
          <a:p>
            <a:pPr>
              <a:lnSpc>
                <a:spcPct val="90000"/>
              </a:lnSpc>
              <a:buFontTx/>
              <a:buNone/>
            </a:pPr>
            <a:r>
              <a:rPr lang="en-US" sz="2800"/>
              <a:t>                        (variance of observed)</a:t>
            </a:r>
          </a:p>
          <a:p>
            <a:pPr>
              <a:lnSpc>
                <a:spcPct val="90000"/>
              </a:lnSpc>
              <a:buFontTx/>
              <a:buNone/>
            </a:pPr>
            <a:endParaRPr lang="en-US" sz="2800"/>
          </a:p>
          <a:p>
            <a:pPr>
              <a:lnSpc>
                <a:spcPct val="90000"/>
              </a:lnSpc>
              <a:buFontTx/>
              <a:buNone/>
            </a:pPr>
            <a:r>
              <a:rPr lang="en-US" sz="2800"/>
              <a:t>= 1 if model is perfect (no errors)</a:t>
            </a:r>
          </a:p>
          <a:p>
            <a:pPr>
              <a:lnSpc>
                <a:spcPct val="90000"/>
              </a:lnSpc>
              <a:buFontTx/>
              <a:buNone/>
            </a:pPr>
            <a:r>
              <a:rPr lang="en-US" sz="2800"/>
              <a:t>= 0 if the model is simply the mean of observed</a:t>
            </a:r>
          </a:p>
          <a:p>
            <a:pPr>
              <a:lnSpc>
                <a:spcPct val="90000"/>
              </a:lnSpc>
              <a:buFontTx/>
              <a:buNone/>
            </a:pPr>
            <a:r>
              <a:rPr lang="en-US" sz="2800"/>
              <a:t>Can be negative</a:t>
            </a:r>
          </a:p>
          <a:p>
            <a:pPr>
              <a:lnSpc>
                <a:spcPct val="90000"/>
              </a:lnSpc>
              <a:buFontTx/>
              <a:buNone/>
            </a:pPr>
            <a:endParaRPr lang="en-US" sz="2800"/>
          </a:p>
          <a:p>
            <a:pPr>
              <a:lnSpc>
                <a:spcPct val="90000"/>
              </a:lnSpc>
              <a:buFontTx/>
              <a:buNone/>
            </a:pPr>
            <a:r>
              <a:rPr lang="en-US" sz="2800"/>
              <a:t>Generally reported between .5 and .75 for HSPF-type model applications.  Sometimes reported for log of flow or monthly flows in the same range</a:t>
            </a:r>
          </a:p>
        </p:txBody>
      </p:sp>
      <p:sp>
        <p:nvSpPr>
          <p:cNvPr id="632836" name="Text Box 4"/>
          <p:cNvSpPr txBox="1">
            <a:spLocks noChangeArrowheads="1"/>
          </p:cNvSpPr>
          <p:nvPr/>
        </p:nvSpPr>
        <p:spPr bwMode="auto">
          <a:xfrm>
            <a:off x="1066800" y="1752600"/>
            <a:ext cx="1711325" cy="701675"/>
          </a:xfrm>
          <a:prstGeom prst="rect">
            <a:avLst/>
          </a:prstGeom>
          <a:noFill/>
          <a:ln w="9525">
            <a:noFill/>
            <a:miter lim="800000"/>
            <a:headEnd/>
            <a:tailEnd/>
          </a:ln>
          <a:effectLst/>
        </p:spPr>
        <p:txBody>
          <a:bodyPr wrap="none">
            <a:spAutoFit/>
          </a:bodyPr>
          <a:lstStyle/>
          <a:p>
            <a:r>
              <a:rPr lang="en-US" sz="4000">
                <a:latin typeface="Times New Roman" pitchFamily="18" charset="0"/>
              </a:rPr>
              <a:t>E = 1 - </a:t>
            </a:r>
          </a:p>
        </p:txBody>
      </p:sp>
      <p:sp>
        <p:nvSpPr>
          <p:cNvPr id="632837" name="Line 5"/>
          <p:cNvSpPr>
            <a:spLocks noChangeShapeType="1"/>
          </p:cNvSpPr>
          <p:nvPr/>
        </p:nvSpPr>
        <p:spPr bwMode="auto">
          <a:xfrm flipV="1">
            <a:off x="3057525" y="2176463"/>
            <a:ext cx="3733800" cy="0"/>
          </a:xfrm>
          <a:prstGeom prst="line">
            <a:avLst/>
          </a:prstGeom>
          <a:noFill/>
          <a:ln w="38100">
            <a:solidFill>
              <a:schemeClr val="tx1"/>
            </a:solidFill>
            <a:round/>
            <a:headEnd/>
            <a:tailEnd/>
          </a:ln>
          <a:effectLst/>
        </p:spPr>
        <p:txBody>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4CF6263-B934-4597-8479-DF19566B6F8B}" type="slidenum">
              <a:rPr lang="en-US"/>
              <a:pPr/>
              <a:t>75</a:t>
            </a:fld>
            <a:endParaRPr lang="en-US"/>
          </a:p>
        </p:txBody>
      </p:sp>
      <p:pic>
        <p:nvPicPr>
          <p:cNvPr id="654338" name="Picture 2"/>
          <p:cNvPicPr>
            <a:picLocks noChangeAspect="1" noChangeArrowheads="1"/>
          </p:cNvPicPr>
          <p:nvPr/>
        </p:nvPicPr>
        <p:blipFill>
          <a:blip r:embed="rId2" cstate="print"/>
          <a:srcRect/>
          <a:stretch>
            <a:fillRect/>
          </a:stretch>
        </p:blipFill>
        <p:spPr bwMode="auto">
          <a:xfrm>
            <a:off x="0" y="0"/>
            <a:ext cx="9144000" cy="6019800"/>
          </a:xfrm>
          <a:prstGeom prst="rect">
            <a:avLst/>
          </a:prstGeom>
          <a:noFill/>
          <a:ln w="9525">
            <a:noFill/>
            <a:miter lim="800000"/>
            <a:headEnd/>
            <a:tailEnd/>
          </a:ln>
          <a:effectLst/>
        </p:spPr>
      </p:pic>
      <p:sp>
        <p:nvSpPr>
          <p:cNvPr id="654339" name="Text Box 3"/>
          <p:cNvSpPr txBox="1">
            <a:spLocks noChangeArrowheads="1"/>
          </p:cNvSpPr>
          <p:nvPr/>
        </p:nvSpPr>
        <p:spPr bwMode="auto">
          <a:xfrm>
            <a:off x="381000" y="5943600"/>
            <a:ext cx="7467600" cy="641350"/>
          </a:xfrm>
          <a:prstGeom prst="rect">
            <a:avLst/>
          </a:prstGeom>
          <a:solidFill>
            <a:srgbClr val="EFF7A7"/>
          </a:solidFill>
          <a:ln w="9525">
            <a:noFill/>
            <a:miter lim="800000"/>
            <a:headEnd/>
            <a:tailEnd/>
          </a:ln>
          <a:effectLst/>
        </p:spPr>
        <p:txBody>
          <a:bodyPr>
            <a:spAutoFit/>
          </a:bodyPr>
          <a:lstStyle/>
          <a:p>
            <a:r>
              <a:rPr lang="en-US"/>
              <a:t>Histogram of calibrated efficiencies at 284 flow stations.  Most are in the range reported in the literature for single-station HSPF applications.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5E2369EC-F3BF-4D75-89EE-DF597A46544C}" type="slidenum">
              <a:rPr lang="en-US"/>
              <a:pPr/>
              <a:t>76</a:t>
            </a:fld>
            <a:endParaRPr lang="en-US"/>
          </a:p>
        </p:txBody>
      </p:sp>
      <p:sp>
        <p:nvSpPr>
          <p:cNvPr id="651266" name="Rectangle 2"/>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pic>
        <p:nvPicPr>
          <p:cNvPr id="651267" name="Picture 3"/>
          <p:cNvPicPr>
            <a:picLocks noChangeAspect="1" noChangeArrowheads="1"/>
          </p:cNvPicPr>
          <p:nvPr/>
        </p:nvPicPr>
        <p:blipFill>
          <a:blip r:embed="rId2" cstate="print"/>
          <a:srcRect/>
          <a:stretch>
            <a:fillRect/>
          </a:stretch>
        </p:blipFill>
        <p:spPr bwMode="auto">
          <a:xfrm>
            <a:off x="0" y="0"/>
            <a:ext cx="9144000" cy="5410200"/>
          </a:xfrm>
          <a:prstGeom prst="rect">
            <a:avLst/>
          </a:prstGeom>
          <a:noFill/>
          <a:ln w="9525">
            <a:noFill/>
            <a:miter lim="800000"/>
            <a:headEnd/>
            <a:tailEnd/>
          </a:ln>
          <a:effectLst/>
        </p:spPr>
      </p:pic>
      <p:sp>
        <p:nvSpPr>
          <p:cNvPr id="651268" name="Text Box 4"/>
          <p:cNvSpPr txBox="1">
            <a:spLocks noChangeArrowheads="1"/>
          </p:cNvSpPr>
          <p:nvPr/>
        </p:nvSpPr>
        <p:spPr bwMode="auto">
          <a:xfrm>
            <a:off x="457200" y="5029200"/>
            <a:ext cx="8305800" cy="1190625"/>
          </a:xfrm>
          <a:prstGeom prst="rect">
            <a:avLst/>
          </a:prstGeom>
          <a:solidFill>
            <a:srgbClr val="EFF7A7"/>
          </a:solidFill>
          <a:ln w="9525">
            <a:noFill/>
            <a:miter lim="800000"/>
            <a:headEnd/>
            <a:tailEnd/>
          </a:ln>
          <a:effectLst/>
        </p:spPr>
        <p:txBody>
          <a:bodyPr>
            <a:spAutoFit/>
          </a:bodyPr>
          <a:lstStyle/>
          <a:p>
            <a:r>
              <a:rPr lang="en-US"/>
              <a:t>Several different sets of rules were tried to optimize the calibration.  The chart above shows several sets of these rules.  Some were clearly dominated, but the calibration proved to be remarkably robust in that modest changes in the calibration rules did not produce large changes in the results.</a:t>
            </a:r>
          </a:p>
        </p:txBody>
      </p:sp>
      <p:sp>
        <p:nvSpPr>
          <p:cNvPr id="651269" name="Text Box 5"/>
          <p:cNvSpPr txBox="1">
            <a:spLocks noChangeArrowheads="1"/>
          </p:cNvSpPr>
          <p:nvPr/>
        </p:nvSpPr>
        <p:spPr bwMode="auto">
          <a:xfrm>
            <a:off x="457200" y="6324600"/>
            <a:ext cx="8305800" cy="274638"/>
          </a:xfrm>
          <a:prstGeom prst="rect">
            <a:avLst/>
          </a:prstGeom>
          <a:solidFill>
            <a:srgbClr val="EFF7A7"/>
          </a:solidFill>
          <a:ln w="9525">
            <a:noFill/>
            <a:miter lim="800000"/>
            <a:headEnd/>
            <a:tailEnd/>
          </a:ln>
          <a:effectLst/>
        </p:spPr>
        <p:txBody>
          <a:bodyPr>
            <a:spAutoFit/>
          </a:bodyPr>
          <a:lstStyle/>
          <a:p>
            <a:r>
              <a:rPr lang="en-US" sz="1200"/>
              <a:t>Note:  these runs performed with an earlier rainfall and land use and should not be compared to the following slide</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C2B1D5F7-E810-4004-81AF-5FABD2557A20}" type="slidenum">
              <a:rPr lang="en-US"/>
              <a:pPr/>
              <a:t>77</a:t>
            </a:fld>
            <a:endParaRPr lang="en-US"/>
          </a:p>
        </p:txBody>
      </p:sp>
      <p:pic>
        <p:nvPicPr>
          <p:cNvPr id="453636"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4F92C5C-8B75-4F8A-8533-23592CF1FB06}" type="slidenum">
              <a:rPr lang="en-US"/>
              <a:pPr/>
              <a:t>78</a:t>
            </a:fld>
            <a:endParaRPr lang="en-US"/>
          </a:p>
        </p:txBody>
      </p:sp>
      <p:sp>
        <p:nvSpPr>
          <p:cNvPr id="724994" name="Rectangle 2"/>
          <p:cNvSpPr>
            <a:spLocks noGrp="1" noChangeArrowheads="1"/>
          </p:cNvSpPr>
          <p:nvPr>
            <p:ph type="title"/>
          </p:nvPr>
        </p:nvSpPr>
        <p:spPr>
          <a:xfrm>
            <a:off x="914400" y="304800"/>
            <a:ext cx="6172200" cy="1066800"/>
          </a:xfrm>
        </p:spPr>
        <p:txBody>
          <a:bodyPr/>
          <a:lstStyle/>
          <a:p>
            <a:pPr algn="l"/>
            <a:r>
              <a:rPr lang="en-US" sz="3200">
                <a:solidFill>
                  <a:schemeClr val="accent2"/>
                </a:solidFill>
              </a:rPr>
              <a:t>Virginia evaluated hydrology against their own set of criteria</a:t>
            </a:r>
          </a:p>
        </p:txBody>
      </p:sp>
      <p:sp>
        <p:nvSpPr>
          <p:cNvPr id="724995" name="Rectangle 3"/>
          <p:cNvSpPr>
            <a:spLocks noGrp="1" noChangeArrowheads="1"/>
          </p:cNvSpPr>
          <p:nvPr>
            <p:ph type="body" idx="1"/>
          </p:nvPr>
        </p:nvSpPr>
        <p:spPr/>
        <p:txBody>
          <a:bodyPr/>
          <a:lstStyle/>
          <a:p>
            <a:r>
              <a:rPr lang="en-US" sz="2400"/>
              <a:t>Error in total volume                    &gt;=20%</a:t>
            </a:r>
          </a:p>
          <a:p>
            <a:r>
              <a:rPr lang="en-US" sz="2400"/>
              <a:t>Error in low flow or base flow recession  &gt;=3.0%</a:t>
            </a:r>
          </a:p>
          <a:p>
            <a:r>
              <a:rPr lang="en-US" sz="2400"/>
              <a:t>Error in 50% lowest flow              &gt;=20%</a:t>
            </a:r>
          </a:p>
          <a:p>
            <a:r>
              <a:rPr lang="en-US" sz="2400"/>
              <a:t>Error in 10% highest flow             &gt;=25%</a:t>
            </a:r>
          </a:p>
          <a:p>
            <a:r>
              <a:rPr lang="en-US" sz="2400"/>
              <a:t>Error in storm volumes                 &gt;=30%</a:t>
            </a:r>
          </a:p>
          <a:p>
            <a:r>
              <a:rPr lang="en-US" sz="2400"/>
              <a:t>Summer volume error                  &gt;=40% </a:t>
            </a:r>
          </a:p>
          <a:p>
            <a:r>
              <a:rPr lang="en-US" sz="2400"/>
              <a:t>Winter volume error                     &gt;=40% </a:t>
            </a:r>
          </a:p>
          <a:p>
            <a:r>
              <a:rPr lang="en-US" sz="2400"/>
              <a:t>Summer storm volume error</a:t>
            </a:r>
            <a:r>
              <a:rPr lang="en-US" sz="2800"/>
              <a:t>       </a:t>
            </a:r>
            <a:r>
              <a:rPr lang="en-US" sz="2400"/>
              <a:t>&gt;=75%</a:t>
            </a:r>
          </a:p>
          <a:p>
            <a:r>
              <a:rPr lang="en-US" sz="2400"/>
              <a:t>Storm peaks simulated verses observed for selected storms in inches                           &gt;=30%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878AF0C-CCFD-4961-9752-DC0BD3137FDE}" type="slidenum">
              <a:rPr lang="en-US"/>
              <a:pPr/>
              <a:t>79</a:t>
            </a:fld>
            <a:endParaRPr lang="en-US"/>
          </a:p>
        </p:txBody>
      </p:sp>
      <p:sp>
        <p:nvSpPr>
          <p:cNvPr id="728066" name="Rectangle 2"/>
          <p:cNvSpPr>
            <a:spLocks noGrp="1" noChangeArrowheads="1"/>
          </p:cNvSpPr>
          <p:nvPr>
            <p:ph type="title"/>
          </p:nvPr>
        </p:nvSpPr>
        <p:spPr/>
        <p:txBody>
          <a:bodyPr/>
          <a:lstStyle/>
          <a:p>
            <a:endParaRPr lang="en-US"/>
          </a:p>
        </p:txBody>
      </p:sp>
      <p:sp>
        <p:nvSpPr>
          <p:cNvPr id="728067" name="Rectangle 3"/>
          <p:cNvSpPr>
            <a:spLocks noGrp="1" noChangeArrowheads="1"/>
          </p:cNvSpPr>
          <p:nvPr>
            <p:ph type="body" idx="1"/>
          </p:nvPr>
        </p:nvSpPr>
        <p:spPr/>
        <p:txBody>
          <a:bodyPr/>
          <a:lstStyle/>
          <a:p>
            <a:endParaRPr lang="en-US"/>
          </a:p>
        </p:txBody>
      </p:sp>
      <p:pic>
        <p:nvPicPr>
          <p:cNvPr id="728068"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lide Number Placeholder 4"/>
          <p:cNvSpPr>
            <a:spLocks noGrp="1"/>
          </p:cNvSpPr>
          <p:nvPr>
            <p:ph type="sldNum" sz="quarter" idx="12"/>
          </p:nvPr>
        </p:nvSpPr>
        <p:spPr/>
        <p:txBody>
          <a:bodyPr/>
          <a:lstStyle/>
          <a:p>
            <a:fld id="{C9F149F7-266C-47B5-A73B-EED299AC597D}" type="slidenum">
              <a:rPr lang="en-US"/>
              <a:pPr/>
              <a:t>8</a:t>
            </a:fld>
            <a:endParaRPr lang="en-US"/>
          </a:p>
        </p:txBody>
      </p:sp>
      <p:sp>
        <p:nvSpPr>
          <p:cNvPr id="268290" name="Rectangle 2"/>
          <p:cNvSpPr>
            <a:spLocks noGrp="1" noChangeArrowheads="1"/>
          </p:cNvSpPr>
          <p:nvPr>
            <p:ph type="title"/>
          </p:nvPr>
        </p:nvSpPr>
        <p:spPr>
          <a:xfrm>
            <a:off x="838200" y="76200"/>
            <a:ext cx="7772400" cy="1143000"/>
          </a:xfrm>
        </p:spPr>
        <p:txBody>
          <a:bodyPr/>
          <a:lstStyle/>
          <a:p>
            <a:r>
              <a:rPr lang="en-US"/>
              <a:t>BMPs</a:t>
            </a:r>
          </a:p>
        </p:txBody>
      </p:sp>
      <p:sp>
        <p:nvSpPr>
          <p:cNvPr id="268291" name="AutoShape 3"/>
          <p:cNvSpPr>
            <a:spLocks noChangeArrowheads="1"/>
          </p:cNvSpPr>
          <p:nvPr/>
        </p:nvSpPr>
        <p:spPr bwMode="auto">
          <a:xfrm>
            <a:off x="6400800" y="5029200"/>
            <a:ext cx="685800" cy="609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sp>
        <p:nvSpPr>
          <p:cNvPr id="268292" name="Freeform 4"/>
          <p:cNvSpPr>
            <a:spLocks/>
          </p:cNvSpPr>
          <p:nvPr/>
        </p:nvSpPr>
        <p:spPr bwMode="auto">
          <a:xfrm rot="4844424">
            <a:off x="13494" y="2577306"/>
            <a:ext cx="2130425" cy="938213"/>
          </a:xfrm>
          <a:custGeom>
            <a:avLst/>
            <a:gdLst/>
            <a:ahLst/>
            <a:cxnLst>
              <a:cxn ang="0">
                <a:pos x="671" y="208"/>
              </a:cxn>
              <a:cxn ang="0">
                <a:pos x="1019" y="228"/>
              </a:cxn>
              <a:cxn ang="0">
                <a:pos x="1013" y="0"/>
              </a:cxn>
              <a:cxn ang="0">
                <a:pos x="1342" y="303"/>
              </a:cxn>
              <a:cxn ang="0">
                <a:pos x="1006" y="591"/>
              </a:cxn>
              <a:cxn ang="0">
                <a:pos x="1006" y="447"/>
              </a:cxn>
              <a:cxn ang="0">
                <a:pos x="577" y="449"/>
              </a:cxn>
              <a:cxn ang="0">
                <a:pos x="48" y="556"/>
              </a:cxn>
              <a:cxn ang="0">
                <a:pos x="289" y="329"/>
              </a:cxn>
              <a:cxn ang="0">
                <a:pos x="155" y="108"/>
              </a:cxn>
              <a:cxn ang="0">
                <a:pos x="671" y="208"/>
              </a:cxn>
            </a:cxnLst>
            <a:rect l="0" t="0" r="r" b="b"/>
            <a:pathLst>
              <a:path w="1342" h="591">
                <a:moveTo>
                  <a:pt x="671" y="208"/>
                </a:moveTo>
                <a:cubicBezTo>
                  <a:pt x="815" y="228"/>
                  <a:pt x="962" y="263"/>
                  <a:pt x="1019" y="228"/>
                </a:cubicBezTo>
                <a:lnTo>
                  <a:pt x="1013" y="0"/>
                </a:lnTo>
                <a:lnTo>
                  <a:pt x="1342" y="303"/>
                </a:lnTo>
                <a:lnTo>
                  <a:pt x="1006" y="591"/>
                </a:lnTo>
                <a:lnTo>
                  <a:pt x="1006" y="447"/>
                </a:lnTo>
                <a:cubicBezTo>
                  <a:pt x="934" y="423"/>
                  <a:pt x="737" y="431"/>
                  <a:pt x="577" y="449"/>
                </a:cubicBezTo>
                <a:cubicBezTo>
                  <a:pt x="417" y="467"/>
                  <a:pt x="96" y="576"/>
                  <a:pt x="48" y="556"/>
                </a:cubicBezTo>
                <a:cubicBezTo>
                  <a:pt x="0" y="536"/>
                  <a:pt x="271" y="403"/>
                  <a:pt x="289" y="329"/>
                </a:cubicBezTo>
                <a:cubicBezTo>
                  <a:pt x="307" y="255"/>
                  <a:pt x="91" y="128"/>
                  <a:pt x="155" y="108"/>
                </a:cubicBezTo>
                <a:cubicBezTo>
                  <a:pt x="219" y="88"/>
                  <a:pt x="527" y="188"/>
                  <a:pt x="671" y="208"/>
                </a:cubicBezTo>
                <a:close/>
              </a:path>
            </a:pathLst>
          </a:custGeom>
          <a:solidFill>
            <a:schemeClr val="accent1"/>
          </a:solidFill>
          <a:ln w="9525">
            <a:solidFill>
              <a:schemeClr val="tx1"/>
            </a:solidFill>
            <a:round/>
            <a:headEnd/>
            <a:tailEnd/>
          </a:ln>
          <a:effectLst/>
        </p:spPr>
        <p:txBody>
          <a:bodyPr/>
          <a:lstStyle/>
          <a:p>
            <a:endParaRPr lang="en-US"/>
          </a:p>
        </p:txBody>
      </p:sp>
      <p:sp>
        <p:nvSpPr>
          <p:cNvPr id="268293" name="Freeform 5"/>
          <p:cNvSpPr>
            <a:spLocks/>
          </p:cNvSpPr>
          <p:nvPr/>
        </p:nvSpPr>
        <p:spPr bwMode="auto">
          <a:xfrm rot="6579894">
            <a:off x="2893219" y="2669381"/>
            <a:ext cx="2009775" cy="938213"/>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68294" name="Freeform 6"/>
          <p:cNvSpPr>
            <a:spLocks/>
          </p:cNvSpPr>
          <p:nvPr/>
        </p:nvSpPr>
        <p:spPr bwMode="auto">
          <a:xfrm rot="5670970">
            <a:off x="1771650" y="2992438"/>
            <a:ext cx="1371600" cy="552450"/>
          </a:xfrm>
          <a:custGeom>
            <a:avLst/>
            <a:gdLst/>
            <a:ahLst/>
            <a:cxnLst>
              <a:cxn ang="0">
                <a:pos x="561" y="186"/>
              </a:cxn>
              <a:cxn ang="0">
                <a:pos x="968" y="228"/>
              </a:cxn>
              <a:cxn ang="0">
                <a:pos x="962" y="0"/>
              </a:cxn>
              <a:cxn ang="0">
                <a:pos x="1291" y="303"/>
              </a:cxn>
              <a:cxn ang="0">
                <a:pos x="955" y="591"/>
              </a:cxn>
              <a:cxn ang="0">
                <a:pos x="955" y="447"/>
              </a:cxn>
              <a:cxn ang="0">
                <a:pos x="676" y="422"/>
              </a:cxn>
              <a:cxn ang="0">
                <a:pos x="73" y="529"/>
              </a:cxn>
              <a:cxn ang="0">
                <a:pos x="239" y="287"/>
              </a:cxn>
              <a:cxn ang="0">
                <a:pos x="104" y="108"/>
              </a:cxn>
              <a:cxn ang="0">
                <a:pos x="561" y="186"/>
              </a:cxn>
            </a:cxnLst>
            <a:rect l="0" t="0" r="r" b="b"/>
            <a:pathLst>
              <a:path w="1291" h="591">
                <a:moveTo>
                  <a:pt x="561" y="186"/>
                </a:moveTo>
                <a:cubicBezTo>
                  <a:pt x="705" y="206"/>
                  <a:pt x="901" y="259"/>
                  <a:pt x="968" y="228"/>
                </a:cubicBezTo>
                <a:lnTo>
                  <a:pt x="962" y="0"/>
                </a:lnTo>
                <a:lnTo>
                  <a:pt x="1291" y="303"/>
                </a:lnTo>
                <a:lnTo>
                  <a:pt x="955" y="591"/>
                </a:lnTo>
                <a:lnTo>
                  <a:pt x="955" y="447"/>
                </a:lnTo>
                <a:cubicBezTo>
                  <a:pt x="909" y="419"/>
                  <a:pt x="823" y="408"/>
                  <a:pt x="676" y="422"/>
                </a:cubicBezTo>
                <a:cubicBezTo>
                  <a:pt x="529" y="436"/>
                  <a:pt x="146" y="552"/>
                  <a:pt x="73" y="529"/>
                </a:cubicBezTo>
                <a:cubicBezTo>
                  <a:pt x="0" y="506"/>
                  <a:pt x="234" y="357"/>
                  <a:pt x="239" y="287"/>
                </a:cubicBezTo>
                <a:cubicBezTo>
                  <a:pt x="244" y="217"/>
                  <a:pt x="50" y="125"/>
                  <a:pt x="104" y="108"/>
                </a:cubicBezTo>
                <a:cubicBezTo>
                  <a:pt x="158" y="91"/>
                  <a:pt x="417" y="166"/>
                  <a:pt x="561" y="186"/>
                </a:cubicBezTo>
                <a:close/>
              </a:path>
            </a:pathLst>
          </a:custGeom>
          <a:solidFill>
            <a:schemeClr val="accent1"/>
          </a:solidFill>
          <a:ln w="9525">
            <a:solidFill>
              <a:schemeClr val="tx1"/>
            </a:solidFill>
            <a:round/>
            <a:headEnd/>
            <a:tailEnd/>
          </a:ln>
          <a:effectLst/>
        </p:spPr>
        <p:txBody>
          <a:bodyPr/>
          <a:lstStyle/>
          <a:p>
            <a:endParaRPr lang="en-US"/>
          </a:p>
        </p:txBody>
      </p:sp>
      <p:sp>
        <p:nvSpPr>
          <p:cNvPr id="268295" name="Freeform 7"/>
          <p:cNvSpPr>
            <a:spLocks/>
          </p:cNvSpPr>
          <p:nvPr/>
        </p:nvSpPr>
        <p:spPr bwMode="auto">
          <a:xfrm rot="21611418">
            <a:off x="4265613" y="4800600"/>
            <a:ext cx="1979612" cy="989013"/>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68296" name="Text Box 8"/>
          <p:cNvSpPr txBox="1">
            <a:spLocks noChangeArrowheads="1"/>
          </p:cNvSpPr>
          <p:nvPr/>
        </p:nvSpPr>
        <p:spPr bwMode="auto">
          <a:xfrm>
            <a:off x="288925" y="1565275"/>
            <a:ext cx="167322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Atmosphere</a:t>
            </a:r>
          </a:p>
        </p:txBody>
      </p:sp>
      <p:sp>
        <p:nvSpPr>
          <p:cNvPr id="268297" name="Text Box 9"/>
          <p:cNvSpPr txBox="1">
            <a:spLocks noChangeArrowheads="1"/>
          </p:cNvSpPr>
          <p:nvPr/>
        </p:nvSpPr>
        <p:spPr bwMode="auto">
          <a:xfrm>
            <a:off x="2346325" y="1412875"/>
            <a:ext cx="129857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Fertilizer</a:t>
            </a:r>
          </a:p>
        </p:txBody>
      </p:sp>
      <p:sp>
        <p:nvSpPr>
          <p:cNvPr id="268298" name="Text Box 10"/>
          <p:cNvSpPr txBox="1">
            <a:spLocks noChangeArrowheads="1"/>
          </p:cNvSpPr>
          <p:nvPr/>
        </p:nvSpPr>
        <p:spPr bwMode="auto">
          <a:xfrm>
            <a:off x="4343400" y="1752600"/>
            <a:ext cx="1131888"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Manure</a:t>
            </a:r>
          </a:p>
        </p:txBody>
      </p:sp>
      <p:sp>
        <p:nvSpPr>
          <p:cNvPr id="268299" name="Text Box 11"/>
          <p:cNvSpPr txBox="1">
            <a:spLocks noChangeArrowheads="1"/>
          </p:cNvSpPr>
          <p:nvPr/>
        </p:nvSpPr>
        <p:spPr bwMode="auto">
          <a:xfrm>
            <a:off x="4953000" y="5029200"/>
            <a:ext cx="1047750"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Runoff</a:t>
            </a:r>
          </a:p>
        </p:txBody>
      </p:sp>
      <p:sp>
        <p:nvSpPr>
          <p:cNvPr id="268300" name="Text Box 12"/>
          <p:cNvSpPr txBox="1">
            <a:spLocks noChangeArrowheads="1"/>
          </p:cNvSpPr>
          <p:nvPr/>
        </p:nvSpPr>
        <p:spPr bwMode="auto">
          <a:xfrm>
            <a:off x="6096000" y="1066800"/>
            <a:ext cx="2571750" cy="1190625"/>
          </a:xfrm>
          <a:prstGeom prst="rect">
            <a:avLst/>
          </a:prstGeom>
          <a:noFill/>
          <a:ln w="9525">
            <a:noFill/>
            <a:miter lim="800000"/>
            <a:headEnd/>
            <a:tailEnd/>
          </a:ln>
          <a:effectLst/>
        </p:spPr>
        <p:txBody>
          <a:bodyPr wrap="none">
            <a:spAutoFit/>
          </a:bodyPr>
          <a:lstStyle/>
          <a:p>
            <a:pPr eaLnBrk="0" hangingPunct="0"/>
            <a:r>
              <a:rPr lang="en-US" sz="3600">
                <a:latin typeface="Times New Roman" pitchFamily="18" charset="0"/>
              </a:rPr>
              <a:t>Nutrient</a:t>
            </a:r>
          </a:p>
          <a:p>
            <a:pPr eaLnBrk="0" hangingPunct="0"/>
            <a:r>
              <a:rPr lang="en-US" sz="3600">
                <a:latin typeface="Times New Roman" pitchFamily="18" charset="0"/>
              </a:rPr>
              <a:t>Management</a:t>
            </a:r>
          </a:p>
        </p:txBody>
      </p:sp>
      <p:grpSp>
        <p:nvGrpSpPr>
          <p:cNvPr id="268301" name="Group 13"/>
          <p:cNvGrpSpPr>
            <a:grpSpLocks/>
          </p:cNvGrpSpPr>
          <p:nvPr/>
        </p:nvGrpSpPr>
        <p:grpSpPr bwMode="auto">
          <a:xfrm>
            <a:off x="1219200" y="4267200"/>
            <a:ext cx="2362200" cy="1628775"/>
            <a:chOff x="1104" y="3168"/>
            <a:chExt cx="1488" cy="1026"/>
          </a:xfrm>
        </p:grpSpPr>
        <p:sp>
          <p:nvSpPr>
            <p:cNvPr id="268302" name="Rectangle 14"/>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268303" name="Group 15"/>
            <p:cNvGrpSpPr>
              <a:grpSpLocks/>
            </p:cNvGrpSpPr>
            <p:nvPr/>
          </p:nvGrpSpPr>
          <p:grpSpPr bwMode="auto">
            <a:xfrm>
              <a:off x="1514" y="3168"/>
              <a:ext cx="1078" cy="308"/>
              <a:chOff x="4080" y="3456"/>
              <a:chExt cx="1078" cy="308"/>
            </a:xfrm>
          </p:grpSpPr>
          <p:grpSp>
            <p:nvGrpSpPr>
              <p:cNvPr id="268304" name="Group 16"/>
              <p:cNvGrpSpPr>
                <a:grpSpLocks/>
              </p:cNvGrpSpPr>
              <p:nvPr/>
            </p:nvGrpSpPr>
            <p:grpSpPr bwMode="auto">
              <a:xfrm>
                <a:off x="4080" y="3456"/>
                <a:ext cx="128" cy="236"/>
                <a:chOff x="4080" y="3456"/>
                <a:chExt cx="128" cy="236"/>
              </a:xfrm>
            </p:grpSpPr>
            <p:sp>
              <p:nvSpPr>
                <p:cNvPr id="268305" name="Rectangle 1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06" name="Oval 1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07" name="Oval 1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08" name="Oval 2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09" name="Oval 2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10" name="Oval 2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11" name="Group 23"/>
              <p:cNvGrpSpPr>
                <a:grpSpLocks/>
              </p:cNvGrpSpPr>
              <p:nvPr/>
            </p:nvGrpSpPr>
            <p:grpSpPr bwMode="auto">
              <a:xfrm>
                <a:off x="4208" y="3459"/>
                <a:ext cx="129" cy="236"/>
                <a:chOff x="4208" y="3459"/>
                <a:chExt cx="129" cy="236"/>
              </a:xfrm>
            </p:grpSpPr>
            <p:sp>
              <p:nvSpPr>
                <p:cNvPr id="268312" name="Rectangle 2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13" name="Oval 2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14" name="Oval 2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15" name="Oval 2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16" name="Oval 2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17" name="Oval 2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18" name="Group 30"/>
              <p:cNvGrpSpPr>
                <a:grpSpLocks/>
              </p:cNvGrpSpPr>
              <p:nvPr/>
            </p:nvGrpSpPr>
            <p:grpSpPr bwMode="auto">
              <a:xfrm>
                <a:off x="4337" y="3456"/>
                <a:ext cx="128" cy="236"/>
                <a:chOff x="4337" y="3456"/>
                <a:chExt cx="128" cy="236"/>
              </a:xfrm>
            </p:grpSpPr>
            <p:sp>
              <p:nvSpPr>
                <p:cNvPr id="268319" name="Rectangle 3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20" name="Oval 3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21" name="Oval 3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22" name="Oval 3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23" name="Oval 3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24" name="Oval 3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25" name="Group 37"/>
              <p:cNvGrpSpPr>
                <a:grpSpLocks/>
              </p:cNvGrpSpPr>
              <p:nvPr/>
            </p:nvGrpSpPr>
            <p:grpSpPr bwMode="auto">
              <a:xfrm>
                <a:off x="4465" y="3480"/>
                <a:ext cx="128" cy="236"/>
                <a:chOff x="4465" y="3480"/>
                <a:chExt cx="128" cy="236"/>
              </a:xfrm>
            </p:grpSpPr>
            <p:sp>
              <p:nvSpPr>
                <p:cNvPr id="268326" name="Rectangle 3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27" name="Oval 3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28" name="Oval 4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29" name="Oval 4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30" name="Oval 4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31" name="Oval 4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32" name="Group 44"/>
              <p:cNvGrpSpPr>
                <a:grpSpLocks/>
              </p:cNvGrpSpPr>
              <p:nvPr/>
            </p:nvGrpSpPr>
            <p:grpSpPr bwMode="auto">
              <a:xfrm>
                <a:off x="4593" y="3480"/>
                <a:ext cx="129" cy="236"/>
                <a:chOff x="4593" y="3480"/>
                <a:chExt cx="129" cy="236"/>
              </a:xfrm>
            </p:grpSpPr>
            <p:sp>
              <p:nvSpPr>
                <p:cNvPr id="268333" name="Rectangle 4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34" name="Oval 4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35" name="Oval 4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36" name="Oval 4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37" name="Oval 4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38" name="Oval 5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39" name="Group 51"/>
              <p:cNvGrpSpPr>
                <a:grpSpLocks/>
              </p:cNvGrpSpPr>
              <p:nvPr/>
            </p:nvGrpSpPr>
            <p:grpSpPr bwMode="auto">
              <a:xfrm>
                <a:off x="4747" y="3504"/>
                <a:ext cx="129" cy="236"/>
                <a:chOff x="4747" y="3504"/>
                <a:chExt cx="129" cy="236"/>
              </a:xfrm>
            </p:grpSpPr>
            <p:sp>
              <p:nvSpPr>
                <p:cNvPr id="268340" name="Rectangle 5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41" name="Oval 5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42" name="Oval 5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43" name="Oval 5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44" name="Oval 5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45" name="Oval 5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46" name="Group 58"/>
              <p:cNvGrpSpPr>
                <a:grpSpLocks/>
              </p:cNvGrpSpPr>
              <p:nvPr/>
            </p:nvGrpSpPr>
            <p:grpSpPr bwMode="auto">
              <a:xfrm>
                <a:off x="4901" y="3504"/>
                <a:ext cx="129" cy="236"/>
                <a:chOff x="4901" y="3504"/>
                <a:chExt cx="129" cy="236"/>
              </a:xfrm>
            </p:grpSpPr>
            <p:sp>
              <p:nvSpPr>
                <p:cNvPr id="268347" name="Rectangle 5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48" name="Oval 6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49" name="Oval 6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50" name="Oval 6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51" name="Oval 6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52" name="Oval 6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53" name="Group 65"/>
              <p:cNvGrpSpPr>
                <a:grpSpLocks/>
              </p:cNvGrpSpPr>
              <p:nvPr/>
            </p:nvGrpSpPr>
            <p:grpSpPr bwMode="auto">
              <a:xfrm>
                <a:off x="5030" y="3528"/>
                <a:ext cx="128" cy="236"/>
                <a:chOff x="5030" y="3528"/>
                <a:chExt cx="128" cy="236"/>
              </a:xfrm>
            </p:grpSpPr>
            <p:sp>
              <p:nvSpPr>
                <p:cNvPr id="268354" name="Rectangle 6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55" name="Oval 6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56" name="Oval 6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57" name="Oval 6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58" name="Oval 7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59" name="Oval 7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68360" name="Group 72"/>
            <p:cNvGrpSpPr>
              <a:grpSpLocks/>
            </p:cNvGrpSpPr>
            <p:nvPr/>
          </p:nvGrpSpPr>
          <p:grpSpPr bwMode="auto">
            <a:xfrm>
              <a:off x="1440" y="3264"/>
              <a:ext cx="1078" cy="308"/>
              <a:chOff x="4080" y="3456"/>
              <a:chExt cx="1078" cy="308"/>
            </a:xfrm>
          </p:grpSpPr>
          <p:grpSp>
            <p:nvGrpSpPr>
              <p:cNvPr id="268361" name="Group 73"/>
              <p:cNvGrpSpPr>
                <a:grpSpLocks/>
              </p:cNvGrpSpPr>
              <p:nvPr/>
            </p:nvGrpSpPr>
            <p:grpSpPr bwMode="auto">
              <a:xfrm>
                <a:off x="4080" y="3456"/>
                <a:ext cx="128" cy="236"/>
                <a:chOff x="4080" y="3456"/>
                <a:chExt cx="128" cy="236"/>
              </a:xfrm>
            </p:grpSpPr>
            <p:sp>
              <p:nvSpPr>
                <p:cNvPr id="268362" name="Rectangle 7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63" name="Oval 7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64" name="Oval 7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65" name="Oval 7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66" name="Oval 7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67" name="Oval 7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68" name="Group 80"/>
              <p:cNvGrpSpPr>
                <a:grpSpLocks/>
              </p:cNvGrpSpPr>
              <p:nvPr/>
            </p:nvGrpSpPr>
            <p:grpSpPr bwMode="auto">
              <a:xfrm>
                <a:off x="4208" y="3459"/>
                <a:ext cx="129" cy="236"/>
                <a:chOff x="4208" y="3459"/>
                <a:chExt cx="129" cy="236"/>
              </a:xfrm>
            </p:grpSpPr>
            <p:sp>
              <p:nvSpPr>
                <p:cNvPr id="268369" name="Rectangle 8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70" name="Oval 8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71" name="Oval 8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72" name="Oval 8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73" name="Oval 8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74" name="Oval 8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75" name="Group 87"/>
              <p:cNvGrpSpPr>
                <a:grpSpLocks/>
              </p:cNvGrpSpPr>
              <p:nvPr/>
            </p:nvGrpSpPr>
            <p:grpSpPr bwMode="auto">
              <a:xfrm>
                <a:off x="4337" y="3456"/>
                <a:ext cx="128" cy="236"/>
                <a:chOff x="4337" y="3456"/>
                <a:chExt cx="128" cy="236"/>
              </a:xfrm>
            </p:grpSpPr>
            <p:sp>
              <p:nvSpPr>
                <p:cNvPr id="268376" name="Rectangle 8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77" name="Oval 8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78" name="Oval 9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79" name="Oval 9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80" name="Oval 9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81" name="Oval 9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82" name="Group 94"/>
              <p:cNvGrpSpPr>
                <a:grpSpLocks/>
              </p:cNvGrpSpPr>
              <p:nvPr/>
            </p:nvGrpSpPr>
            <p:grpSpPr bwMode="auto">
              <a:xfrm>
                <a:off x="4465" y="3480"/>
                <a:ext cx="128" cy="236"/>
                <a:chOff x="4465" y="3480"/>
                <a:chExt cx="128" cy="236"/>
              </a:xfrm>
            </p:grpSpPr>
            <p:sp>
              <p:nvSpPr>
                <p:cNvPr id="268383" name="Rectangle 9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84" name="Oval 9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85" name="Oval 9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86" name="Oval 9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87" name="Oval 9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88" name="Oval 10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89" name="Group 101"/>
              <p:cNvGrpSpPr>
                <a:grpSpLocks/>
              </p:cNvGrpSpPr>
              <p:nvPr/>
            </p:nvGrpSpPr>
            <p:grpSpPr bwMode="auto">
              <a:xfrm>
                <a:off x="4593" y="3480"/>
                <a:ext cx="129" cy="236"/>
                <a:chOff x="4593" y="3480"/>
                <a:chExt cx="129" cy="236"/>
              </a:xfrm>
            </p:grpSpPr>
            <p:sp>
              <p:nvSpPr>
                <p:cNvPr id="268390" name="Rectangle 10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91" name="Oval 10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92" name="Oval 10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93" name="Oval 10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94" name="Oval 10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95" name="Oval 10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396" name="Group 108"/>
              <p:cNvGrpSpPr>
                <a:grpSpLocks/>
              </p:cNvGrpSpPr>
              <p:nvPr/>
            </p:nvGrpSpPr>
            <p:grpSpPr bwMode="auto">
              <a:xfrm>
                <a:off x="4747" y="3504"/>
                <a:ext cx="129" cy="236"/>
                <a:chOff x="4747" y="3504"/>
                <a:chExt cx="129" cy="236"/>
              </a:xfrm>
            </p:grpSpPr>
            <p:sp>
              <p:nvSpPr>
                <p:cNvPr id="268397" name="Rectangle 10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398" name="Oval 11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399" name="Oval 11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00" name="Oval 11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01" name="Oval 11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02" name="Oval 11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03" name="Group 115"/>
              <p:cNvGrpSpPr>
                <a:grpSpLocks/>
              </p:cNvGrpSpPr>
              <p:nvPr/>
            </p:nvGrpSpPr>
            <p:grpSpPr bwMode="auto">
              <a:xfrm>
                <a:off x="4901" y="3504"/>
                <a:ext cx="129" cy="236"/>
                <a:chOff x="4901" y="3504"/>
                <a:chExt cx="129" cy="236"/>
              </a:xfrm>
            </p:grpSpPr>
            <p:sp>
              <p:nvSpPr>
                <p:cNvPr id="268404" name="Rectangle 11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05" name="Oval 11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06" name="Oval 11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07" name="Oval 11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08" name="Oval 12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09" name="Oval 12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10" name="Group 122"/>
              <p:cNvGrpSpPr>
                <a:grpSpLocks/>
              </p:cNvGrpSpPr>
              <p:nvPr/>
            </p:nvGrpSpPr>
            <p:grpSpPr bwMode="auto">
              <a:xfrm>
                <a:off x="5030" y="3528"/>
                <a:ext cx="128" cy="236"/>
                <a:chOff x="5030" y="3528"/>
                <a:chExt cx="128" cy="236"/>
              </a:xfrm>
            </p:grpSpPr>
            <p:sp>
              <p:nvSpPr>
                <p:cNvPr id="268411" name="Rectangle 12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12" name="Oval 12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13" name="Oval 12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14" name="Oval 12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15" name="Oval 12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16" name="Oval 12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68417" name="Group 129"/>
            <p:cNvGrpSpPr>
              <a:grpSpLocks/>
            </p:cNvGrpSpPr>
            <p:nvPr/>
          </p:nvGrpSpPr>
          <p:grpSpPr bwMode="auto">
            <a:xfrm>
              <a:off x="1344" y="3312"/>
              <a:ext cx="1078" cy="308"/>
              <a:chOff x="4080" y="3456"/>
              <a:chExt cx="1078" cy="308"/>
            </a:xfrm>
          </p:grpSpPr>
          <p:grpSp>
            <p:nvGrpSpPr>
              <p:cNvPr id="268418" name="Group 130"/>
              <p:cNvGrpSpPr>
                <a:grpSpLocks/>
              </p:cNvGrpSpPr>
              <p:nvPr/>
            </p:nvGrpSpPr>
            <p:grpSpPr bwMode="auto">
              <a:xfrm>
                <a:off x="4080" y="3456"/>
                <a:ext cx="128" cy="236"/>
                <a:chOff x="4080" y="3456"/>
                <a:chExt cx="128" cy="236"/>
              </a:xfrm>
            </p:grpSpPr>
            <p:sp>
              <p:nvSpPr>
                <p:cNvPr id="268419" name="Rectangle 13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20" name="Oval 13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21" name="Oval 13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22" name="Oval 13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23" name="Oval 13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24" name="Oval 13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25" name="Group 137"/>
              <p:cNvGrpSpPr>
                <a:grpSpLocks/>
              </p:cNvGrpSpPr>
              <p:nvPr/>
            </p:nvGrpSpPr>
            <p:grpSpPr bwMode="auto">
              <a:xfrm>
                <a:off x="4208" y="3459"/>
                <a:ext cx="129" cy="236"/>
                <a:chOff x="4208" y="3459"/>
                <a:chExt cx="129" cy="236"/>
              </a:xfrm>
            </p:grpSpPr>
            <p:sp>
              <p:nvSpPr>
                <p:cNvPr id="268426" name="Rectangle 13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27" name="Oval 13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28" name="Oval 14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29" name="Oval 14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30" name="Oval 14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31" name="Oval 14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32" name="Group 144"/>
              <p:cNvGrpSpPr>
                <a:grpSpLocks/>
              </p:cNvGrpSpPr>
              <p:nvPr/>
            </p:nvGrpSpPr>
            <p:grpSpPr bwMode="auto">
              <a:xfrm>
                <a:off x="4337" y="3456"/>
                <a:ext cx="128" cy="236"/>
                <a:chOff x="4337" y="3456"/>
                <a:chExt cx="128" cy="236"/>
              </a:xfrm>
            </p:grpSpPr>
            <p:sp>
              <p:nvSpPr>
                <p:cNvPr id="268433" name="Rectangle 14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34" name="Oval 14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35" name="Oval 14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36" name="Oval 14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37" name="Oval 14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38" name="Oval 15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39" name="Group 151"/>
              <p:cNvGrpSpPr>
                <a:grpSpLocks/>
              </p:cNvGrpSpPr>
              <p:nvPr/>
            </p:nvGrpSpPr>
            <p:grpSpPr bwMode="auto">
              <a:xfrm>
                <a:off x="4465" y="3480"/>
                <a:ext cx="128" cy="236"/>
                <a:chOff x="4465" y="3480"/>
                <a:chExt cx="128" cy="236"/>
              </a:xfrm>
            </p:grpSpPr>
            <p:sp>
              <p:nvSpPr>
                <p:cNvPr id="268440" name="Rectangle 15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41" name="Oval 15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42" name="Oval 15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43" name="Oval 15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44" name="Oval 15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45" name="Oval 15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46" name="Group 158"/>
              <p:cNvGrpSpPr>
                <a:grpSpLocks/>
              </p:cNvGrpSpPr>
              <p:nvPr/>
            </p:nvGrpSpPr>
            <p:grpSpPr bwMode="auto">
              <a:xfrm>
                <a:off x="4593" y="3480"/>
                <a:ext cx="129" cy="236"/>
                <a:chOff x="4593" y="3480"/>
                <a:chExt cx="129" cy="236"/>
              </a:xfrm>
            </p:grpSpPr>
            <p:sp>
              <p:nvSpPr>
                <p:cNvPr id="268447" name="Rectangle 15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48" name="Oval 16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49" name="Oval 16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50" name="Oval 16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51" name="Oval 16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52" name="Oval 16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53" name="Group 165"/>
              <p:cNvGrpSpPr>
                <a:grpSpLocks/>
              </p:cNvGrpSpPr>
              <p:nvPr/>
            </p:nvGrpSpPr>
            <p:grpSpPr bwMode="auto">
              <a:xfrm>
                <a:off x="4747" y="3504"/>
                <a:ext cx="129" cy="236"/>
                <a:chOff x="4747" y="3504"/>
                <a:chExt cx="129" cy="236"/>
              </a:xfrm>
            </p:grpSpPr>
            <p:sp>
              <p:nvSpPr>
                <p:cNvPr id="268454" name="Rectangle 16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55" name="Oval 16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56" name="Oval 16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57" name="Oval 16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58" name="Oval 17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59" name="Oval 17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60" name="Group 172"/>
              <p:cNvGrpSpPr>
                <a:grpSpLocks/>
              </p:cNvGrpSpPr>
              <p:nvPr/>
            </p:nvGrpSpPr>
            <p:grpSpPr bwMode="auto">
              <a:xfrm>
                <a:off x="4901" y="3504"/>
                <a:ext cx="129" cy="236"/>
                <a:chOff x="4901" y="3504"/>
                <a:chExt cx="129" cy="236"/>
              </a:xfrm>
            </p:grpSpPr>
            <p:sp>
              <p:nvSpPr>
                <p:cNvPr id="268461" name="Rectangle 17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62" name="Oval 17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63" name="Oval 17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64" name="Oval 17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65" name="Oval 17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66" name="Oval 17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67" name="Group 179"/>
              <p:cNvGrpSpPr>
                <a:grpSpLocks/>
              </p:cNvGrpSpPr>
              <p:nvPr/>
            </p:nvGrpSpPr>
            <p:grpSpPr bwMode="auto">
              <a:xfrm>
                <a:off x="5030" y="3528"/>
                <a:ext cx="128" cy="236"/>
                <a:chOff x="5030" y="3528"/>
                <a:chExt cx="128" cy="236"/>
              </a:xfrm>
            </p:grpSpPr>
            <p:sp>
              <p:nvSpPr>
                <p:cNvPr id="268468" name="Rectangle 18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69" name="Oval 18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70" name="Oval 18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71" name="Oval 18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72" name="Oval 18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73" name="Oval 18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68474" name="Group 186"/>
            <p:cNvGrpSpPr>
              <a:grpSpLocks/>
            </p:cNvGrpSpPr>
            <p:nvPr/>
          </p:nvGrpSpPr>
          <p:grpSpPr bwMode="auto">
            <a:xfrm>
              <a:off x="1248" y="3408"/>
              <a:ext cx="1078" cy="308"/>
              <a:chOff x="4080" y="3456"/>
              <a:chExt cx="1078" cy="308"/>
            </a:xfrm>
          </p:grpSpPr>
          <p:grpSp>
            <p:nvGrpSpPr>
              <p:cNvPr id="268475" name="Group 187"/>
              <p:cNvGrpSpPr>
                <a:grpSpLocks/>
              </p:cNvGrpSpPr>
              <p:nvPr/>
            </p:nvGrpSpPr>
            <p:grpSpPr bwMode="auto">
              <a:xfrm>
                <a:off x="4080" y="3456"/>
                <a:ext cx="128" cy="236"/>
                <a:chOff x="4080" y="3456"/>
                <a:chExt cx="128" cy="236"/>
              </a:xfrm>
            </p:grpSpPr>
            <p:sp>
              <p:nvSpPr>
                <p:cNvPr id="268476" name="Rectangle 18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77" name="Oval 18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78" name="Oval 19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79" name="Oval 19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80" name="Oval 19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81" name="Oval 19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82" name="Group 194"/>
              <p:cNvGrpSpPr>
                <a:grpSpLocks/>
              </p:cNvGrpSpPr>
              <p:nvPr/>
            </p:nvGrpSpPr>
            <p:grpSpPr bwMode="auto">
              <a:xfrm>
                <a:off x="4208" y="3459"/>
                <a:ext cx="129" cy="236"/>
                <a:chOff x="4208" y="3459"/>
                <a:chExt cx="129" cy="236"/>
              </a:xfrm>
            </p:grpSpPr>
            <p:sp>
              <p:nvSpPr>
                <p:cNvPr id="268483" name="Rectangle 19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84" name="Oval 19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85" name="Oval 19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86" name="Oval 19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87" name="Oval 19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88" name="Oval 20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89" name="Group 201"/>
              <p:cNvGrpSpPr>
                <a:grpSpLocks/>
              </p:cNvGrpSpPr>
              <p:nvPr/>
            </p:nvGrpSpPr>
            <p:grpSpPr bwMode="auto">
              <a:xfrm>
                <a:off x="4337" y="3456"/>
                <a:ext cx="128" cy="236"/>
                <a:chOff x="4337" y="3456"/>
                <a:chExt cx="128" cy="236"/>
              </a:xfrm>
            </p:grpSpPr>
            <p:sp>
              <p:nvSpPr>
                <p:cNvPr id="268490" name="Rectangle 20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91" name="Oval 20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92" name="Oval 20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93" name="Oval 20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94" name="Oval 20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95" name="Oval 20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496" name="Group 208"/>
              <p:cNvGrpSpPr>
                <a:grpSpLocks/>
              </p:cNvGrpSpPr>
              <p:nvPr/>
            </p:nvGrpSpPr>
            <p:grpSpPr bwMode="auto">
              <a:xfrm>
                <a:off x="4465" y="3480"/>
                <a:ext cx="128" cy="236"/>
                <a:chOff x="4465" y="3480"/>
                <a:chExt cx="128" cy="236"/>
              </a:xfrm>
            </p:grpSpPr>
            <p:sp>
              <p:nvSpPr>
                <p:cNvPr id="268497" name="Rectangle 20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498" name="Oval 21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499" name="Oval 21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00" name="Oval 21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01" name="Oval 21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02" name="Oval 21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503" name="Group 215"/>
              <p:cNvGrpSpPr>
                <a:grpSpLocks/>
              </p:cNvGrpSpPr>
              <p:nvPr/>
            </p:nvGrpSpPr>
            <p:grpSpPr bwMode="auto">
              <a:xfrm>
                <a:off x="4593" y="3480"/>
                <a:ext cx="129" cy="236"/>
                <a:chOff x="4593" y="3480"/>
                <a:chExt cx="129" cy="236"/>
              </a:xfrm>
            </p:grpSpPr>
            <p:sp>
              <p:nvSpPr>
                <p:cNvPr id="268504" name="Rectangle 21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505" name="Oval 21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06" name="Oval 21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07" name="Oval 21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08" name="Oval 22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09" name="Oval 22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510" name="Group 222"/>
              <p:cNvGrpSpPr>
                <a:grpSpLocks/>
              </p:cNvGrpSpPr>
              <p:nvPr/>
            </p:nvGrpSpPr>
            <p:grpSpPr bwMode="auto">
              <a:xfrm>
                <a:off x="4747" y="3504"/>
                <a:ext cx="129" cy="236"/>
                <a:chOff x="4747" y="3504"/>
                <a:chExt cx="129" cy="236"/>
              </a:xfrm>
            </p:grpSpPr>
            <p:sp>
              <p:nvSpPr>
                <p:cNvPr id="268511" name="Rectangle 22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512" name="Oval 22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13" name="Oval 22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14" name="Oval 22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15" name="Oval 22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16" name="Oval 22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517" name="Group 229"/>
              <p:cNvGrpSpPr>
                <a:grpSpLocks/>
              </p:cNvGrpSpPr>
              <p:nvPr/>
            </p:nvGrpSpPr>
            <p:grpSpPr bwMode="auto">
              <a:xfrm>
                <a:off x="4901" y="3504"/>
                <a:ext cx="129" cy="236"/>
                <a:chOff x="4901" y="3504"/>
                <a:chExt cx="129" cy="236"/>
              </a:xfrm>
            </p:grpSpPr>
            <p:sp>
              <p:nvSpPr>
                <p:cNvPr id="268518" name="Rectangle 23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519" name="Oval 23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20" name="Oval 23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21" name="Oval 23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22" name="Oval 23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23" name="Oval 23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8524" name="Group 236"/>
              <p:cNvGrpSpPr>
                <a:grpSpLocks/>
              </p:cNvGrpSpPr>
              <p:nvPr/>
            </p:nvGrpSpPr>
            <p:grpSpPr bwMode="auto">
              <a:xfrm>
                <a:off x="5030" y="3528"/>
                <a:ext cx="128" cy="236"/>
                <a:chOff x="5030" y="3528"/>
                <a:chExt cx="128" cy="236"/>
              </a:xfrm>
            </p:grpSpPr>
            <p:sp>
              <p:nvSpPr>
                <p:cNvPr id="268525" name="Rectangle 23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8526" name="Oval 23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27" name="Oval 23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28" name="Oval 24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29" name="Oval 24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8530" name="Oval 24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DC91153-86E7-4662-A298-20DD3D00552A}" type="slidenum">
              <a:rPr lang="en-US"/>
              <a:pPr/>
              <a:t>80</a:t>
            </a:fld>
            <a:endParaRPr lang="en-US"/>
          </a:p>
        </p:txBody>
      </p:sp>
      <p:sp>
        <p:nvSpPr>
          <p:cNvPr id="729090" name="Rectangle 2"/>
          <p:cNvSpPr>
            <a:spLocks noGrp="1" noChangeArrowheads="1"/>
          </p:cNvSpPr>
          <p:nvPr>
            <p:ph type="title"/>
          </p:nvPr>
        </p:nvSpPr>
        <p:spPr/>
        <p:txBody>
          <a:bodyPr/>
          <a:lstStyle/>
          <a:p>
            <a:r>
              <a:rPr lang="en-US"/>
              <a:t>Problem diagnosis</a:t>
            </a:r>
          </a:p>
        </p:txBody>
      </p:sp>
      <p:sp>
        <p:nvSpPr>
          <p:cNvPr id="729091" name="Rectangle 3"/>
          <p:cNvSpPr>
            <a:spLocks noGrp="1" noChangeArrowheads="1"/>
          </p:cNvSpPr>
          <p:nvPr>
            <p:ph type="body" idx="1"/>
          </p:nvPr>
        </p:nvSpPr>
        <p:spPr>
          <a:xfrm>
            <a:off x="914400" y="1600200"/>
            <a:ext cx="7772400" cy="4525963"/>
          </a:xfrm>
        </p:spPr>
        <p:txBody>
          <a:bodyPr/>
          <a:lstStyle/>
          <a:p>
            <a:pPr>
              <a:buFontTx/>
              <a:buNone/>
            </a:pPr>
            <a:r>
              <a:rPr lang="en-US"/>
              <a:t>Diagnosis focus on the following areas:</a:t>
            </a:r>
          </a:p>
          <a:p>
            <a:r>
              <a:rPr lang="en-US"/>
              <a:t>Point source</a:t>
            </a:r>
          </a:p>
          <a:p>
            <a:r>
              <a:rPr lang="en-US"/>
              <a:t>Diversion</a:t>
            </a:r>
          </a:p>
          <a:p>
            <a:r>
              <a:rPr lang="en-US"/>
              <a:t>Watershed characteristics</a:t>
            </a:r>
          </a:p>
          <a:p>
            <a:r>
              <a:rPr lang="en-US"/>
              <a:t>Calibration methodology</a:t>
            </a:r>
          </a:p>
          <a:p>
            <a:r>
              <a:rPr lang="en-US"/>
              <a:t>Scale</a:t>
            </a:r>
          </a:p>
          <a:p>
            <a:pPr>
              <a:buFontTx/>
              <a:buNone/>
            </a:pP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A40C678-22F4-433C-8E4E-8AA7785D6E8E}" type="slidenum">
              <a:rPr lang="en-US"/>
              <a:pPr/>
              <a:t>81</a:t>
            </a:fld>
            <a:endParaRPr lang="en-US"/>
          </a:p>
        </p:txBody>
      </p:sp>
      <p:sp>
        <p:nvSpPr>
          <p:cNvPr id="732162" name="Rectangle 2"/>
          <p:cNvSpPr>
            <a:spLocks noGrp="1" noChangeArrowheads="1"/>
          </p:cNvSpPr>
          <p:nvPr>
            <p:ph type="body" idx="1"/>
          </p:nvPr>
        </p:nvSpPr>
        <p:spPr>
          <a:xfrm>
            <a:off x="457200" y="685800"/>
            <a:ext cx="8229600" cy="5440363"/>
          </a:xfrm>
        </p:spPr>
        <p:txBody>
          <a:bodyPr/>
          <a:lstStyle/>
          <a:p>
            <a:pPr>
              <a:lnSpc>
                <a:spcPct val="90000"/>
              </a:lnSpc>
              <a:buFontTx/>
              <a:buNone/>
            </a:pPr>
            <a:r>
              <a:rPr lang="en-US" sz="2800">
                <a:solidFill>
                  <a:srgbClr val="0000FF"/>
                </a:solidFill>
              </a:rPr>
              <a:t>Potential problem with calibration methodology</a:t>
            </a:r>
          </a:p>
          <a:p>
            <a:pPr>
              <a:lnSpc>
                <a:spcPct val="90000"/>
              </a:lnSpc>
              <a:buFontTx/>
              <a:buNone/>
            </a:pPr>
            <a:r>
              <a:rPr lang="en-US" sz="2800"/>
              <a:t>   </a:t>
            </a:r>
            <a:r>
              <a:rPr lang="en-US" sz="2400"/>
              <a:t>LZSN is used to adjust winter/summer bias.  For several stations, the chosen sensitivity was not adequate for the optimal LZSN to be reached.</a:t>
            </a:r>
          </a:p>
          <a:p>
            <a:pPr>
              <a:lnSpc>
                <a:spcPct val="90000"/>
              </a:lnSpc>
              <a:buFontTx/>
              <a:buNone/>
            </a:pPr>
            <a:endParaRPr lang="en-US" sz="2400"/>
          </a:p>
          <a:p>
            <a:pPr>
              <a:lnSpc>
                <a:spcPct val="90000"/>
              </a:lnSpc>
              <a:buFontTx/>
              <a:buNone/>
            </a:pPr>
            <a:r>
              <a:rPr lang="en-US" sz="2400">
                <a:solidFill>
                  <a:srgbClr val="0000FF"/>
                </a:solidFill>
              </a:rPr>
              <a:t>Stations: </a:t>
            </a:r>
            <a:r>
              <a:rPr lang="en-US" sz="2400" b="1">
                <a:solidFill>
                  <a:srgbClr val="0000FF"/>
                </a:solidFill>
              </a:rPr>
              <a:t>YM4_6620_0003</a:t>
            </a:r>
          </a:p>
          <a:p>
            <a:pPr>
              <a:lnSpc>
                <a:spcPct val="90000"/>
              </a:lnSpc>
              <a:buFontTx/>
              <a:buNone/>
            </a:pPr>
            <a:r>
              <a:rPr lang="en-US" sz="2400">
                <a:solidFill>
                  <a:srgbClr val="0000FF"/>
                </a:solidFill>
              </a:rPr>
              <a:t>                YM2_6120_6430</a:t>
            </a:r>
          </a:p>
          <a:p>
            <a:pPr>
              <a:lnSpc>
                <a:spcPct val="90000"/>
              </a:lnSpc>
              <a:buFontTx/>
              <a:buNone/>
            </a:pPr>
            <a:r>
              <a:rPr lang="en-US" sz="2400">
                <a:solidFill>
                  <a:srgbClr val="0000FF"/>
                </a:solidFill>
              </a:rPr>
              <a:t>               JU3_6380_6900</a:t>
            </a:r>
            <a:r>
              <a:rPr lang="en-US" sz="2800"/>
              <a:t>   </a:t>
            </a:r>
            <a:r>
              <a:rPr lang="en-US" sz="2400"/>
              <a:t> </a:t>
            </a:r>
          </a:p>
          <a:p>
            <a:pPr>
              <a:lnSpc>
                <a:spcPct val="90000"/>
              </a:lnSpc>
              <a:buFontTx/>
              <a:buNone/>
            </a:pPr>
            <a:r>
              <a:rPr lang="en-US" sz="2400"/>
              <a:t>  The calibration for these </a:t>
            </a:r>
          </a:p>
          <a:p>
            <a:pPr>
              <a:lnSpc>
                <a:spcPct val="90000"/>
              </a:lnSpc>
              <a:buFontTx/>
              <a:buNone/>
            </a:pPr>
            <a:r>
              <a:rPr lang="en-US" sz="2400"/>
              <a:t>    three stations can be </a:t>
            </a:r>
          </a:p>
          <a:p>
            <a:pPr>
              <a:lnSpc>
                <a:spcPct val="90000"/>
              </a:lnSpc>
              <a:buFontTx/>
              <a:buNone/>
            </a:pPr>
            <a:r>
              <a:rPr lang="en-US" sz="2400"/>
              <a:t>    improved by increasing </a:t>
            </a:r>
          </a:p>
          <a:p>
            <a:pPr>
              <a:lnSpc>
                <a:spcPct val="90000"/>
              </a:lnSpc>
              <a:buFontTx/>
              <a:buNone/>
            </a:pPr>
            <a:r>
              <a:rPr lang="en-US" sz="2400"/>
              <a:t>   the sensitivity of LZSN.  </a:t>
            </a:r>
          </a:p>
        </p:txBody>
      </p:sp>
      <p:pic>
        <p:nvPicPr>
          <p:cNvPr id="732163" name="Picture 3"/>
          <p:cNvPicPr>
            <a:picLocks noChangeAspect="1" noChangeArrowheads="1"/>
          </p:cNvPicPr>
          <p:nvPr/>
        </p:nvPicPr>
        <p:blipFill>
          <a:blip r:embed="rId2" cstate="print"/>
          <a:srcRect t="15486"/>
          <a:stretch>
            <a:fillRect/>
          </a:stretch>
        </p:blipFill>
        <p:spPr bwMode="auto">
          <a:xfrm>
            <a:off x="5105400" y="2865438"/>
            <a:ext cx="4038600" cy="3992562"/>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p:txBody>
          <a:bodyPr/>
          <a:lstStyle/>
          <a:p>
            <a:fld id="{B56AFE71-F617-4002-857A-C807057B4C45}" type="slidenum">
              <a:rPr lang="en-US"/>
              <a:pPr/>
              <a:t>82</a:t>
            </a:fld>
            <a:endParaRPr lang="en-US"/>
          </a:p>
        </p:txBody>
      </p:sp>
      <p:sp>
        <p:nvSpPr>
          <p:cNvPr id="733186" name="Rectangle 2"/>
          <p:cNvSpPr>
            <a:spLocks noGrp="1" noChangeArrowheads="1"/>
          </p:cNvSpPr>
          <p:nvPr>
            <p:ph type="body" idx="1"/>
          </p:nvPr>
        </p:nvSpPr>
        <p:spPr>
          <a:xfrm>
            <a:off x="457200" y="838200"/>
            <a:ext cx="8229600" cy="5257800"/>
          </a:xfrm>
        </p:spPr>
        <p:txBody>
          <a:bodyPr/>
          <a:lstStyle/>
          <a:p>
            <a:pPr>
              <a:lnSpc>
                <a:spcPct val="80000"/>
              </a:lnSpc>
              <a:buFontTx/>
              <a:buNone/>
            </a:pPr>
            <a:r>
              <a:rPr lang="en-US" sz="2400">
                <a:solidFill>
                  <a:srgbClr val="0000FF"/>
                </a:solidFill>
              </a:rPr>
              <a:t>Basin characteristics outside of previous HSPF experience</a:t>
            </a:r>
          </a:p>
          <a:p>
            <a:pPr>
              <a:lnSpc>
                <a:spcPct val="80000"/>
              </a:lnSpc>
              <a:buFontTx/>
              <a:buNone/>
            </a:pPr>
            <a:endParaRPr lang="en-US" sz="1200">
              <a:solidFill>
                <a:srgbClr val="0000FF"/>
              </a:solidFill>
            </a:endParaRPr>
          </a:p>
          <a:p>
            <a:pPr>
              <a:lnSpc>
                <a:spcPct val="80000"/>
              </a:lnSpc>
              <a:buFontTx/>
              <a:buNone/>
            </a:pPr>
            <a:r>
              <a:rPr lang="en-US" sz="1800"/>
              <a:t>  </a:t>
            </a:r>
            <a:r>
              <a:rPr lang="en-US" sz="2000">
                <a:latin typeface="Times New Roman" pitchFamily="18" charset="0"/>
              </a:rPr>
              <a:t>The Chowan River Basin is a Dismal Swamp Basin.  Since wetland is not simulated in the model, this may be the reason of over-simulated low flow problems in this basin.</a:t>
            </a:r>
          </a:p>
          <a:p>
            <a:pPr>
              <a:lnSpc>
                <a:spcPct val="80000"/>
              </a:lnSpc>
              <a:buFontTx/>
              <a:buNone/>
            </a:pPr>
            <a:r>
              <a:rPr lang="en-US" sz="2000">
                <a:solidFill>
                  <a:srgbClr val="0000FF"/>
                </a:solidFill>
              </a:rPr>
              <a:t>   </a:t>
            </a:r>
          </a:p>
          <a:p>
            <a:pPr>
              <a:lnSpc>
                <a:spcPct val="80000"/>
              </a:lnSpc>
              <a:buFontTx/>
              <a:buNone/>
            </a:pPr>
            <a:r>
              <a:rPr lang="en-US" sz="2000">
                <a:solidFill>
                  <a:srgbClr val="0000FF"/>
                </a:solidFill>
              </a:rPr>
              <a:t>       Stations: </a:t>
            </a:r>
            <a:r>
              <a:rPr lang="en-US" sz="2000" b="1">
                <a:solidFill>
                  <a:srgbClr val="0000FF"/>
                </a:solidFill>
              </a:rPr>
              <a:t>MN0_8300_0001</a:t>
            </a:r>
            <a:r>
              <a:rPr lang="en-US" sz="2000">
                <a:solidFill>
                  <a:srgbClr val="0000FF"/>
                </a:solidFill>
              </a:rPr>
              <a:t> </a:t>
            </a:r>
            <a:endParaRPr lang="en-US" sz="2000" b="1">
              <a:solidFill>
                <a:srgbClr val="0000FF"/>
              </a:solidFill>
            </a:endParaRPr>
          </a:p>
          <a:p>
            <a:pPr>
              <a:lnSpc>
                <a:spcPct val="80000"/>
              </a:lnSpc>
              <a:buFontTx/>
              <a:buNone/>
            </a:pPr>
            <a:r>
              <a:rPr lang="en-US" sz="2000">
                <a:solidFill>
                  <a:srgbClr val="0000FF"/>
                </a:solidFill>
              </a:rPr>
              <a:t>                      </a:t>
            </a:r>
            <a:r>
              <a:rPr lang="en-US" sz="2000" b="1">
                <a:solidFill>
                  <a:srgbClr val="0000FF"/>
                </a:solidFill>
              </a:rPr>
              <a:t>MN2_8530_8510</a:t>
            </a:r>
            <a:r>
              <a:rPr lang="en-US" sz="2000">
                <a:solidFill>
                  <a:srgbClr val="0000FF"/>
                </a:solidFill>
              </a:rPr>
              <a:t> </a:t>
            </a:r>
          </a:p>
          <a:p>
            <a:pPr>
              <a:lnSpc>
                <a:spcPct val="80000"/>
              </a:lnSpc>
              <a:buFontTx/>
              <a:buNone/>
            </a:pPr>
            <a:r>
              <a:rPr lang="en-US" sz="2000">
                <a:solidFill>
                  <a:srgbClr val="0000FF"/>
                </a:solidFill>
              </a:rPr>
              <a:t>                      </a:t>
            </a:r>
            <a:r>
              <a:rPr lang="en-US" sz="2000" b="1">
                <a:solidFill>
                  <a:srgbClr val="0000FF"/>
                </a:solidFill>
              </a:rPr>
              <a:t>MN4_8080_8110</a:t>
            </a:r>
          </a:p>
          <a:p>
            <a:pPr>
              <a:lnSpc>
                <a:spcPct val="80000"/>
              </a:lnSpc>
              <a:buFontTx/>
              <a:buNone/>
            </a:pPr>
            <a:r>
              <a:rPr lang="en-US" sz="2000" b="1">
                <a:solidFill>
                  <a:srgbClr val="0000FF"/>
                </a:solidFill>
              </a:rPr>
              <a:t>                      MN5_8161_0003</a:t>
            </a:r>
            <a:r>
              <a:rPr lang="en-US" sz="2000">
                <a:solidFill>
                  <a:srgbClr val="0000FF"/>
                </a:solidFill>
              </a:rPr>
              <a:t> </a:t>
            </a:r>
          </a:p>
          <a:p>
            <a:pPr>
              <a:lnSpc>
                <a:spcPct val="80000"/>
              </a:lnSpc>
              <a:buFontTx/>
              <a:buNone/>
            </a:pPr>
            <a:endParaRPr lang="en-US" sz="2000">
              <a:solidFill>
                <a:srgbClr val="0000FF"/>
              </a:solidFill>
            </a:endParaRPr>
          </a:p>
          <a:p>
            <a:pPr>
              <a:lnSpc>
                <a:spcPct val="80000"/>
              </a:lnSpc>
              <a:buFontTx/>
              <a:buNone/>
            </a:pPr>
            <a:r>
              <a:rPr lang="en-US" sz="2000">
                <a:solidFill>
                  <a:srgbClr val="0000FF"/>
                </a:solidFill>
              </a:rPr>
              <a:t>    </a:t>
            </a:r>
            <a:r>
              <a:rPr lang="en-US" sz="2000"/>
              <a:t>The parameters controlling base flow - </a:t>
            </a:r>
            <a:r>
              <a:rPr lang="en-US" sz="2000">
                <a:solidFill>
                  <a:srgbClr val="0000FF"/>
                </a:solidFill>
              </a:rPr>
              <a:t>AGWR, AGWETP,</a:t>
            </a:r>
            <a:r>
              <a:rPr lang="en-US" sz="2000"/>
              <a:t> already reached low limit. Unless we find a way to simulate wetland explicitly, the calibration in these stations will be difficult to improve.</a:t>
            </a:r>
            <a:r>
              <a:rPr lang="en-US" sz="1600">
                <a:solidFill>
                  <a:srgbClr val="0000FF"/>
                </a:solidFill>
              </a:rPr>
              <a:t>  </a:t>
            </a:r>
          </a:p>
          <a:p>
            <a:pPr>
              <a:lnSpc>
                <a:spcPct val="80000"/>
              </a:lnSpc>
              <a:buFontTx/>
              <a:buNone/>
            </a:pPr>
            <a:endParaRPr lang="en-US" sz="1600">
              <a:solidFill>
                <a:srgbClr val="0000FF"/>
              </a:solidFill>
            </a:endParaRPr>
          </a:p>
          <a:p>
            <a:pPr>
              <a:lnSpc>
                <a:spcPct val="80000"/>
              </a:lnSpc>
              <a:buFontTx/>
              <a:buNone/>
            </a:pPr>
            <a:r>
              <a:rPr lang="en-US" sz="1600">
                <a:solidFill>
                  <a:srgbClr val="0000FF"/>
                </a:solidFill>
              </a:rPr>
              <a:t>Could Relax assumptions for these basins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95C6BEB-8D6C-4D19-B77A-3AE7C94E09D5}" type="slidenum">
              <a:rPr lang="en-US"/>
              <a:pPr/>
              <a:t>83</a:t>
            </a:fld>
            <a:endParaRPr lang="en-US"/>
          </a:p>
        </p:txBody>
      </p:sp>
      <p:sp>
        <p:nvSpPr>
          <p:cNvPr id="736258" name="Rectangle 2"/>
          <p:cNvSpPr>
            <a:spLocks noGrp="1" noChangeArrowheads="1"/>
          </p:cNvSpPr>
          <p:nvPr>
            <p:ph type="title"/>
          </p:nvPr>
        </p:nvSpPr>
        <p:spPr/>
        <p:txBody>
          <a:bodyPr/>
          <a:lstStyle/>
          <a:p>
            <a:pPr algn="l"/>
            <a:r>
              <a:rPr lang="en-US" sz="2800">
                <a:solidFill>
                  <a:schemeClr val="accent2"/>
                </a:solidFill>
              </a:rPr>
              <a:t>13 segments with 3 or more characteristics significantly outside criteria during calibration</a:t>
            </a:r>
          </a:p>
        </p:txBody>
      </p:sp>
      <p:sp>
        <p:nvSpPr>
          <p:cNvPr id="736259" name="Rectangle 3"/>
          <p:cNvSpPr>
            <a:spLocks noGrp="1" noChangeArrowheads="1"/>
          </p:cNvSpPr>
          <p:nvPr>
            <p:ph type="body" idx="1"/>
          </p:nvPr>
        </p:nvSpPr>
        <p:spPr>
          <a:xfrm>
            <a:off x="762000" y="1600200"/>
            <a:ext cx="7924800" cy="4525963"/>
          </a:xfrm>
        </p:spPr>
        <p:txBody>
          <a:bodyPr/>
          <a:lstStyle/>
          <a:p>
            <a:pPr>
              <a:lnSpc>
                <a:spcPct val="80000"/>
              </a:lnSpc>
              <a:buFontTx/>
              <a:buNone/>
            </a:pPr>
            <a:r>
              <a:rPr lang="en-US" sz="2000" u="sng"/>
              <a:t># of criteria violated </a:t>
            </a:r>
            <a:r>
              <a:rPr lang="en-US" sz="2000"/>
              <a:t>           </a:t>
            </a:r>
            <a:r>
              <a:rPr lang="en-US" sz="2000" u="sng"/>
              <a:t> Segment        </a:t>
            </a:r>
            <a:r>
              <a:rPr lang="en-US" sz="2000"/>
              <a:t>              </a:t>
            </a:r>
            <a:r>
              <a:rPr lang="en-US" sz="2000" u="sng"/>
              <a:t>  problem</a:t>
            </a:r>
            <a:r>
              <a:rPr lang="en-US" sz="2000"/>
              <a:t>                      </a:t>
            </a:r>
          </a:p>
          <a:p>
            <a:pPr>
              <a:lnSpc>
                <a:spcPct val="80000"/>
              </a:lnSpc>
              <a:buFontTx/>
              <a:buNone/>
            </a:pPr>
            <a:r>
              <a:rPr lang="en-US" sz="2000"/>
              <a:t>              8                        PS0_6150_6160              Scale</a:t>
            </a:r>
          </a:p>
          <a:p>
            <a:pPr>
              <a:lnSpc>
                <a:spcPct val="80000"/>
              </a:lnSpc>
              <a:buFontTx/>
              <a:buNone/>
            </a:pPr>
            <a:r>
              <a:rPr lang="en-US" sz="2000"/>
              <a:t>              7                        OD2_8920_8830             </a:t>
            </a:r>
            <a:r>
              <a:rPr lang="en-US" sz="2000" b="1"/>
              <a:t>Diversion</a:t>
            </a:r>
          </a:p>
          <a:p>
            <a:pPr>
              <a:lnSpc>
                <a:spcPct val="80000"/>
              </a:lnSpc>
              <a:buFontTx/>
              <a:buNone/>
            </a:pPr>
            <a:r>
              <a:rPr lang="en-US" sz="2000"/>
              <a:t>              5                        YM2_6620_0003</a:t>
            </a:r>
            <a:r>
              <a:rPr lang="en-US" sz="2000" b="1"/>
              <a:t>             Method</a:t>
            </a:r>
          </a:p>
          <a:p>
            <a:pPr>
              <a:lnSpc>
                <a:spcPct val="80000"/>
              </a:lnSpc>
              <a:buFontTx/>
              <a:buNone/>
            </a:pPr>
            <a:r>
              <a:rPr lang="en-US" sz="2000"/>
              <a:t>              5                        JU3_6380_6900              </a:t>
            </a:r>
            <a:r>
              <a:rPr lang="en-US" sz="2000" b="1"/>
              <a:t>Method</a:t>
            </a:r>
            <a:endParaRPr lang="en-US" sz="2000"/>
          </a:p>
          <a:p>
            <a:pPr>
              <a:lnSpc>
                <a:spcPct val="80000"/>
              </a:lnSpc>
              <a:buFontTx/>
              <a:buNone/>
            </a:pPr>
            <a:r>
              <a:rPr lang="en-US" sz="2000"/>
              <a:t>              5                        MN0_8300_0001             </a:t>
            </a:r>
            <a:r>
              <a:rPr lang="en-US" sz="2000" b="1"/>
              <a:t>Wetland</a:t>
            </a:r>
          </a:p>
          <a:p>
            <a:pPr>
              <a:lnSpc>
                <a:spcPct val="80000"/>
              </a:lnSpc>
              <a:buFontTx/>
              <a:buNone/>
            </a:pPr>
            <a:r>
              <a:rPr lang="en-US" sz="2000"/>
              <a:t>              4                        YM2_6120_6430             </a:t>
            </a:r>
            <a:r>
              <a:rPr lang="en-US" sz="2000" b="1"/>
              <a:t>Method</a:t>
            </a:r>
          </a:p>
          <a:p>
            <a:pPr>
              <a:lnSpc>
                <a:spcPct val="80000"/>
              </a:lnSpc>
              <a:buFontTx/>
              <a:buNone/>
            </a:pPr>
            <a:r>
              <a:rPr lang="en-US" sz="2000"/>
              <a:t>              4                        YP1_6570_6680              Scale and method</a:t>
            </a:r>
          </a:p>
          <a:p>
            <a:pPr>
              <a:lnSpc>
                <a:spcPct val="80000"/>
              </a:lnSpc>
              <a:buFontTx/>
              <a:buNone/>
            </a:pPr>
            <a:r>
              <a:rPr lang="en-US" sz="2000"/>
              <a:t>              4                        RL0_6540_0001 	   Different method</a:t>
            </a:r>
          </a:p>
          <a:p>
            <a:pPr>
              <a:lnSpc>
                <a:spcPct val="80000"/>
              </a:lnSpc>
              <a:buFontTx/>
              <a:buNone/>
            </a:pPr>
            <a:r>
              <a:rPr lang="en-US" sz="2000"/>
              <a:t>              4                        MN2_8530_8510 	   </a:t>
            </a:r>
            <a:r>
              <a:rPr lang="en-US" sz="2000" b="1"/>
              <a:t>Wetland</a:t>
            </a:r>
          </a:p>
          <a:p>
            <a:pPr>
              <a:lnSpc>
                <a:spcPct val="80000"/>
              </a:lnSpc>
              <a:buFontTx/>
              <a:buNone/>
            </a:pPr>
            <a:r>
              <a:rPr lang="en-US" sz="2000"/>
              <a:t>              4                        OD2_8560_8630             Scale and method </a:t>
            </a:r>
          </a:p>
          <a:p>
            <a:pPr>
              <a:lnSpc>
                <a:spcPct val="80000"/>
              </a:lnSpc>
              <a:buFontTx/>
              <a:buNone/>
            </a:pPr>
            <a:r>
              <a:rPr lang="en-US" sz="2000"/>
              <a:t>		 3                        PU2_6050_5190             Scale and method</a:t>
            </a:r>
          </a:p>
          <a:p>
            <a:pPr>
              <a:lnSpc>
                <a:spcPct val="80000"/>
              </a:lnSpc>
              <a:buFontTx/>
              <a:buNone/>
            </a:pPr>
            <a:r>
              <a:rPr lang="en-US" sz="2000"/>
              <a:t>              3                        MN4_8080_8110 	   </a:t>
            </a:r>
            <a:r>
              <a:rPr lang="en-US" sz="2000" b="1"/>
              <a:t>Wetland</a:t>
            </a:r>
          </a:p>
          <a:p>
            <a:pPr>
              <a:lnSpc>
                <a:spcPct val="80000"/>
              </a:lnSpc>
              <a:buFontTx/>
              <a:buNone/>
            </a:pPr>
            <a:r>
              <a:rPr lang="en-US" sz="2000"/>
              <a:t>              3                        MN5_8161_0003   	   </a:t>
            </a:r>
            <a:r>
              <a:rPr lang="en-US" sz="2000" b="1"/>
              <a:t>Wetland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p:txBody>
          <a:bodyPr/>
          <a:lstStyle/>
          <a:p>
            <a:fld id="{7C9B5E55-4080-48F9-A701-2B92C0005186}" type="slidenum">
              <a:rPr lang="en-US"/>
              <a:pPr/>
              <a:t>84</a:t>
            </a:fld>
            <a:endParaRPr lang="en-US"/>
          </a:p>
        </p:txBody>
      </p:sp>
      <p:sp>
        <p:nvSpPr>
          <p:cNvPr id="739330" name="Rectangle 2"/>
          <p:cNvSpPr>
            <a:spLocks noGrp="1" noChangeArrowheads="1"/>
          </p:cNvSpPr>
          <p:nvPr>
            <p:ph type="title"/>
          </p:nvPr>
        </p:nvSpPr>
        <p:spPr>
          <a:xfrm>
            <a:off x="457200" y="274638"/>
            <a:ext cx="8382000" cy="6126162"/>
          </a:xfrm>
        </p:spPr>
        <p:txBody>
          <a:bodyPr/>
          <a:lstStyle/>
          <a:p>
            <a:r>
              <a:rPr lang="en-US" sz="8000"/>
              <a:t>TEMPERATURE</a:t>
            </a:r>
            <a:br>
              <a:rPr lang="en-US" sz="8000"/>
            </a:br>
            <a:r>
              <a:rPr lang="en-US" sz="8000"/>
              <a:t>Calibration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DD63E1C5-2BFB-4716-84ED-2B92A2ECB226}" type="slidenum">
              <a:rPr lang="en-US"/>
              <a:pPr/>
              <a:t>85</a:t>
            </a:fld>
            <a:endParaRPr lang="en-US"/>
          </a:p>
        </p:txBody>
      </p:sp>
      <p:sp>
        <p:nvSpPr>
          <p:cNvPr id="789506" name="Rectangle 2"/>
          <p:cNvSpPr>
            <a:spLocks noGrp="1" noChangeArrowheads="1"/>
          </p:cNvSpPr>
          <p:nvPr>
            <p:ph type="title"/>
          </p:nvPr>
        </p:nvSpPr>
        <p:spPr>
          <a:xfrm>
            <a:off x="0" y="0"/>
            <a:ext cx="4343400" cy="1295400"/>
          </a:xfrm>
        </p:spPr>
        <p:txBody>
          <a:bodyPr/>
          <a:lstStyle/>
          <a:p>
            <a:pPr algn="l"/>
            <a:r>
              <a:rPr lang="en-US" sz="4000"/>
              <a:t>Land Processes</a:t>
            </a:r>
            <a:br>
              <a:rPr lang="en-US" sz="4000"/>
            </a:br>
            <a:r>
              <a:rPr lang="en-US" sz="4000"/>
              <a:t> - empirical</a:t>
            </a:r>
          </a:p>
        </p:txBody>
      </p:sp>
      <p:sp>
        <p:nvSpPr>
          <p:cNvPr id="789507" name="Rectangle 3"/>
          <p:cNvSpPr>
            <a:spLocks noChangeArrowheads="1"/>
          </p:cNvSpPr>
          <p:nvPr/>
        </p:nvSpPr>
        <p:spPr bwMode="auto">
          <a:xfrm>
            <a:off x="381000" y="2057400"/>
            <a:ext cx="3276600" cy="228600"/>
          </a:xfrm>
          <a:prstGeom prst="rect">
            <a:avLst/>
          </a:prstGeom>
          <a:solidFill>
            <a:srgbClr val="957D5D"/>
          </a:solidFill>
          <a:ln w="9525">
            <a:solidFill>
              <a:schemeClr val="tx1"/>
            </a:solidFill>
            <a:miter lim="800000"/>
            <a:headEnd/>
            <a:tailEnd/>
          </a:ln>
          <a:effectLst/>
        </p:spPr>
        <p:txBody>
          <a:bodyPr wrap="none" anchor="ctr"/>
          <a:lstStyle/>
          <a:p>
            <a:pPr algn="ctr"/>
            <a:r>
              <a:rPr lang="en-US"/>
              <a:t>SURFACE</a:t>
            </a:r>
          </a:p>
        </p:txBody>
      </p:sp>
      <p:sp>
        <p:nvSpPr>
          <p:cNvPr id="789508" name="Rectangle 4"/>
          <p:cNvSpPr>
            <a:spLocks noChangeArrowheads="1"/>
          </p:cNvSpPr>
          <p:nvPr/>
        </p:nvSpPr>
        <p:spPr bwMode="auto">
          <a:xfrm>
            <a:off x="381000" y="2362200"/>
            <a:ext cx="3276600" cy="609600"/>
          </a:xfrm>
          <a:prstGeom prst="rect">
            <a:avLst/>
          </a:prstGeom>
          <a:solidFill>
            <a:srgbClr val="957D5D"/>
          </a:solidFill>
          <a:ln w="9525">
            <a:solidFill>
              <a:schemeClr val="tx1"/>
            </a:solidFill>
            <a:miter lim="800000"/>
            <a:headEnd/>
            <a:tailEnd/>
          </a:ln>
          <a:effectLst/>
        </p:spPr>
        <p:txBody>
          <a:bodyPr wrap="none" anchor="ctr"/>
          <a:lstStyle/>
          <a:p>
            <a:pPr algn="ctr"/>
            <a:r>
              <a:rPr lang="en-US"/>
              <a:t>INTERFLOW</a:t>
            </a:r>
          </a:p>
        </p:txBody>
      </p:sp>
      <p:sp>
        <p:nvSpPr>
          <p:cNvPr id="789509" name="Rectangle 5"/>
          <p:cNvSpPr>
            <a:spLocks noChangeArrowheads="1"/>
          </p:cNvSpPr>
          <p:nvPr/>
        </p:nvSpPr>
        <p:spPr bwMode="auto">
          <a:xfrm>
            <a:off x="381000" y="4800600"/>
            <a:ext cx="3276600" cy="1524000"/>
          </a:xfrm>
          <a:prstGeom prst="rect">
            <a:avLst/>
          </a:prstGeom>
          <a:solidFill>
            <a:srgbClr val="957D5D"/>
          </a:solidFill>
          <a:ln w="9525">
            <a:solidFill>
              <a:schemeClr val="tx1"/>
            </a:solidFill>
            <a:miter lim="800000"/>
            <a:headEnd/>
            <a:tailEnd/>
          </a:ln>
          <a:effectLst/>
        </p:spPr>
        <p:txBody>
          <a:bodyPr wrap="none" anchor="ctr"/>
          <a:lstStyle/>
          <a:p>
            <a:pPr algn="ctr"/>
            <a:r>
              <a:rPr lang="en-US"/>
              <a:t>Groundwater</a:t>
            </a:r>
          </a:p>
        </p:txBody>
      </p:sp>
      <p:sp>
        <p:nvSpPr>
          <p:cNvPr id="789510" name="Rectangle 6"/>
          <p:cNvSpPr>
            <a:spLocks noChangeArrowheads="1"/>
          </p:cNvSpPr>
          <p:nvPr/>
        </p:nvSpPr>
        <p:spPr bwMode="auto">
          <a:xfrm>
            <a:off x="381000" y="3124200"/>
            <a:ext cx="3276600" cy="1524000"/>
          </a:xfrm>
          <a:prstGeom prst="rect">
            <a:avLst/>
          </a:prstGeom>
          <a:solidFill>
            <a:srgbClr val="B5A289"/>
          </a:solidFill>
          <a:ln w="9525">
            <a:solidFill>
              <a:schemeClr val="tx1"/>
            </a:solidFill>
            <a:miter lim="800000"/>
            <a:headEnd/>
            <a:tailEnd/>
          </a:ln>
          <a:effectLst/>
        </p:spPr>
        <p:txBody>
          <a:bodyPr wrap="none" anchor="ctr"/>
          <a:lstStyle/>
          <a:p>
            <a:endParaRPr lang="en-US"/>
          </a:p>
        </p:txBody>
      </p:sp>
      <p:pic>
        <p:nvPicPr>
          <p:cNvPr id="789511" name="Picture 7"/>
          <p:cNvPicPr>
            <a:picLocks noChangeAspect="1" noChangeArrowheads="1"/>
          </p:cNvPicPr>
          <p:nvPr/>
        </p:nvPicPr>
        <p:blipFill>
          <a:blip r:embed="rId2" cstate="print"/>
          <a:srcRect/>
          <a:stretch>
            <a:fillRect/>
          </a:stretch>
        </p:blipFill>
        <p:spPr bwMode="auto">
          <a:xfrm>
            <a:off x="3968750" y="304800"/>
            <a:ext cx="5099050" cy="3486150"/>
          </a:xfrm>
          <a:prstGeom prst="rect">
            <a:avLst/>
          </a:prstGeom>
          <a:noFill/>
          <a:ln w="9525">
            <a:solidFill>
              <a:schemeClr val="tx1"/>
            </a:solidFill>
            <a:miter lim="800000"/>
            <a:headEnd/>
            <a:tailEnd/>
          </a:ln>
          <a:effectLst/>
        </p:spPr>
      </p:pic>
      <p:sp>
        <p:nvSpPr>
          <p:cNvPr id="789512" name="AutoShape 8"/>
          <p:cNvSpPr>
            <a:spLocks noChangeArrowheads="1"/>
          </p:cNvSpPr>
          <p:nvPr/>
        </p:nvSpPr>
        <p:spPr bwMode="auto">
          <a:xfrm>
            <a:off x="2971800" y="2057400"/>
            <a:ext cx="1066800" cy="228600"/>
          </a:xfrm>
          <a:prstGeom prst="rightArrow">
            <a:avLst>
              <a:gd name="adj1" fmla="val 50000"/>
              <a:gd name="adj2" fmla="val 116667"/>
            </a:avLst>
          </a:prstGeom>
          <a:solidFill>
            <a:schemeClr val="accent1"/>
          </a:solidFill>
          <a:ln w="9525">
            <a:solidFill>
              <a:schemeClr val="tx1"/>
            </a:solidFill>
            <a:miter lim="800000"/>
            <a:headEnd/>
            <a:tailEnd/>
          </a:ln>
          <a:effectLst/>
        </p:spPr>
        <p:txBody>
          <a:bodyPr wrap="none" anchor="ctr"/>
          <a:lstStyle/>
          <a:p>
            <a:endParaRPr lang="en-US"/>
          </a:p>
        </p:txBody>
      </p:sp>
      <p:sp>
        <p:nvSpPr>
          <p:cNvPr id="789513" name="AutoShape 9"/>
          <p:cNvSpPr>
            <a:spLocks noChangeArrowheads="1"/>
          </p:cNvSpPr>
          <p:nvPr/>
        </p:nvSpPr>
        <p:spPr bwMode="auto">
          <a:xfrm>
            <a:off x="2971800" y="2178050"/>
            <a:ext cx="1066800" cy="990600"/>
          </a:xfrm>
          <a:prstGeom prst="rightArrow">
            <a:avLst>
              <a:gd name="adj1" fmla="val 50000"/>
              <a:gd name="adj2" fmla="val 26923"/>
            </a:avLst>
          </a:prstGeom>
          <a:solidFill>
            <a:schemeClr val="accent1"/>
          </a:solidFill>
          <a:ln w="9525">
            <a:solidFill>
              <a:schemeClr val="tx1"/>
            </a:solidFill>
            <a:miter lim="800000"/>
            <a:headEnd/>
            <a:tailEnd/>
          </a:ln>
          <a:effectLst/>
        </p:spPr>
        <p:txBody>
          <a:bodyPr wrap="none" anchor="ctr"/>
          <a:lstStyle/>
          <a:p>
            <a:endParaRPr lang="en-US"/>
          </a:p>
        </p:txBody>
      </p:sp>
      <p:sp>
        <p:nvSpPr>
          <p:cNvPr id="789514" name="AutoShape 10"/>
          <p:cNvSpPr>
            <a:spLocks noChangeArrowheads="1"/>
          </p:cNvSpPr>
          <p:nvPr/>
        </p:nvSpPr>
        <p:spPr bwMode="auto">
          <a:xfrm>
            <a:off x="2971800" y="4648200"/>
            <a:ext cx="1066800" cy="1828800"/>
          </a:xfrm>
          <a:prstGeom prst="rightArrow">
            <a:avLst>
              <a:gd name="adj1" fmla="val 70065"/>
              <a:gd name="adj2" fmla="val 25000"/>
            </a:avLst>
          </a:prstGeom>
          <a:solidFill>
            <a:schemeClr val="accent1"/>
          </a:solidFill>
          <a:ln w="9525">
            <a:solidFill>
              <a:schemeClr val="tx1"/>
            </a:solidFill>
            <a:miter lim="800000"/>
            <a:headEnd/>
            <a:tailEnd/>
          </a:ln>
          <a:effectLst/>
        </p:spPr>
        <p:txBody>
          <a:bodyPr wrap="none" anchor="ctr"/>
          <a:lstStyle/>
          <a:p>
            <a:endParaRPr lang="en-US"/>
          </a:p>
        </p:txBody>
      </p:sp>
      <p:pic>
        <p:nvPicPr>
          <p:cNvPr id="789515" name="Picture 11"/>
          <p:cNvPicPr>
            <a:picLocks noChangeAspect="1" noChangeArrowheads="1"/>
          </p:cNvPicPr>
          <p:nvPr/>
        </p:nvPicPr>
        <p:blipFill>
          <a:blip r:embed="rId3" cstate="print"/>
          <a:srcRect/>
          <a:stretch>
            <a:fillRect/>
          </a:stretch>
        </p:blipFill>
        <p:spPr bwMode="auto">
          <a:xfrm>
            <a:off x="4273550" y="3962400"/>
            <a:ext cx="4108450" cy="2809875"/>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843663A5-B690-4DE0-83D0-0156CCBCB195}" type="slidenum">
              <a:rPr lang="en-US"/>
              <a:pPr/>
              <a:t>86</a:t>
            </a:fld>
            <a:endParaRPr lang="en-US"/>
          </a:p>
        </p:txBody>
      </p:sp>
      <p:sp>
        <p:nvSpPr>
          <p:cNvPr id="791554" name="Rectangle 2"/>
          <p:cNvSpPr>
            <a:spLocks noGrp="1" noChangeArrowheads="1"/>
          </p:cNvSpPr>
          <p:nvPr>
            <p:ph type="title"/>
          </p:nvPr>
        </p:nvSpPr>
        <p:spPr>
          <a:xfrm>
            <a:off x="457200" y="152400"/>
            <a:ext cx="8229600" cy="838200"/>
          </a:xfrm>
        </p:spPr>
        <p:txBody>
          <a:bodyPr/>
          <a:lstStyle/>
          <a:p>
            <a:r>
              <a:rPr lang="en-US"/>
              <a:t>River Processes</a:t>
            </a:r>
          </a:p>
        </p:txBody>
      </p:sp>
      <p:sp>
        <p:nvSpPr>
          <p:cNvPr id="791555" name="Rectangle 3"/>
          <p:cNvSpPr>
            <a:spLocks noGrp="1" noChangeArrowheads="1"/>
          </p:cNvSpPr>
          <p:nvPr>
            <p:ph type="body" idx="1"/>
          </p:nvPr>
        </p:nvSpPr>
        <p:spPr>
          <a:xfrm>
            <a:off x="381000" y="914400"/>
            <a:ext cx="8229600" cy="4525963"/>
          </a:xfrm>
        </p:spPr>
        <p:txBody>
          <a:bodyPr/>
          <a:lstStyle/>
          <a:p>
            <a:r>
              <a:rPr lang="en-US"/>
              <a:t>Assume that heat exchange with the bed is proportional to longwave exchange with the atmosphere</a:t>
            </a:r>
          </a:p>
        </p:txBody>
      </p:sp>
      <p:sp>
        <p:nvSpPr>
          <p:cNvPr id="791556" name="AutoShape 4"/>
          <p:cNvSpPr>
            <a:spLocks noChangeArrowheads="1"/>
          </p:cNvSpPr>
          <p:nvPr/>
        </p:nvSpPr>
        <p:spPr bwMode="auto">
          <a:xfrm>
            <a:off x="4191000" y="5699125"/>
            <a:ext cx="1143000" cy="9144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miter lim="800000"/>
            <a:headEnd/>
            <a:tailEnd/>
          </a:ln>
          <a:effectLst/>
          <a:scene3d>
            <a:camera prst="legacyPerspectiveTopRight"/>
            <a:lightRig rig="legacyFlat3" dir="b"/>
          </a:scene3d>
          <a:sp3d extrusionH="121893000" prstMaterial="legacyMatte">
            <a:bevelT w="13500" h="13500" prst="angle"/>
            <a:bevelB w="13500" h="13500" prst="angle"/>
            <a:extrusionClr>
              <a:srgbClr val="6699FF"/>
            </a:extrusionClr>
          </a:sp3d>
        </p:spPr>
        <p:txBody>
          <a:bodyPr wrap="none" anchor="ctr">
            <a:flatTx/>
          </a:bodyPr>
          <a:lstStyle/>
          <a:p>
            <a:endParaRPr lang="en-US"/>
          </a:p>
        </p:txBody>
      </p:sp>
      <p:sp>
        <p:nvSpPr>
          <p:cNvPr id="791557" name="AutoShape 5"/>
          <p:cNvSpPr>
            <a:spLocks noChangeArrowheads="1"/>
          </p:cNvSpPr>
          <p:nvPr/>
        </p:nvSpPr>
        <p:spPr bwMode="auto">
          <a:xfrm>
            <a:off x="2514600" y="5927725"/>
            <a:ext cx="1752600" cy="533400"/>
          </a:xfrm>
          <a:prstGeom prst="rightArrow">
            <a:avLst>
              <a:gd name="adj1" fmla="val 50000"/>
              <a:gd name="adj2" fmla="val 82143"/>
            </a:avLst>
          </a:prstGeom>
          <a:solidFill>
            <a:schemeClr val="accent1"/>
          </a:solidFill>
          <a:ln w="9525">
            <a:solidFill>
              <a:schemeClr val="tx1"/>
            </a:solidFill>
            <a:miter lim="800000"/>
            <a:headEnd/>
            <a:tailEnd/>
          </a:ln>
          <a:effectLst/>
        </p:spPr>
        <p:txBody>
          <a:bodyPr wrap="none" anchor="ctr"/>
          <a:lstStyle/>
          <a:p>
            <a:pPr algn="ctr"/>
            <a:r>
              <a:rPr lang="en-US"/>
              <a:t>INFLOW</a:t>
            </a:r>
          </a:p>
        </p:txBody>
      </p:sp>
      <p:sp>
        <p:nvSpPr>
          <p:cNvPr id="791558" name="AutoShape 6"/>
          <p:cNvSpPr>
            <a:spLocks noChangeArrowheads="1"/>
          </p:cNvSpPr>
          <p:nvPr/>
        </p:nvSpPr>
        <p:spPr bwMode="auto">
          <a:xfrm>
            <a:off x="6477000" y="4403725"/>
            <a:ext cx="1752600" cy="533400"/>
          </a:xfrm>
          <a:prstGeom prst="rightArrow">
            <a:avLst>
              <a:gd name="adj1" fmla="val 50000"/>
              <a:gd name="adj2" fmla="val 82143"/>
            </a:avLst>
          </a:prstGeom>
          <a:solidFill>
            <a:schemeClr val="accent1"/>
          </a:solidFill>
          <a:ln w="9525">
            <a:solidFill>
              <a:schemeClr val="tx1"/>
            </a:solidFill>
            <a:miter lim="800000"/>
            <a:headEnd/>
            <a:tailEnd/>
          </a:ln>
          <a:effectLst/>
        </p:spPr>
        <p:txBody>
          <a:bodyPr wrap="none" anchor="ctr"/>
          <a:lstStyle/>
          <a:p>
            <a:pPr algn="ctr"/>
            <a:r>
              <a:rPr lang="en-US"/>
              <a:t>OUTFLOW</a:t>
            </a:r>
          </a:p>
        </p:txBody>
      </p:sp>
      <p:sp>
        <p:nvSpPr>
          <p:cNvPr id="791559" name="AutoShape 7"/>
          <p:cNvSpPr>
            <a:spLocks noChangeArrowheads="1"/>
          </p:cNvSpPr>
          <p:nvPr/>
        </p:nvSpPr>
        <p:spPr bwMode="auto">
          <a:xfrm>
            <a:off x="5813425" y="5241925"/>
            <a:ext cx="3200400" cy="609600"/>
          </a:xfrm>
          <a:prstGeom prst="leftRightArrow">
            <a:avLst>
              <a:gd name="adj1" fmla="val 50000"/>
              <a:gd name="adj2" fmla="val 105000"/>
            </a:avLst>
          </a:prstGeom>
          <a:solidFill>
            <a:schemeClr val="accent1"/>
          </a:solidFill>
          <a:ln w="9525">
            <a:solidFill>
              <a:schemeClr val="tx1"/>
            </a:solidFill>
            <a:miter lim="800000"/>
            <a:headEnd/>
            <a:tailEnd/>
          </a:ln>
          <a:effectLst/>
        </p:spPr>
        <p:txBody>
          <a:bodyPr wrap="none" anchor="ctr"/>
          <a:lstStyle/>
          <a:p>
            <a:pPr algn="ctr"/>
            <a:r>
              <a:rPr lang="en-US"/>
              <a:t>Longwave Radiation</a:t>
            </a:r>
          </a:p>
        </p:txBody>
      </p:sp>
      <p:sp>
        <p:nvSpPr>
          <p:cNvPr id="791560" name="AutoShape 8"/>
          <p:cNvSpPr>
            <a:spLocks noChangeArrowheads="1"/>
          </p:cNvSpPr>
          <p:nvPr/>
        </p:nvSpPr>
        <p:spPr bwMode="auto">
          <a:xfrm rot="3071918">
            <a:off x="1779587" y="3663951"/>
            <a:ext cx="3641725" cy="609600"/>
          </a:xfrm>
          <a:prstGeom prst="rightArrow">
            <a:avLst>
              <a:gd name="adj1" fmla="val 50000"/>
              <a:gd name="adj2" fmla="val 45026"/>
            </a:avLst>
          </a:prstGeom>
          <a:solidFill>
            <a:schemeClr val="accent1"/>
          </a:solidFill>
          <a:ln w="9525">
            <a:solidFill>
              <a:schemeClr val="tx1"/>
            </a:solidFill>
            <a:miter lim="800000"/>
            <a:headEnd/>
            <a:tailEnd/>
          </a:ln>
          <a:effectLst/>
        </p:spPr>
        <p:txBody>
          <a:bodyPr wrap="none" anchor="ctr"/>
          <a:lstStyle/>
          <a:p>
            <a:pPr algn="ctr"/>
            <a:r>
              <a:rPr lang="en-US"/>
              <a:t>Shortwave Radiation</a:t>
            </a:r>
          </a:p>
        </p:txBody>
      </p:sp>
      <p:sp>
        <p:nvSpPr>
          <p:cNvPr id="791561" name="AutoShape 9"/>
          <p:cNvSpPr>
            <a:spLocks noChangeArrowheads="1"/>
          </p:cNvSpPr>
          <p:nvPr/>
        </p:nvSpPr>
        <p:spPr bwMode="auto">
          <a:xfrm rot="3518662">
            <a:off x="3124200" y="3260725"/>
            <a:ext cx="3200400" cy="609600"/>
          </a:xfrm>
          <a:prstGeom prst="leftRightArrow">
            <a:avLst>
              <a:gd name="adj1" fmla="val 50000"/>
              <a:gd name="adj2" fmla="val 105000"/>
            </a:avLst>
          </a:prstGeom>
          <a:solidFill>
            <a:schemeClr val="accent1"/>
          </a:solidFill>
          <a:ln w="9525">
            <a:solidFill>
              <a:schemeClr val="tx1"/>
            </a:solidFill>
            <a:miter lim="800000"/>
            <a:headEnd/>
            <a:tailEnd/>
          </a:ln>
          <a:effectLst/>
        </p:spPr>
        <p:txBody>
          <a:bodyPr wrap="none" anchor="ctr"/>
          <a:lstStyle/>
          <a:p>
            <a:pPr algn="ctr"/>
            <a:r>
              <a:rPr lang="en-US"/>
              <a:t>Precip and Evaporation</a:t>
            </a:r>
          </a:p>
        </p:txBody>
      </p:sp>
      <p:sp>
        <p:nvSpPr>
          <p:cNvPr id="791562" name="AutoShape 10"/>
          <p:cNvSpPr>
            <a:spLocks noChangeArrowheads="1"/>
          </p:cNvSpPr>
          <p:nvPr/>
        </p:nvSpPr>
        <p:spPr bwMode="auto">
          <a:xfrm>
            <a:off x="5257800" y="6156325"/>
            <a:ext cx="3810000" cy="609600"/>
          </a:xfrm>
          <a:prstGeom prst="leftRightArrow">
            <a:avLst>
              <a:gd name="adj1" fmla="val 50000"/>
              <a:gd name="adj2" fmla="val 125000"/>
            </a:avLst>
          </a:prstGeom>
          <a:solidFill>
            <a:schemeClr val="accent1"/>
          </a:solidFill>
          <a:ln w="9525">
            <a:solidFill>
              <a:schemeClr val="tx1"/>
            </a:solidFill>
            <a:miter lim="800000"/>
            <a:headEnd/>
            <a:tailEnd/>
          </a:ln>
          <a:effectLst/>
        </p:spPr>
        <p:txBody>
          <a:bodyPr wrap="none" anchor="ctr"/>
          <a:lstStyle/>
          <a:p>
            <a:pPr algn="ctr"/>
            <a:r>
              <a:rPr lang="en-US"/>
              <a:t>Sensible Heat Transmission</a:t>
            </a:r>
          </a:p>
        </p:txBody>
      </p:sp>
      <p:sp>
        <p:nvSpPr>
          <p:cNvPr id="791564" name="AutoShape 12"/>
          <p:cNvSpPr>
            <a:spLocks noChangeArrowheads="1"/>
          </p:cNvSpPr>
          <p:nvPr/>
        </p:nvSpPr>
        <p:spPr bwMode="auto">
          <a:xfrm rot="-2925514">
            <a:off x="5600700" y="5753100"/>
            <a:ext cx="533400" cy="304800"/>
          </a:xfrm>
          <a:prstGeom prst="rightArrow">
            <a:avLst>
              <a:gd name="adj1" fmla="val 50000"/>
              <a:gd name="adj2" fmla="val 43750"/>
            </a:avLst>
          </a:prstGeom>
          <a:solidFill>
            <a:srgbClr val="FF3300"/>
          </a:solidFill>
          <a:ln w="9525">
            <a:solidFill>
              <a:schemeClr val="tx1"/>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5AF36A4C-E07E-4AD1-A34F-C81FB79496FF}" type="slidenum">
              <a:rPr lang="en-US"/>
              <a:pPr/>
              <a:t>87</a:t>
            </a:fld>
            <a:endParaRPr lang="en-US"/>
          </a:p>
        </p:txBody>
      </p:sp>
      <p:sp>
        <p:nvSpPr>
          <p:cNvPr id="790530" name="Rectangle 2"/>
          <p:cNvSpPr>
            <a:spLocks noGrp="1" noChangeArrowheads="1"/>
          </p:cNvSpPr>
          <p:nvPr>
            <p:ph type="title"/>
          </p:nvPr>
        </p:nvSpPr>
        <p:spPr/>
        <p:txBody>
          <a:bodyPr/>
          <a:lstStyle/>
          <a:p>
            <a:r>
              <a:rPr lang="en-US"/>
              <a:t>Strategy</a:t>
            </a:r>
          </a:p>
        </p:txBody>
      </p:sp>
      <p:sp>
        <p:nvSpPr>
          <p:cNvPr id="790531" name="Rectangle 3"/>
          <p:cNvSpPr>
            <a:spLocks noGrp="1" noChangeArrowheads="1"/>
          </p:cNvSpPr>
          <p:nvPr>
            <p:ph type="body" idx="1"/>
          </p:nvPr>
        </p:nvSpPr>
        <p:spPr/>
        <p:txBody>
          <a:bodyPr/>
          <a:lstStyle/>
          <a:p>
            <a:r>
              <a:rPr lang="en-US"/>
              <a:t>Evaluate monthly Bias in Rivers and adjust upstream land parameters for baseflow and stormflow within reasonable limits</a:t>
            </a:r>
          </a:p>
          <a:p>
            <a:endParaRPr lang="en-US"/>
          </a:p>
          <a:p>
            <a:r>
              <a:rPr lang="en-US"/>
              <a:t>Run an optimization of the longwave parameter with respect to efficiency</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8B03E147-25C8-4102-9637-C026644C5A71}" type="slidenum">
              <a:rPr lang="en-US"/>
              <a:pPr/>
              <a:t>88</a:t>
            </a:fld>
            <a:endParaRPr lang="en-US"/>
          </a:p>
        </p:txBody>
      </p:sp>
      <p:pic>
        <p:nvPicPr>
          <p:cNvPr id="796674" name="Picture 2"/>
          <p:cNvPicPr>
            <a:picLocks noChangeAspect="1" noChangeArrowheads="1"/>
          </p:cNvPicPr>
          <p:nvPr/>
        </p:nvPicPr>
        <p:blipFill>
          <a:blip r:embed="rId2" cstate="print"/>
          <a:srcRect/>
          <a:stretch>
            <a:fillRect/>
          </a:stretch>
        </p:blipFill>
        <p:spPr bwMode="auto">
          <a:xfrm>
            <a:off x="3505200" y="2209800"/>
            <a:ext cx="3678238" cy="4356100"/>
          </a:xfrm>
          <a:prstGeom prst="rect">
            <a:avLst/>
          </a:prstGeom>
          <a:noFill/>
          <a:ln w="9525">
            <a:noFill/>
            <a:miter lim="800000"/>
            <a:headEnd/>
            <a:tailEnd/>
          </a:ln>
          <a:effectLst/>
        </p:spPr>
      </p:pic>
      <p:pic>
        <p:nvPicPr>
          <p:cNvPr id="796675" name="Picture 3"/>
          <p:cNvPicPr>
            <a:picLocks noChangeAspect="1" noChangeArrowheads="1"/>
          </p:cNvPicPr>
          <p:nvPr/>
        </p:nvPicPr>
        <p:blipFill>
          <a:blip r:embed="rId3" cstate="print"/>
          <a:srcRect/>
          <a:stretch>
            <a:fillRect/>
          </a:stretch>
        </p:blipFill>
        <p:spPr bwMode="auto">
          <a:xfrm>
            <a:off x="2209800" y="174625"/>
            <a:ext cx="4648200" cy="1978025"/>
          </a:xfrm>
          <a:prstGeom prst="rect">
            <a:avLst/>
          </a:prstGeom>
          <a:noFill/>
          <a:ln w="9525">
            <a:noFill/>
            <a:miter lim="800000"/>
            <a:headEnd/>
            <a:tailEnd/>
          </a:ln>
          <a:effectLst/>
        </p:spPr>
      </p:pic>
      <p:sp>
        <p:nvSpPr>
          <p:cNvPr id="796676" name="Text Box 4"/>
          <p:cNvSpPr txBox="1">
            <a:spLocks noChangeArrowheads="1"/>
          </p:cNvSpPr>
          <p:nvPr/>
        </p:nvSpPr>
        <p:spPr bwMode="auto">
          <a:xfrm>
            <a:off x="228600" y="152400"/>
            <a:ext cx="3430588" cy="466725"/>
          </a:xfrm>
          <a:prstGeom prst="rect">
            <a:avLst/>
          </a:prstGeom>
          <a:noFill/>
          <a:ln w="9525">
            <a:solidFill>
              <a:schemeClr val="tx1"/>
            </a:solidFill>
            <a:miter lim="800000"/>
            <a:headEnd/>
            <a:tailEnd/>
          </a:ln>
          <a:effectLst/>
        </p:spPr>
        <p:txBody>
          <a:bodyPr wrap="none">
            <a:spAutoFit/>
          </a:bodyPr>
          <a:lstStyle/>
          <a:p>
            <a:r>
              <a:rPr lang="en-US" sz="2400" b="1"/>
              <a:t>Calibrate Temperature</a:t>
            </a:r>
          </a:p>
        </p:txBody>
      </p:sp>
      <p:sp>
        <p:nvSpPr>
          <p:cNvPr id="796677" name="Freeform 5"/>
          <p:cNvSpPr>
            <a:spLocks/>
          </p:cNvSpPr>
          <p:nvPr/>
        </p:nvSpPr>
        <p:spPr bwMode="auto">
          <a:xfrm>
            <a:off x="2647950" y="5438775"/>
            <a:ext cx="2241550" cy="1035050"/>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
        <p:nvSpPr>
          <p:cNvPr id="796678" name="Rectangle 6"/>
          <p:cNvSpPr>
            <a:spLocks noChangeArrowheads="1"/>
          </p:cNvSpPr>
          <p:nvPr/>
        </p:nvSpPr>
        <p:spPr bwMode="auto">
          <a:xfrm>
            <a:off x="1317625" y="4419600"/>
            <a:ext cx="1752600" cy="838200"/>
          </a:xfrm>
          <a:prstGeom prst="rect">
            <a:avLst/>
          </a:prstGeom>
          <a:solidFill>
            <a:schemeClr val="accent1"/>
          </a:solidFill>
          <a:ln w="9525">
            <a:solidFill>
              <a:schemeClr val="tx1"/>
            </a:solidFill>
            <a:miter lim="800000"/>
            <a:headEnd/>
            <a:tailEnd/>
          </a:ln>
          <a:effectLst/>
        </p:spPr>
        <p:txBody>
          <a:bodyPr wrap="none" anchor="ctr"/>
          <a:lstStyle/>
          <a:p>
            <a:pPr algn="ctr"/>
            <a:r>
              <a:rPr lang="en-US"/>
              <a:t>1 iteration</a:t>
            </a:r>
          </a:p>
        </p:txBody>
      </p:sp>
      <p:sp>
        <p:nvSpPr>
          <p:cNvPr id="796679" name="Freeform 7"/>
          <p:cNvSpPr>
            <a:spLocks/>
          </p:cNvSpPr>
          <p:nvPr/>
        </p:nvSpPr>
        <p:spPr bwMode="auto">
          <a:xfrm rot="5128040">
            <a:off x="342107" y="2296318"/>
            <a:ext cx="2705100" cy="1008063"/>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2"/>
          </p:nvPr>
        </p:nvSpPr>
        <p:spPr/>
        <p:txBody>
          <a:bodyPr/>
          <a:lstStyle/>
          <a:p>
            <a:fld id="{57AFB74E-464B-4977-ACFF-8FAFAFAEFEE5}" type="slidenum">
              <a:rPr lang="en-US"/>
              <a:pPr/>
              <a:t>89</a:t>
            </a:fld>
            <a:endParaRPr lang="en-US"/>
          </a:p>
        </p:txBody>
      </p:sp>
      <p:sp>
        <p:nvSpPr>
          <p:cNvPr id="797698" name="Text Box 2"/>
          <p:cNvSpPr txBox="1">
            <a:spLocks noChangeArrowheads="1"/>
          </p:cNvSpPr>
          <p:nvPr/>
        </p:nvSpPr>
        <p:spPr bwMode="auto">
          <a:xfrm>
            <a:off x="228600" y="152400"/>
            <a:ext cx="4343400" cy="466725"/>
          </a:xfrm>
          <a:prstGeom prst="rect">
            <a:avLst/>
          </a:prstGeom>
          <a:noFill/>
          <a:ln w="9525">
            <a:solidFill>
              <a:schemeClr val="tx1"/>
            </a:solidFill>
            <a:miter lim="800000"/>
            <a:headEnd/>
            <a:tailEnd/>
          </a:ln>
          <a:effectLst/>
        </p:spPr>
        <p:txBody>
          <a:bodyPr wrap="none">
            <a:spAutoFit/>
          </a:bodyPr>
          <a:lstStyle/>
          <a:p>
            <a:r>
              <a:rPr lang="en-US" sz="2400" b="1"/>
              <a:t>Max efficiency with KATRAD</a:t>
            </a:r>
          </a:p>
        </p:txBody>
      </p:sp>
      <p:pic>
        <p:nvPicPr>
          <p:cNvPr id="797699" name="Picture 3"/>
          <p:cNvPicPr>
            <a:picLocks noChangeAspect="1" noChangeArrowheads="1"/>
          </p:cNvPicPr>
          <p:nvPr/>
        </p:nvPicPr>
        <p:blipFill>
          <a:blip r:embed="rId2" cstate="print"/>
          <a:srcRect/>
          <a:stretch>
            <a:fillRect/>
          </a:stretch>
        </p:blipFill>
        <p:spPr bwMode="auto">
          <a:xfrm>
            <a:off x="381000" y="2252663"/>
            <a:ext cx="4953000" cy="4605337"/>
          </a:xfrm>
          <a:prstGeom prst="rect">
            <a:avLst/>
          </a:prstGeom>
          <a:noFill/>
          <a:ln w="9525">
            <a:noFill/>
            <a:miter lim="800000"/>
            <a:headEnd/>
            <a:tailEnd/>
          </a:ln>
          <a:effectLst/>
        </p:spPr>
      </p:pic>
      <p:sp>
        <p:nvSpPr>
          <p:cNvPr id="797700" name="Rectangle 4"/>
          <p:cNvSpPr>
            <a:spLocks noChangeArrowheads="1"/>
          </p:cNvSpPr>
          <p:nvPr/>
        </p:nvSpPr>
        <p:spPr bwMode="auto">
          <a:xfrm>
            <a:off x="4953000" y="381000"/>
            <a:ext cx="1676400" cy="1295400"/>
          </a:xfrm>
          <a:prstGeom prst="rect">
            <a:avLst/>
          </a:prstGeom>
          <a:solidFill>
            <a:srgbClr val="CCECFF"/>
          </a:solidFill>
          <a:ln w="9525">
            <a:solidFill>
              <a:schemeClr val="tx1"/>
            </a:solidFill>
            <a:miter lim="800000"/>
            <a:headEnd/>
            <a:tailEnd/>
          </a:ln>
          <a:effectLst/>
        </p:spPr>
        <p:txBody>
          <a:bodyPr wrap="none" anchor="ctr"/>
          <a:lstStyle/>
          <a:p>
            <a:pPr lvl="1" algn="ctr"/>
            <a:r>
              <a:rPr lang="en-US"/>
              <a:t>Process</a:t>
            </a:r>
          </a:p>
          <a:p>
            <a:pPr lvl="1" algn="ctr"/>
            <a:r>
              <a:rPr lang="en-US"/>
              <a:t>Parameter</a:t>
            </a:r>
          </a:p>
          <a:p>
            <a:pPr lvl="1" algn="ctr"/>
            <a:r>
              <a:rPr lang="en-US"/>
              <a:t>Files</a:t>
            </a:r>
          </a:p>
        </p:txBody>
      </p:sp>
      <p:sp>
        <p:nvSpPr>
          <p:cNvPr id="797701" name="Rectangle 5"/>
          <p:cNvSpPr>
            <a:spLocks noChangeArrowheads="1"/>
          </p:cNvSpPr>
          <p:nvPr/>
        </p:nvSpPr>
        <p:spPr bwMode="auto">
          <a:xfrm>
            <a:off x="2743200" y="762000"/>
            <a:ext cx="1981200" cy="838200"/>
          </a:xfrm>
          <a:prstGeom prst="rect">
            <a:avLst/>
          </a:prstGeom>
          <a:solidFill>
            <a:srgbClr val="CCECFF"/>
          </a:solidFill>
          <a:ln w="9525">
            <a:solidFill>
              <a:schemeClr val="tx1"/>
            </a:solidFill>
            <a:miter lim="800000"/>
            <a:headEnd/>
            <a:tailEnd/>
          </a:ln>
          <a:effectLst/>
        </p:spPr>
        <p:txBody>
          <a:bodyPr wrap="none" anchor="ctr"/>
          <a:lstStyle/>
          <a:p>
            <a:pPr lvl="1" algn="ctr"/>
            <a:r>
              <a:rPr lang="en-US"/>
              <a:t>Model Structure</a:t>
            </a:r>
          </a:p>
          <a:p>
            <a:pPr lvl="1" algn="ctr"/>
            <a:r>
              <a:rPr lang="en-US"/>
              <a:t>Files</a:t>
            </a:r>
          </a:p>
        </p:txBody>
      </p:sp>
      <p:sp>
        <p:nvSpPr>
          <p:cNvPr id="797702" name="AutoShape 6"/>
          <p:cNvSpPr>
            <a:spLocks noChangeArrowheads="1"/>
          </p:cNvSpPr>
          <p:nvPr/>
        </p:nvSpPr>
        <p:spPr bwMode="auto">
          <a:xfrm rot="3704483">
            <a:off x="3717131" y="1769269"/>
            <a:ext cx="671513" cy="485775"/>
          </a:xfrm>
          <a:prstGeom prst="rightArrow">
            <a:avLst>
              <a:gd name="adj1" fmla="val 50000"/>
              <a:gd name="adj2" fmla="val 34559"/>
            </a:avLst>
          </a:prstGeom>
          <a:solidFill>
            <a:srgbClr val="FFCCCC"/>
          </a:solidFill>
          <a:ln w="9525">
            <a:solidFill>
              <a:schemeClr val="tx1"/>
            </a:solidFill>
            <a:miter lim="800000"/>
            <a:headEnd/>
            <a:tailEnd/>
          </a:ln>
          <a:effectLst/>
        </p:spPr>
        <p:txBody>
          <a:bodyPr wrap="none" anchor="ctr"/>
          <a:lstStyle/>
          <a:p>
            <a:endParaRPr lang="en-US"/>
          </a:p>
        </p:txBody>
      </p:sp>
      <p:sp>
        <p:nvSpPr>
          <p:cNvPr id="797703" name="AutoShape 7"/>
          <p:cNvSpPr>
            <a:spLocks noChangeArrowheads="1"/>
          </p:cNvSpPr>
          <p:nvPr/>
        </p:nvSpPr>
        <p:spPr bwMode="auto">
          <a:xfrm rot="7300060">
            <a:off x="4801394" y="1801019"/>
            <a:ext cx="595313" cy="485775"/>
          </a:xfrm>
          <a:prstGeom prst="rightArrow">
            <a:avLst>
              <a:gd name="adj1" fmla="val 50000"/>
              <a:gd name="adj2" fmla="val 30637"/>
            </a:avLst>
          </a:prstGeom>
          <a:solidFill>
            <a:srgbClr val="FFCCCC"/>
          </a:solidFill>
          <a:ln w="9525">
            <a:solidFill>
              <a:schemeClr val="tx1"/>
            </a:solidFill>
            <a:miter lim="800000"/>
            <a:headEnd/>
            <a:tailEnd/>
          </a:ln>
          <a:effectLst/>
        </p:spPr>
        <p:txBody>
          <a:bodyPr wrap="none" anchor="ctr"/>
          <a:lstStyle/>
          <a:p>
            <a:endParaRPr lang="en-US"/>
          </a:p>
        </p:txBody>
      </p:sp>
      <p:sp>
        <p:nvSpPr>
          <p:cNvPr id="797704" name="Freeform 8"/>
          <p:cNvSpPr>
            <a:spLocks/>
          </p:cNvSpPr>
          <p:nvPr/>
        </p:nvSpPr>
        <p:spPr bwMode="auto">
          <a:xfrm flipH="1">
            <a:off x="2209800" y="5791200"/>
            <a:ext cx="4267200" cy="882650"/>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
        <p:nvSpPr>
          <p:cNvPr id="797705" name="Rectangle 9"/>
          <p:cNvSpPr>
            <a:spLocks noChangeArrowheads="1"/>
          </p:cNvSpPr>
          <p:nvPr/>
        </p:nvSpPr>
        <p:spPr bwMode="auto">
          <a:xfrm flipH="1">
            <a:off x="6400800" y="4800600"/>
            <a:ext cx="1752600" cy="838200"/>
          </a:xfrm>
          <a:prstGeom prst="rect">
            <a:avLst/>
          </a:prstGeom>
          <a:solidFill>
            <a:schemeClr val="accent1"/>
          </a:solidFill>
          <a:ln w="9525">
            <a:solidFill>
              <a:schemeClr val="tx1"/>
            </a:solidFill>
            <a:miter lim="800000"/>
            <a:headEnd/>
            <a:tailEnd/>
          </a:ln>
          <a:effectLst/>
        </p:spPr>
        <p:txBody>
          <a:bodyPr wrap="none" anchor="ctr"/>
          <a:lstStyle/>
          <a:p>
            <a:pPr algn="ctr"/>
            <a:r>
              <a:rPr lang="en-US"/>
              <a:t>Optimization</a:t>
            </a:r>
          </a:p>
          <a:p>
            <a:pPr algn="ctr"/>
            <a:r>
              <a:rPr lang="en-US"/>
              <a:t>Routine</a:t>
            </a:r>
          </a:p>
        </p:txBody>
      </p:sp>
      <p:sp>
        <p:nvSpPr>
          <p:cNvPr id="797706" name="Freeform 10"/>
          <p:cNvSpPr>
            <a:spLocks/>
          </p:cNvSpPr>
          <p:nvPr/>
        </p:nvSpPr>
        <p:spPr bwMode="auto">
          <a:xfrm rot="16365267" flipH="1">
            <a:off x="5713413" y="2058987"/>
            <a:ext cx="3162300" cy="1330325"/>
          </a:xfrm>
          <a:custGeom>
            <a:avLst/>
            <a:gdLst/>
            <a:ahLst/>
            <a:cxnLst>
              <a:cxn ang="0">
                <a:pos x="651" y="365"/>
              </a:cxn>
              <a:cxn ang="0">
                <a:pos x="217" y="149"/>
              </a:cxn>
              <a:cxn ang="0">
                <a:pos x="373" y="115"/>
              </a:cxn>
              <a:cxn ang="0">
                <a:pos x="75" y="0"/>
              </a:cxn>
              <a:cxn ang="0">
                <a:pos x="0" y="284"/>
              </a:cxn>
              <a:cxn ang="0">
                <a:pos x="108" y="176"/>
              </a:cxn>
              <a:cxn ang="0">
                <a:pos x="569" y="535"/>
              </a:cxn>
              <a:cxn ang="0">
                <a:pos x="1410" y="643"/>
              </a:cxn>
              <a:cxn ang="0">
                <a:pos x="1308" y="481"/>
              </a:cxn>
              <a:cxn ang="0">
                <a:pos x="1412" y="366"/>
              </a:cxn>
              <a:cxn ang="0">
                <a:pos x="651" y="365"/>
              </a:cxn>
            </a:cxnLst>
            <a:rect l="0" t="0" r="r" b="b"/>
            <a:pathLst>
              <a:path w="1412" h="652">
                <a:moveTo>
                  <a:pt x="651" y="365"/>
                </a:moveTo>
                <a:cubicBezTo>
                  <a:pt x="452" y="329"/>
                  <a:pt x="263" y="191"/>
                  <a:pt x="217" y="149"/>
                </a:cubicBezTo>
                <a:lnTo>
                  <a:pt x="373" y="115"/>
                </a:lnTo>
                <a:lnTo>
                  <a:pt x="75" y="0"/>
                </a:lnTo>
                <a:lnTo>
                  <a:pt x="0" y="284"/>
                </a:lnTo>
                <a:lnTo>
                  <a:pt x="108" y="176"/>
                </a:lnTo>
                <a:cubicBezTo>
                  <a:pt x="203" y="218"/>
                  <a:pt x="352" y="457"/>
                  <a:pt x="569" y="535"/>
                </a:cubicBezTo>
                <a:cubicBezTo>
                  <a:pt x="786" y="613"/>
                  <a:pt x="1287" y="652"/>
                  <a:pt x="1410" y="643"/>
                </a:cubicBezTo>
                <a:lnTo>
                  <a:pt x="1308" y="481"/>
                </a:lnTo>
                <a:lnTo>
                  <a:pt x="1412" y="366"/>
                </a:lnTo>
                <a:cubicBezTo>
                  <a:pt x="1303" y="347"/>
                  <a:pt x="858" y="409"/>
                  <a:pt x="651" y="365"/>
                </a:cubicBezTo>
                <a:close/>
              </a:path>
            </a:pathLst>
          </a:custGeom>
          <a:solidFill>
            <a:schemeClr val="tx1"/>
          </a:solid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lide Number Placeholder 4"/>
          <p:cNvSpPr>
            <a:spLocks noGrp="1"/>
          </p:cNvSpPr>
          <p:nvPr>
            <p:ph type="sldNum" sz="quarter" idx="12"/>
          </p:nvPr>
        </p:nvSpPr>
        <p:spPr/>
        <p:txBody>
          <a:bodyPr/>
          <a:lstStyle/>
          <a:p>
            <a:fld id="{88DED3D1-BC47-40A2-AB12-264BFDADFD05}" type="slidenum">
              <a:rPr lang="en-US"/>
              <a:pPr/>
              <a:t>9</a:t>
            </a:fld>
            <a:endParaRPr lang="en-US"/>
          </a:p>
        </p:txBody>
      </p:sp>
      <p:sp>
        <p:nvSpPr>
          <p:cNvPr id="269314" name="Rectangle 2"/>
          <p:cNvSpPr>
            <a:spLocks noGrp="1" noChangeArrowheads="1"/>
          </p:cNvSpPr>
          <p:nvPr>
            <p:ph type="title"/>
          </p:nvPr>
        </p:nvSpPr>
        <p:spPr>
          <a:xfrm>
            <a:off x="838200" y="76200"/>
            <a:ext cx="7772400" cy="1143000"/>
          </a:xfrm>
        </p:spPr>
        <p:txBody>
          <a:bodyPr/>
          <a:lstStyle/>
          <a:p>
            <a:r>
              <a:rPr lang="en-US"/>
              <a:t>BMPs</a:t>
            </a:r>
          </a:p>
        </p:txBody>
      </p:sp>
      <p:sp>
        <p:nvSpPr>
          <p:cNvPr id="269315" name="AutoShape 3"/>
          <p:cNvSpPr>
            <a:spLocks noChangeArrowheads="1"/>
          </p:cNvSpPr>
          <p:nvPr/>
        </p:nvSpPr>
        <p:spPr bwMode="auto">
          <a:xfrm>
            <a:off x="6400800" y="5029200"/>
            <a:ext cx="685800" cy="609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11250600" prstMaterial="legacyMatte">
            <a:bevelT w="13500" h="13500" prst="angle"/>
            <a:bevelB w="13500" h="13500" prst="angle"/>
            <a:extrusionClr>
              <a:schemeClr val="accent2"/>
            </a:extrusionClr>
          </a:sp3d>
        </p:spPr>
        <p:txBody>
          <a:bodyPr wrap="none" anchor="ctr">
            <a:flatTx/>
          </a:bodyPr>
          <a:lstStyle/>
          <a:p>
            <a:endParaRPr lang="en-US"/>
          </a:p>
        </p:txBody>
      </p:sp>
      <p:sp>
        <p:nvSpPr>
          <p:cNvPr id="269316" name="Freeform 4"/>
          <p:cNvSpPr>
            <a:spLocks/>
          </p:cNvSpPr>
          <p:nvPr/>
        </p:nvSpPr>
        <p:spPr bwMode="auto">
          <a:xfrm rot="4844424">
            <a:off x="13494" y="2577306"/>
            <a:ext cx="2130425" cy="938213"/>
          </a:xfrm>
          <a:custGeom>
            <a:avLst/>
            <a:gdLst/>
            <a:ahLst/>
            <a:cxnLst>
              <a:cxn ang="0">
                <a:pos x="671" y="208"/>
              </a:cxn>
              <a:cxn ang="0">
                <a:pos x="1019" y="228"/>
              </a:cxn>
              <a:cxn ang="0">
                <a:pos x="1013" y="0"/>
              </a:cxn>
              <a:cxn ang="0">
                <a:pos x="1342" y="303"/>
              </a:cxn>
              <a:cxn ang="0">
                <a:pos x="1006" y="591"/>
              </a:cxn>
              <a:cxn ang="0">
                <a:pos x="1006" y="447"/>
              </a:cxn>
              <a:cxn ang="0">
                <a:pos x="577" y="449"/>
              </a:cxn>
              <a:cxn ang="0">
                <a:pos x="48" y="556"/>
              </a:cxn>
              <a:cxn ang="0">
                <a:pos x="289" y="329"/>
              </a:cxn>
              <a:cxn ang="0">
                <a:pos x="155" y="108"/>
              </a:cxn>
              <a:cxn ang="0">
                <a:pos x="671" y="208"/>
              </a:cxn>
            </a:cxnLst>
            <a:rect l="0" t="0" r="r" b="b"/>
            <a:pathLst>
              <a:path w="1342" h="591">
                <a:moveTo>
                  <a:pt x="671" y="208"/>
                </a:moveTo>
                <a:cubicBezTo>
                  <a:pt x="815" y="228"/>
                  <a:pt x="962" y="263"/>
                  <a:pt x="1019" y="228"/>
                </a:cubicBezTo>
                <a:lnTo>
                  <a:pt x="1013" y="0"/>
                </a:lnTo>
                <a:lnTo>
                  <a:pt x="1342" y="303"/>
                </a:lnTo>
                <a:lnTo>
                  <a:pt x="1006" y="591"/>
                </a:lnTo>
                <a:lnTo>
                  <a:pt x="1006" y="447"/>
                </a:lnTo>
                <a:cubicBezTo>
                  <a:pt x="934" y="423"/>
                  <a:pt x="737" y="431"/>
                  <a:pt x="577" y="449"/>
                </a:cubicBezTo>
                <a:cubicBezTo>
                  <a:pt x="417" y="467"/>
                  <a:pt x="96" y="576"/>
                  <a:pt x="48" y="556"/>
                </a:cubicBezTo>
                <a:cubicBezTo>
                  <a:pt x="0" y="536"/>
                  <a:pt x="271" y="403"/>
                  <a:pt x="289" y="329"/>
                </a:cubicBezTo>
                <a:cubicBezTo>
                  <a:pt x="307" y="255"/>
                  <a:pt x="91" y="128"/>
                  <a:pt x="155" y="108"/>
                </a:cubicBezTo>
                <a:cubicBezTo>
                  <a:pt x="219" y="88"/>
                  <a:pt x="527" y="188"/>
                  <a:pt x="671" y="208"/>
                </a:cubicBezTo>
                <a:close/>
              </a:path>
            </a:pathLst>
          </a:custGeom>
          <a:solidFill>
            <a:schemeClr val="accent1"/>
          </a:solidFill>
          <a:ln w="9525">
            <a:solidFill>
              <a:schemeClr val="tx1"/>
            </a:solidFill>
            <a:round/>
            <a:headEnd/>
            <a:tailEnd/>
          </a:ln>
          <a:effectLst/>
        </p:spPr>
        <p:txBody>
          <a:bodyPr/>
          <a:lstStyle/>
          <a:p>
            <a:endParaRPr lang="en-US"/>
          </a:p>
        </p:txBody>
      </p:sp>
      <p:sp>
        <p:nvSpPr>
          <p:cNvPr id="269317" name="Freeform 5"/>
          <p:cNvSpPr>
            <a:spLocks/>
          </p:cNvSpPr>
          <p:nvPr/>
        </p:nvSpPr>
        <p:spPr bwMode="auto">
          <a:xfrm rot="6579894">
            <a:off x="2893219" y="2669381"/>
            <a:ext cx="2009775" cy="938213"/>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69318" name="Freeform 6"/>
          <p:cNvSpPr>
            <a:spLocks/>
          </p:cNvSpPr>
          <p:nvPr/>
        </p:nvSpPr>
        <p:spPr bwMode="auto">
          <a:xfrm rot="5670970">
            <a:off x="1425575" y="2460625"/>
            <a:ext cx="2049463" cy="938213"/>
          </a:xfrm>
          <a:custGeom>
            <a:avLst/>
            <a:gdLst/>
            <a:ahLst/>
            <a:cxnLst>
              <a:cxn ang="0">
                <a:pos x="561" y="186"/>
              </a:cxn>
              <a:cxn ang="0">
                <a:pos x="968" y="228"/>
              </a:cxn>
              <a:cxn ang="0">
                <a:pos x="962" y="0"/>
              </a:cxn>
              <a:cxn ang="0">
                <a:pos x="1291" y="303"/>
              </a:cxn>
              <a:cxn ang="0">
                <a:pos x="955" y="591"/>
              </a:cxn>
              <a:cxn ang="0">
                <a:pos x="955" y="447"/>
              </a:cxn>
              <a:cxn ang="0">
                <a:pos x="676" y="422"/>
              </a:cxn>
              <a:cxn ang="0">
                <a:pos x="73" y="529"/>
              </a:cxn>
              <a:cxn ang="0">
                <a:pos x="239" y="287"/>
              </a:cxn>
              <a:cxn ang="0">
                <a:pos x="104" y="108"/>
              </a:cxn>
              <a:cxn ang="0">
                <a:pos x="561" y="186"/>
              </a:cxn>
            </a:cxnLst>
            <a:rect l="0" t="0" r="r" b="b"/>
            <a:pathLst>
              <a:path w="1291" h="591">
                <a:moveTo>
                  <a:pt x="561" y="186"/>
                </a:moveTo>
                <a:cubicBezTo>
                  <a:pt x="705" y="206"/>
                  <a:pt x="901" y="259"/>
                  <a:pt x="968" y="228"/>
                </a:cubicBezTo>
                <a:lnTo>
                  <a:pt x="962" y="0"/>
                </a:lnTo>
                <a:lnTo>
                  <a:pt x="1291" y="303"/>
                </a:lnTo>
                <a:lnTo>
                  <a:pt x="955" y="591"/>
                </a:lnTo>
                <a:lnTo>
                  <a:pt x="955" y="447"/>
                </a:lnTo>
                <a:cubicBezTo>
                  <a:pt x="909" y="419"/>
                  <a:pt x="823" y="408"/>
                  <a:pt x="676" y="422"/>
                </a:cubicBezTo>
                <a:cubicBezTo>
                  <a:pt x="529" y="436"/>
                  <a:pt x="146" y="552"/>
                  <a:pt x="73" y="529"/>
                </a:cubicBezTo>
                <a:cubicBezTo>
                  <a:pt x="0" y="506"/>
                  <a:pt x="234" y="357"/>
                  <a:pt x="239" y="287"/>
                </a:cubicBezTo>
                <a:cubicBezTo>
                  <a:pt x="244" y="217"/>
                  <a:pt x="50" y="125"/>
                  <a:pt x="104" y="108"/>
                </a:cubicBezTo>
                <a:cubicBezTo>
                  <a:pt x="158" y="91"/>
                  <a:pt x="417" y="166"/>
                  <a:pt x="561" y="186"/>
                </a:cubicBezTo>
                <a:close/>
              </a:path>
            </a:pathLst>
          </a:custGeom>
          <a:solidFill>
            <a:schemeClr val="accent1"/>
          </a:solidFill>
          <a:ln w="9525">
            <a:solidFill>
              <a:schemeClr val="tx1"/>
            </a:solidFill>
            <a:round/>
            <a:headEnd/>
            <a:tailEnd/>
          </a:ln>
          <a:effectLst/>
        </p:spPr>
        <p:txBody>
          <a:bodyPr/>
          <a:lstStyle/>
          <a:p>
            <a:endParaRPr lang="en-US"/>
          </a:p>
        </p:txBody>
      </p:sp>
      <p:sp>
        <p:nvSpPr>
          <p:cNvPr id="269319" name="Freeform 7"/>
          <p:cNvSpPr>
            <a:spLocks/>
          </p:cNvSpPr>
          <p:nvPr/>
        </p:nvSpPr>
        <p:spPr bwMode="auto">
          <a:xfrm rot="21611418">
            <a:off x="4037013" y="4494213"/>
            <a:ext cx="2209800" cy="1295400"/>
          </a:xfrm>
          <a:custGeom>
            <a:avLst/>
            <a:gdLst/>
            <a:ahLst/>
            <a:cxnLst>
              <a:cxn ang="0">
                <a:pos x="657" y="167"/>
              </a:cxn>
              <a:cxn ang="0">
                <a:pos x="943" y="228"/>
              </a:cxn>
              <a:cxn ang="0">
                <a:pos x="937" y="0"/>
              </a:cxn>
              <a:cxn ang="0">
                <a:pos x="1266" y="303"/>
              </a:cxn>
              <a:cxn ang="0">
                <a:pos x="930" y="591"/>
              </a:cxn>
              <a:cxn ang="0">
                <a:pos x="930" y="447"/>
              </a:cxn>
              <a:cxn ang="0">
                <a:pos x="651" y="422"/>
              </a:cxn>
              <a:cxn ang="0">
                <a:pos x="48" y="529"/>
              </a:cxn>
              <a:cxn ang="0">
                <a:pos x="363" y="335"/>
              </a:cxn>
              <a:cxn ang="0">
                <a:pos x="79" y="108"/>
              </a:cxn>
              <a:cxn ang="0">
                <a:pos x="657" y="167"/>
              </a:cxn>
            </a:cxnLst>
            <a:rect l="0" t="0" r="r" b="b"/>
            <a:pathLst>
              <a:path w="1266" h="591">
                <a:moveTo>
                  <a:pt x="657" y="167"/>
                </a:moveTo>
                <a:cubicBezTo>
                  <a:pt x="801" y="187"/>
                  <a:pt x="896" y="256"/>
                  <a:pt x="943" y="228"/>
                </a:cubicBezTo>
                <a:lnTo>
                  <a:pt x="937" y="0"/>
                </a:lnTo>
                <a:lnTo>
                  <a:pt x="1266" y="303"/>
                </a:lnTo>
                <a:lnTo>
                  <a:pt x="930" y="591"/>
                </a:lnTo>
                <a:lnTo>
                  <a:pt x="930" y="447"/>
                </a:lnTo>
                <a:cubicBezTo>
                  <a:pt x="884" y="419"/>
                  <a:pt x="798" y="408"/>
                  <a:pt x="651" y="422"/>
                </a:cubicBezTo>
                <a:cubicBezTo>
                  <a:pt x="504" y="436"/>
                  <a:pt x="96" y="543"/>
                  <a:pt x="48" y="529"/>
                </a:cubicBezTo>
                <a:cubicBezTo>
                  <a:pt x="0" y="515"/>
                  <a:pt x="358" y="405"/>
                  <a:pt x="363" y="335"/>
                </a:cubicBezTo>
                <a:cubicBezTo>
                  <a:pt x="368" y="265"/>
                  <a:pt x="30" y="136"/>
                  <a:pt x="79" y="108"/>
                </a:cubicBezTo>
                <a:cubicBezTo>
                  <a:pt x="128" y="80"/>
                  <a:pt x="513" y="147"/>
                  <a:pt x="657" y="167"/>
                </a:cubicBezTo>
                <a:close/>
              </a:path>
            </a:pathLst>
          </a:custGeom>
          <a:solidFill>
            <a:schemeClr val="accent1"/>
          </a:solidFill>
          <a:ln w="9525">
            <a:solidFill>
              <a:schemeClr val="tx1"/>
            </a:solidFill>
            <a:round/>
            <a:headEnd/>
            <a:tailEnd/>
          </a:ln>
          <a:effectLst/>
        </p:spPr>
        <p:txBody>
          <a:bodyPr/>
          <a:lstStyle/>
          <a:p>
            <a:endParaRPr lang="en-US"/>
          </a:p>
        </p:txBody>
      </p:sp>
      <p:sp>
        <p:nvSpPr>
          <p:cNvPr id="269320" name="Text Box 8"/>
          <p:cNvSpPr txBox="1">
            <a:spLocks noChangeArrowheads="1"/>
          </p:cNvSpPr>
          <p:nvPr/>
        </p:nvSpPr>
        <p:spPr bwMode="auto">
          <a:xfrm>
            <a:off x="288925" y="1565275"/>
            <a:ext cx="167322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Atmosphere</a:t>
            </a:r>
          </a:p>
        </p:txBody>
      </p:sp>
      <p:sp>
        <p:nvSpPr>
          <p:cNvPr id="269321" name="Text Box 9"/>
          <p:cNvSpPr txBox="1">
            <a:spLocks noChangeArrowheads="1"/>
          </p:cNvSpPr>
          <p:nvPr/>
        </p:nvSpPr>
        <p:spPr bwMode="auto">
          <a:xfrm>
            <a:off x="2346325" y="1412875"/>
            <a:ext cx="1298575"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Fertilizer</a:t>
            </a:r>
          </a:p>
        </p:txBody>
      </p:sp>
      <p:sp>
        <p:nvSpPr>
          <p:cNvPr id="269322" name="Text Box 10"/>
          <p:cNvSpPr txBox="1">
            <a:spLocks noChangeArrowheads="1"/>
          </p:cNvSpPr>
          <p:nvPr/>
        </p:nvSpPr>
        <p:spPr bwMode="auto">
          <a:xfrm>
            <a:off x="4343400" y="1752600"/>
            <a:ext cx="1131888"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Manure</a:t>
            </a:r>
          </a:p>
        </p:txBody>
      </p:sp>
      <p:sp>
        <p:nvSpPr>
          <p:cNvPr id="269323" name="Text Box 11"/>
          <p:cNvSpPr txBox="1">
            <a:spLocks noChangeArrowheads="1"/>
          </p:cNvSpPr>
          <p:nvPr/>
        </p:nvSpPr>
        <p:spPr bwMode="auto">
          <a:xfrm>
            <a:off x="4895850" y="4953000"/>
            <a:ext cx="1047750"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Runoff</a:t>
            </a:r>
          </a:p>
        </p:txBody>
      </p:sp>
      <p:grpSp>
        <p:nvGrpSpPr>
          <p:cNvPr id="269324" name="Group 12"/>
          <p:cNvGrpSpPr>
            <a:grpSpLocks/>
          </p:cNvGrpSpPr>
          <p:nvPr/>
        </p:nvGrpSpPr>
        <p:grpSpPr bwMode="auto">
          <a:xfrm>
            <a:off x="1219200" y="4267200"/>
            <a:ext cx="2362200" cy="1628775"/>
            <a:chOff x="1104" y="3168"/>
            <a:chExt cx="1488" cy="1026"/>
          </a:xfrm>
        </p:grpSpPr>
        <p:sp>
          <p:nvSpPr>
            <p:cNvPr id="269325" name="Rectangle 13"/>
            <p:cNvSpPr>
              <a:spLocks noChangeArrowheads="1"/>
            </p:cNvSpPr>
            <p:nvPr/>
          </p:nvSpPr>
          <p:spPr bwMode="auto">
            <a:xfrm rot="203582">
              <a:off x="1104" y="3731"/>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269326" name="Group 14"/>
            <p:cNvGrpSpPr>
              <a:grpSpLocks/>
            </p:cNvGrpSpPr>
            <p:nvPr/>
          </p:nvGrpSpPr>
          <p:grpSpPr bwMode="auto">
            <a:xfrm>
              <a:off x="1514" y="3168"/>
              <a:ext cx="1078" cy="308"/>
              <a:chOff x="4080" y="3456"/>
              <a:chExt cx="1078" cy="308"/>
            </a:xfrm>
          </p:grpSpPr>
          <p:grpSp>
            <p:nvGrpSpPr>
              <p:cNvPr id="269327" name="Group 15"/>
              <p:cNvGrpSpPr>
                <a:grpSpLocks/>
              </p:cNvGrpSpPr>
              <p:nvPr/>
            </p:nvGrpSpPr>
            <p:grpSpPr bwMode="auto">
              <a:xfrm>
                <a:off x="4080" y="3456"/>
                <a:ext cx="128" cy="236"/>
                <a:chOff x="4080" y="3456"/>
                <a:chExt cx="128" cy="236"/>
              </a:xfrm>
            </p:grpSpPr>
            <p:sp>
              <p:nvSpPr>
                <p:cNvPr id="269328" name="Rectangle 1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29" name="Oval 1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30" name="Oval 1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31" name="Oval 1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32" name="Oval 2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33" name="Oval 2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334" name="Group 22"/>
              <p:cNvGrpSpPr>
                <a:grpSpLocks/>
              </p:cNvGrpSpPr>
              <p:nvPr/>
            </p:nvGrpSpPr>
            <p:grpSpPr bwMode="auto">
              <a:xfrm>
                <a:off x="4208" y="3459"/>
                <a:ext cx="129" cy="236"/>
                <a:chOff x="4208" y="3459"/>
                <a:chExt cx="129" cy="236"/>
              </a:xfrm>
            </p:grpSpPr>
            <p:sp>
              <p:nvSpPr>
                <p:cNvPr id="269335" name="Rectangle 2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36" name="Oval 2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37" name="Oval 2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38" name="Oval 2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39" name="Oval 2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40" name="Oval 2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341" name="Group 29"/>
              <p:cNvGrpSpPr>
                <a:grpSpLocks/>
              </p:cNvGrpSpPr>
              <p:nvPr/>
            </p:nvGrpSpPr>
            <p:grpSpPr bwMode="auto">
              <a:xfrm>
                <a:off x="4337" y="3456"/>
                <a:ext cx="128" cy="236"/>
                <a:chOff x="4337" y="3456"/>
                <a:chExt cx="128" cy="236"/>
              </a:xfrm>
            </p:grpSpPr>
            <p:sp>
              <p:nvSpPr>
                <p:cNvPr id="269342" name="Rectangle 3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43" name="Oval 3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44" name="Oval 3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45" name="Oval 3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46" name="Oval 3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47" name="Oval 3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348" name="Group 36"/>
              <p:cNvGrpSpPr>
                <a:grpSpLocks/>
              </p:cNvGrpSpPr>
              <p:nvPr/>
            </p:nvGrpSpPr>
            <p:grpSpPr bwMode="auto">
              <a:xfrm>
                <a:off x="4465" y="3480"/>
                <a:ext cx="128" cy="236"/>
                <a:chOff x="4465" y="3480"/>
                <a:chExt cx="128" cy="236"/>
              </a:xfrm>
            </p:grpSpPr>
            <p:sp>
              <p:nvSpPr>
                <p:cNvPr id="269349" name="Rectangle 3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50" name="Oval 3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51" name="Oval 3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52" name="Oval 4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53" name="Oval 4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54" name="Oval 4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355" name="Group 43"/>
              <p:cNvGrpSpPr>
                <a:grpSpLocks/>
              </p:cNvGrpSpPr>
              <p:nvPr/>
            </p:nvGrpSpPr>
            <p:grpSpPr bwMode="auto">
              <a:xfrm>
                <a:off x="4593" y="3480"/>
                <a:ext cx="129" cy="236"/>
                <a:chOff x="4593" y="3480"/>
                <a:chExt cx="129" cy="236"/>
              </a:xfrm>
            </p:grpSpPr>
            <p:sp>
              <p:nvSpPr>
                <p:cNvPr id="269356" name="Rectangle 4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57" name="Oval 4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58" name="Oval 4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59" name="Oval 4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60" name="Oval 4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61" name="Oval 4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362" name="Group 50"/>
              <p:cNvGrpSpPr>
                <a:grpSpLocks/>
              </p:cNvGrpSpPr>
              <p:nvPr/>
            </p:nvGrpSpPr>
            <p:grpSpPr bwMode="auto">
              <a:xfrm>
                <a:off x="4747" y="3504"/>
                <a:ext cx="129" cy="236"/>
                <a:chOff x="4747" y="3504"/>
                <a:chExt cx="129" cy="236"/>
              </a:xfrm>
            </p:grpSpPr>
            <p:sp>
              <p:nvSpPr>
                <p:cNvPr id="269363" name="Rectangle 5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64" name="Oval 5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65" name="Oval 5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66" name="Oval 5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67" name="Oval 5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68" name="Oval 5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369" name="Group 57"/>
              <p:cNvGrpSpPr>
                <a:grpSpLocks/>
              </p:cNvGrpSpPr>
              <p:nvPr/>
            </p:nvGrpSpPr>
            <p:grpSpPr bwMode="auto">
              <a:xfrm>
                <a:off x="4901" y="3504"/>
                <a:ext cx="129" cy="236"/>
                <a:chOff x="4901" y="3504"/>
                <a:chExt cx="129" cy="236"/>
              </a:xfrm>
            </p:grpSpPr>
            <p:sp>
              <p:nvSpPr>
                <p:cNvPr id="269370" name="Rectangle 5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71" name="Oval 5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72" name="Oval 6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73" name="Oval 6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74" name="Oval 6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75" name="Oval 6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376" name="Group 64"/>
              <p:cNvGrpSpPr>
                <a:grpSpLocks/>
              </p:cNvGrpSpPr>
              <p:nvPr/>
            </p:nvGrpSpPr>
            <p:grpSpPr bwMode="auto">
              <a:xfrm>
                <a:off x="5030" y="3528"/>
                <a:ext cx="128" cy="236"/>
                <a:chOff x="5030" y="3528"/>
                <a:chExt cx="128" cy="236"/>
              </a:xfrm>
            </p:grpSpPr>
            <p:sp>
              <p:nvSpPr>
                <p:cNvPr id="269377" name="Rectangle 6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78" name="Oval 6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79" name="Oval 6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80" name="Oval 6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81" name="Oval 6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82" name="Oval 7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69383" name="Group 71"/>
            <p:cNvGrpSpPr>
              <a:grpSpLocks/>
            </p:cNvGrpSpPr>
            <p:nvPr/>
          </p:nvGrpSpPr>
          <p:grpSpPr bwMode="auto">
            <a:xfrm>
              <a:off x="1440" y="3264"/>
              <a:ext cx="1078" cy="308"/>
              <a:chOff x="4080" y="3456"/>
              <a:chExt cx="1078" cy="308"/>
            </a:xfrm>
          </p:grpSpPr>
          <p:grpSp>
            <p:nvGrpSpPr>
              <p:cNvPr id="269384" name="Group 72"/>
              <p:cNvGrpSpPr>
                <a:grpSpLocks/>
              </p:cNvGrpSpPr>
              <p:nvPr/>
            </p:nvGrpSpPr>
            <p:grpSpPr bwMode="auto">
              <a:xfrm>
                <a:off x="4080" y="3456"/>
                <a:ext cx="128" cy="236"/>
                <a:chOff x="4080" y="3456"/>
                <a:chExt cx="128" cy="236"/>
              </a:xfrm>
            </p:grpSpPr>
            <p:sp>
              <p:nvSpPr>
                <p:cNvPr id="269385" name="Rectangle 7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86" name="Oval 7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87" name="Oval 7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88" name="Oval 7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89" name="Oval 7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90" name="Oval 7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391" name="Group 79"/>
              <p:cNvGrpSpPr>
                <a:grpSpLocks/>
              </p:cNvGrpSpPr>
              <p:nvPr/>
            </p:nvGrpSpPr>
            <p:grpSpPr bwMode="auto">
              <a:xfrm>
                <a:off x="4208" y="3459"/>
                <a:ext cx="129" cy="236"/>
                <a:chOff x="4208" y="3459"/>
                <a:chExt cx="129" cy="236"/>
              </a:xfrm>
            </p:grpSpPr>
            <p:sp>
              <p:nvSpPr>
                <p:cNvPr id="269392" name="Rectangle 8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393" name="Oval 8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94" name="Oval 8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95" name="Oval 8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96" name="Oval 8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397" name="Oval 8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398" name="Group 86"/>
              <p:cNvGrpSpPr>
                <a:grpSpLocks/>
              </p:cNvGrpSpPr>
              <p:nvPr/>
            </p:nvGrpSpPr>
            <p:grpSpPr bwMode="auto">
              <a:xfrm>
                <a:off x="4337" y="3456"/>
                <a:ext cx="128" cy="236"/>
                <a:chOff x="4337" y="3456"/>
                <a:chExt cx="128" cy="236"/>
              </a:xfrm>
            </p:grpSpPr>
            <p:sp>
              <p:nvSpPr>
                <p:cNvPr id="269399" name="Rectangle 8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00" name="Oval 8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01" name="Oval 8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02" name="Oval 9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03" name="Oval 9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04" name="Oval 9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05" name="Group 93"/>
              <p:cNvGrpSpPr>
                <a:grpSpLocks/>
              </p:cNvGrpSpPr>
              <p:nvPr/>
            </p:nvGrpSpPr>
            <p:grpSpPr bwMode="auto">
              <a:xfrm>
                <a:off x="4465" y="3480"/>
                <a:ext cx="128" cy="236"/>
                <a:chOff x="4465" y="3480"/>
                <a:chExt cx="128" cy="236"/>
              </a:xfrm>
            </p:grpSpPr>
            <p:sp>
              <p:nvSpPr>
                <p:cNvPr id="269406" name="Rectangle 9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07" name="Oval 9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08" name="Oval 9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09" name="Oval 9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10" name="Oval 9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11" name="Oval 9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12" name="Group 100"/>
              <p:cNvGrpSpPr>
                <a:grpSpLocks/>
              </p:cNvGrpSpPr>
              <p:nvPr/>
            </p:nvGrpSpPr>
            <p:grpSpPr bwMode="auto">
              <a:xfrm>
                <a:off x="4593" y="3480"/>
                <a:ext cx="129" cy="236"/>
                <a:chOff x="4593" y="3480"/>
                <a:chExt cx="129" cy="236"/>
              </a:xfrm>
            </p:grpSpPr>
            <p:sp>
              <p:nvSpPr>
                <p:cNvPr id="269413" name="Rectangle 10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14" name="Oval 10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15" name="Oval 10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16" name="Oval 10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17" name="Oval 10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18" name="Oval 10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19" name="Group 107"/>
              <p:cNvGrpSpPr>
                <a:grpSpLocks/>
              </p:cNvGrpSpPr>
              <p:nvPr/>
            </p:nvGrpSpPr>
            <p:grpSpPr bwMode="auto">
              <a:xfrm>
                <a:off x="4747" y="3504"/>
                <a:ext cx="129" cy="236"/>
                <a:chOff x="4747" y="3504"/>
                <a:chExt cx="129" cy="236"/>
              </a:xfrm>
            </p:grpSpPr>
            <p:sp>
              <p:nvSpPr>
                <p:cNvPr id="269420" name="Rectangle 10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21" name="Oval 10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22" name="Oval 11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23" name="Oval 11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24" name="Oval 11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25" name="Oval 11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26" name="Group 114"/>
              <p:cNvGrpSpPr>
                <a:grpSpLocks/>
              </p:cNvGrpSpPr>
              <p:nvPr/>
            </p:nvGrpSpPr>
            <p:grpSpPr bwMode="auto">
              <a:xfrm>
                <a:off x="4901" y="3504"/>
                <a:ext cx="129" cy="236"/>
                <a:chOff x="4901" y="3504"/>
                <a:chExt cx="129" cy="236"/>
              </a:xfrm>
            </p:grpSpPr>
            <p:sp>
              <p:nvSpPr>
                <p:cNvPr id="269427" name="Rectangle 11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28" name="Oval 11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29" name="Oval 11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30" name="Oval 11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31" name="Oval 11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32" name="Oval 12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33" name="Group 121"/>
              <p:cNvGrpSpPr>
                <a:grpSpLocks/>
              </p:cNvGrpSpPr>
              <p:nvPr/>
            </p:nvGrpSpPr>
            <p:grpSpPr bwMode="auto">
              <a:xfrm>
                <a:off x="5030" y="3528"/>
                <a:ext cx="128" cy="236"/>
                <a:chOff x="5030" y="3528"/>
                <a:chExt cx="128" cy="236"/>
              </a:xfrm>
            </p:grpSpPr>
            <p:sp>
              <p:nvSpPr>
                <p:cNvPr id="269434" name="Rectangle 12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35" name="Oval 12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36" name="Oval 12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37" name="Oval 12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38" name="Oval 12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39" name="Oval 12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69440" name="Group 128"/>
            <p:cNvGrpSpPr>
              <a:grpSpLocks/>
            </p:cNvGrpSpPr>
            <p:nvPr/>
          </p:nvGrpSpPr>
          <p:grpSpPr bwMode="auto">
            <a:xfrm>
              <a:off x="1344" y="3312"/>
              <a:ext cx="1078" cy="308"/>
              <a:chOff x="4080" y="3456"/>
              <a:chExt cx="1078" cy="308"/>
            </a:xfrm>
          </p:grpSpPr>
          <p:grpSp>
            <p:nvGrpSpPr>
              <p:cNvPr id="269441" name="Group 129"/>
              <p:cNvGrpSpPr>
                <a:grpSpLocks/>
              </p:cNvGrpSpPr>
              <p:nvPr/>
            </p:nvGrpSpPr>
            <p:grpSpPr bwMode="auto">
              <a:xfrm>
                <a:off x="4080" y="3456"/>
                <a:ext cx="128" cy="236"/>
                <a:chOff x="4080" y="3456"/>
                <a:chExt cx="128" cy="236"/>
              </a:xfrm>
            </p:grpSpPr>
            <p:sp>
              <p:nvSpPr>
                <p:cNvPr id="269442" name="Rectangle 130"/>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43" name="Oval 131"/>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44" name="Oval 132"/>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45" name="Oval 133"/>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46" name="Oval 134"/>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47" name="Oval 135"/>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48" name="Group 136"/>
              <p:cNvGrpSpPr>
                <a:grpSpLocks/>
              </p:cNvGrpSpPr>
              <p:nvPr/>
            </p:nvGrpSpPr>
            <p:grpSpPr bwMode="auto">
              <a:xfrm>
                <a:off x="4208" y="3459"/>
                <a:ext cx="129" cy="236"/>
                <a:chOff x="4208" y="3459"/>
                <a:chExt cx="129" cy="236"/>
              </a:xfrm>
            </p:grpSpPr>
            <p:sp>
              <p:nvSpPr>
                <p:cNvPr id="269449" name="Rectangle 137"/>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50" name="Oval 138"/>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51" name="Oval 139"/>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52" name="Oval 140"/>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53" name="Oval 141"/>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54" name="Oval 142"/>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55" name="Group 143"/>
              <p:cNvGrpSpPr>
                <a:grpSpLocks/>
              </p:cNvGrpSpPr>
              <p:nvPr/>
            </p:nvGrpSpPr>
            <p:grpSpPr bwMode="auto">
              <a:xfrm>
                <a:off x="4337" y="3456"/>
                <a:ext cx="128" cy="236"/>
                <a:chOff x="4337" y="3456"/>
                <a:chExt cx="128" cy="236"/>
              </a:xfrm>
            </p:grpSpPr>
            <p:sp>
              <p:nvSpPr>
                <p:cNvPr id="269456" name="Rectangle 144"/>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57" name="Oval 145"/>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58" name="Oval 146"/>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59" name="Oval 147"/>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60" name="Oval 148"/>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61" name="Oval 149"/>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62" name="Group 150"/>
              <p:cNvGrpSpPr>
                <a:grpSpLocks/>
              </p:cNvGrpSpPr>
              <p:nvPr/>
            </p:nvGrpSpPr>
            <p:grpSpPr bwMode="auto">
              <a:xfrm>
                <a:off x="4465" y="3480"/>
                <a:ext cx="128" cy="236"/>
                <a:chOff x="4465" y="3480"/>
                <a:chExt cx="128" cy="236"/>
              </a:xfrm>
            </p:grpSpPr>
            <p:sp>
              <p:nvSpPr>
                <p:cNvPr id="269463" name="Rectangle 151"/>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64" name="Oval 152"/>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65" name="Oval 153"/>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66" name="Oval 154"/>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67" name="Oval 155"/>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68" name="Oval 156"/>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69" name="Group 157"/>
              <p:cNvGrpSpPr>
                <a:grpSpLocks/>
              </p:cNvGrpSpPr>
              <p:nvPr/>
            </p:nvGrpSpPr>
            <p:grpSpPr bwMode="auto">
              <a:xfrm>
                <a:off x="4593" y="3480"/>
                <a:ext cx="129" cy="236"/>
                <a:chOff x="4593" y="3480"/>
                <a:chExt cx="129" cy="236"/>
              </a:xfrm>
            </p:grpSpPr>
            <p:sp>
              <p:nvSpPr>
                <p:cNvPr id="269470" name="Rectangle 158"/>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71" name="Oval 159"/>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72" name="Oval 160"/>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73" name="Oval 161"/>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74" name="Oval 162"/>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75" name="Oval 163"/>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76" name="Group 164"/>
              <p:cNvGrpSpPr>
                <a:grpSpLocks/>
              </p:cNvGrpSpPr>
              <p:nvPr/>
            </p:nvGrpSpPr>
            <p:grpSpPr bwMode="auto">
              <a:xfrm>
                <a:off x="4747" y="3504"/>
                <a:ext cx="129" cy="236"/>
                <a:chOff x="4747" y="3504"/>
                <a:chExt cx="129" cy="236"/>
              </a:xfrm>
            </p:grpSpPr>
            <p:sp>
              <p:nvSpPr>
                <p:cNvPr id="269477" name="Rectangle 165"/>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78" name="Oval 166"/>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79" name="Oval 167"/>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80" name="Oval 168"/>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81" name="Oval 169"/>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82" name="Oval 170"/>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83" name="Group 171"/>
              <p:cNvGrpSpPr>
                <a:grpSpLocks/>
              </p:cNvGrpSpPr>
              <p:nvPr/>
            </p:nvGrpSpPr>
            <p:grpSpPr bwMode="auto">
              <a:xfrm>
                <a:off x="4901" y="3504"/>
                <a:ext cx="129" cy="236"/>
                <a:chOff x="4901" y="3504"/>
                <a:chExt cx="129" cy="236"/>
              </a:xfrm>
            </p:grpSpPr>
            <p:sp>
              <p:nvSpPr>
                <p:cNvPr id="269484" name="Rectangle 172"/>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85" name="Oval 173"/>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86" name="Oval 174"/>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87" name="Oval 175"/>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88" name="Oval 176"/>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89" name="Oval 177"/>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490" name="Group 178"/>
              <p:cNvGrpSpPr>
                <a:grpSpLocks/>
              </p:cNvGrpSpPr>
              <p:nvPr/>
            </p:nvGrpSpPr>
            <p:grpSpPr bwMode="auto">
              <a:xfrm>
                <a:off x="5030" y="3528"/>
                <a:ext cx="128" cy="236"/>
                <a:chOff x="5030" y="3528"/>
                <a:chExt cx="128" cy="236"/>
              </a:xfrm>
            </p:grpSpPr>
            <p:sp>
              <p:nvSpPr>
                <p:cNvPr id="269491" name="Rectangle 179"/>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492" name="Oval 180"/>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93" name="Oval 181"/>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94" name="Oval 182"/>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95" name="Oval 183"/>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496" name="Oval 184"/>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269497" name="Group 185"/>
            <p:cNvGrpSpPr>
              <a:grpSpLocks/>
            </p:cNvGrpSpPr>
            <p:nvPr/>
          </p:nvGrpSpPr>
          <p:grpSpPr bwMode="auto">
            <a:xfrm>
              <a:off x="1248" y="3408"/>
              <a:ext cx="1078" cy="308"/>
              <a:chOff x="4080" y="3456"/>
              <a:chExt cx="1078" cy="308"/>
            </a:xfrm>
          </p:grpSpPr>
          <p:grpSp>
            <p:nvGrpSpPr>
              <p:cNvPr id="269498" name="Group 186"/>
              <p:cNvGrpSpPr>
                <a:grpSpLocks/>
              </p:cNvGrpSpPr>
              <p:nvPr/>
            </p:nvGrpSpPr>
            <p:grpSpPr bwMode="auto">
              <a:xfrm>
                <a:off x="4080" y="3456"/>
                <a:ext cx="128" cy="236"/>
                <a:chOff x="4080" y="3456"/>
                <a:chExt cx="128" cy="236"/>
              </a:xfrm>
            </p:grpSpPr>
            <p:sp>
              <p:nvSpPr>
                <p:cNvPr id="269499" name="Rectangle 18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500" name="Oval 18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01" name="Oval 18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02" name="Oval 19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03" name="Oval 19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04" name="Oval 19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505" name="Group 193"/>
              <p:cNvGrpSpPr>
                <a:grpSpLocks/>
              </p:cNvGrpSpPr>
              <p:nvPr/>
            </p:nvGrpSpPr>
            <p:grpSpPr bwMode="auto">
              <a:xfrm>
                <a:off x="4208" y="3459"/>
                <a:ext cx="129" cy="236"/>
                <a:chOff x="4208" y="3459"/>
                <a:chExt cx="129" cy="236"/>
              </a:xfrm>
            </p:grpSpPr>
            <p:sp>
              <p:nvSpPr>
                <p:cNvPr id="269506" name="Rectangle 19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507" name="Oval 19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08" name="Oval 19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09" name="Oval 19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10" name="Oval 19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11" name="Oval 19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512" name="Group 200"/>
              <p:cNvGrpSpPr>
                <a:grpSpLocks/>
              </p:cNvGrpSpPr>
              <p:nvPr/>
            </p:nvGrpSpPr>
            <p:grpSpPr bwMode="auto">
              <a:xfrm>
                <a:off x="4337" y="3456"/>
                <a:ext cx="128" cy="236"/>
                <a:chOff x="4337" y="3456"/>
                <a:chExt cx="128" cy="236"/>
              </a:xfrm>
            </p:grpSpPr>
            <p:sp>
              <p:nvSpPr>
                <p:cNvPr id="269513" name="Rectangle 20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514" name="Oval 20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15" name="Oval 20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16" name="Oval 20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17" name="Oval 20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18" name="Oval 20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519" name="Group 207"/>
              <p:cNvGrpSpPr>
                <a:grpSpLocks/>
              </p:cNvGrpSpPr>
              <p:nvPr/>
            </p:nvGrpSpPr>
            <p:grpSpPr bwMode="auto">
              <a:xfrm>
                <a:off x="4465" y="3480"/>
                <a:ext cx="128" cy="236"/>
                <a:chOff x="4465" y="3480"/>
                <a:chExt cx="128" cy="236"/>
              </a:xfrm>
            </p:grpSpPr>
            <p:sp>
              <p:nvSpPr>
                <p:cNvPr id="269520" name="Rectangle 20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521" name="Oval 20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22" name="Oval 21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23" name="Oval 21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24" name="Oval 21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25" name="Oval 21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526" name="Group 214"/>
              <p:cNvGrpSpPr>
                <a:grpSpLocks/>
              </p:cNvGrpSpPr>
              <p:nvPr/>
            </p:nvGrpSpPr>
            <p:grpSpPr bwMode="auto">
              <a:xfrm>
                <a:off x="4593" y="3480"/>
                <a:ext cx="129" cy="236"/>
                <a:chOff x="4593" y="3480"/>
                <a:chExt cx="129" cy="236"/>
              </a:xfrm>
            </p:grpSpPr>
            <p:sp>
              <p:nvSpPr>
                <p:cNvPr id="269527" name="Rectangle 21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528" name="Oval 21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29" name="Oval 21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30" name="Oval 21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31" name="Oval 21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32" name="Oval 22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533" name="Group 221"/>
              <p:cNvGrpSpPr>
                <a:grpSpLocks/>
              </p:cNvGrpSpPr>
              <p:nvPr/>
            </p:nvGrpSpPr>
            <p:grpSpPr bwMode="auto">
              <a:xfrm>
                <a:off x="4747" y="3504"/>
                <a:ext cx="129" cy="236"/>
                <a:chOff x="4747" y="3504"/>
                <a:chExt cx="129" cy="236"/>
              </a:xfrm>
            </p:grpSpPr>
            <p:sp>
              <p:nvSpPr>
                <p:cNvPr id="269534" name="Rectangle 22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535" name="Oval 22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36" name="Oval 22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37" name="Oval 22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38" name="Oval 22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39" name="Oval 22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540" name="Group 228"/>
              <p:cNvGrpSpPr>
                <a:grpSpLocks/>
              </p:cNvGrpSpPr>
              <p:nvPr/>
            </p:nvGrpSpPr>
            <p:grpSpPr bwMode="auto">
              <a:xfrm>
                <a:off x="4901" y="3504"/>
                <a:ext cx="129" cy="236"/>
                <a:chOff x="4901" y="3504"/>
                <a:chExt cx="129" cy="236"/>
              </a:xfrm>
            </p:grpSpPr>
            <p:sp>
              <p:nvSpPr>
                <p:cNvPr id="269541" name="Rectangle 22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542" name="Oval 23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43" name="Oval 23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44" name="Oval 23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45" name="Oval 23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46" name="Oval 23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269547" name="Group 235"/>
              <p:cNvGrpSpPr>
                <a:grpSpLocks/>
              </p:cNvGrpSpPr>
              <p:nvPr/>
            </p:nvGrpSpPr>
            <p:grpSpPr bwMode="auto">
              <a:xfrm>
                <a:off x="5030" y="3528"/>
                <a:ext cx="128" cy="236"/>
                <a:chOff x="5030" y="3528"/>
                <a:chExt cx="128" cy="236"/>
              </a:xfrm>
            </p:grpSpPr>
            <p:sp>
              <p:nvSpPr>
                <p:cNvPr id="269548" name="Rectangle 23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269549" name="Oval 23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50" name="Oval 23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51" name="Oval 23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52" name="Oval 24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269553" name="Oval 24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828A67A7-2D39-4F78-A31E-FC6D2B0A60C4}" type="slidenum">
              <a:rPr lang="en-US"/>
              <a:pPr/>
              <a:t>90</a:t>
            </a:fld>
            <a:endParaRPr lang="en-US"/>
          </a:p>
        </p:txBody>
      </p:sp>
      <p:pic>
        <p:nvPicPr>
          <p:cNvPr id="79872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A4916C-2ACD-42BB-AE4C-9FB040829E3F}" type="slidenum">
              <a:rPr lang="en-US"/>
              <a:pPr/>
              <a:t>91</a:t>
            </a:fld>
            <a:endParaRPr lang="en-US"/>
          </a:p>
        </p:txBody>
      </p:sp>
      <p:pic>
        <p:nvPicPr>
          <p:cNvPr id="799746" name="Picture 2"/>
          <p:cNvPicPr>
            <a:picLocks noChangeAspect="1" noChangeArrowheads="1"/>
          </p:cNvPicPr>
          <p:nvPr/>
        </p:nvPicPr>
        <p:blipFill>
          <a:blip r:embed="rId2" cstate="print"/>
          <a:srcRect/>
          <a:stretch>
            <a:fillRect/>
          </a:stretch>
        </p:blipFill>
        <p:spPr bwMode="auto">
          <a:xfrm>
            <a:off x="0" y="0"/>
            <a:ext cx="9140825" cy="6858000"/>
          </a:xfrm>
          <a:prstGeom prst="rect">
            <a:avLst/>
          </a:prstGeom>
          <a:noFill/>
          <a:ln w="9525">
            <a:noFill/>
            <a:miter lim="800000"/>
            <a:headEnd/>
            <a:tailEnd/>
          </a:ln>
          <a:effectLst/>
        </p:spPr>
      </p:pic>
      <p:sp>
        <p:nvSpPr>
          <p:cNvPr id="799747" name="Text Box 3"/>
          <p:cNvSpPr txBox="1">
            <a:spLocks noChangeArrowheads="1"/>
          </p:cNvSpPr>
          <p:nvPr/>
        </p:nvSpPr>
        <p:spPr bwMode="auto">
          <a:xfrm>
            <a:off x="0" y="6491288"/>
            <a:ext cx="2279650" cy="366712"/>
          </a:xfrm>
          <a:prstGeom prst="rect">
            <a:avLst/>
          </a:prstGeom>
          <a:solidFill>
            <a:schemeClr val="accent1"/>
          </a:solidFill>
          <a:ln w="9525">
            <a:noFill/>
            <a:miter lim="800000"/>
            <a:headEnd/>
            <a:tailEnd/>
          </a:ln>
          <a:effectLst/>
        </p:spPr>
        <p:txBody>
          <a:bodyPr wrap="none">
            <a:spAutoFit/>
          </a:bodyPr>
          <a:lstStyle/>
          <a:p>
            <a:r>
              <a:rPr lang="en-US"/>
              <a:t>Land calibration only</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6E88E6-58E5-4C53-A604-A938D5BCD758}" type="slidenum">
              <a:rPr lang="en-US"/>
              <a:pPr/>
              <a:t>92</a:t>
            </a:fld>
            <a:endParaRPr lang="en-US"/>
          </a:p>
        </p:txBody>
      </p:sp>
      <p:pic>
        <p:nvPicPr>
          <p:cNvPr id="80077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800771" name="Text Box 3"/>
          <p:cNvSpPr txBox="1">
            <a:spLocks noChangeArrowheads="1"/>
          </p:cNvSpPr>
          <p:nvPr/>
        </p:nvSpPr>
        <p:spPr bwMode="auto">
          <a:xfrm>
            <a:off x="0" y="6491288"/>
            <a:ext cx="2762250" cy="366712"/>
          </a:xfrm>
          <a:prstGeom prst="rect">
            <a:avLst/>
          </a:prstGeom>
          <a:solidFill>
            <a:schemeClr val="accent1"/>
          </a:solidFill>
          <a:ln w="9525">
            <a:noFill/>
            <a:miter lim="800000"/>
            <a:headEnd/>
            <a:tailEnd/>
          </a:ln>
          <a:effectLst/>
        </p:spPr>
        <p:txBody>
          <a:bodyPr wrap="none">
            <a:spAutoFit/>
          </a:bodyPr>
          <a:lstStyle/>
          <a:p>
            <a:r>
              <a:rPr lang="en-US"/>
              <a:t>River and land calibration</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p:txBody>
          <a:bodyPr/>
          <a:lstStyle/>
          <a:p>
            <a:fld id="{D0374097-5C02-4E17-825B-60E6285B85E0}" type="slidenum">
              <a:rPr lang="en-US"/>
              <a:pPr/>
              <a:t>93</a:t>
            </a:fld>
            <a:endParaRPr lang="en-US"/>
          </a:p>
        </p:txBody>
      </p:sp>
      <p:pic>
        <p:nvPicPr>
          <p:cNvPr id="80179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p:txBody>
          <a:bodyPr/>
          <a:lstStyle/>
          <a:p>
            <a:fld id="{5D68C64A-17AE-4A3D-9734-E95EF2ABD089}" type="slidenum">
              <a:rPr lang="en-US"/>
              <a:pPr/>
              <a:t>94</a:t>
            </a:fld>
            <a:endParaRPr lang="en-US"/>
          </a:p>
        </p:txBody>
      </p:sp>
      <p:sp>
        <p:nvSpPr>
          <p:cNvPr id="740354" name="Rectangle 2"/>
          <p:cNvSpPr>
            <a:spLocks noGrp="1" noChangeArrowheads="1"/>
          </p:cNvSpPr>
          <p:nvPr>
            <p:ph type="title"/>
          </p:nvPr>
        </p:nvSpPr>
        <p:spPr>
          <a:xfrm>
            <a:off x="457200" y="274638"/>
            <a:ext cx="8382000" cy="6126162"/>
          </a:xfrm>
        </p:spPr>
        <p:txBody>
          <a:bodyPr/>
          <a:lstStyle/>
          <a:p>
            <a:r>
              <a:rPr lang="en-US" sz="8000"/>
              <a:t>LAND SEDIMENT</a:t>
            </a:r>
            <a:br>
              <a:rPr lang="en-US" sz="8000"/>
            </a:br>
            <a:r>
              <a:rPr lang="en-US" sz="8000"/>
              <a:t>Calibration</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lide Number Placeholder 5"/>
          <p:cNvSpPr>
            <a:spLocks noGrp="1"/>
          </p:cNvSpPr>
          <p:nvPr>
            <p:ph type="sldNum" sz="quarter" idx="12"/>
          </p:nvPr>
        </p:nvSpPr>
        <p:spPr/>
        <p:txBody>
          <a:bodyPr/>
          <a:lstStyle/>
          <a:p>
            <a:fld id="{A842064B-83F0-48C5-9BA4-548C701D91CD}" type="slidenum">
              <a:rPr lang="en-US"/>
              <a:pPr/>
              <a:t>95</a:t>
            </a:fld>
            <a:endParaRPr lang="en-US"/>
          </a:p>
        </p:txBody>
      </p:sp>
      <p:grpSp>
        <p:nvGrpSpPr>
          <p:cNvPr id="746498" name="Group 2"/>
          <p:cNvGrpSpPr>
            <a:grpSpLocks/>
          </p:cNvGrpSpPr>
          <p:nvPr/>
        </p:nvGrpSpPr>
        <p:grpSpPr bwMode="auto">
          <a:xfrm>
            <a:off x="304800" y="1066800"/>
            <a:ext cx="2362200" cy="1628775"/>
            <a:chOff x="192" y="672"/>
            <a:chExt cx="1488" cy="1026"/>
          </a:xfrm>
        </p:grpSpPr>
        <p:sp>
          <p:nvSpPr>
            <p:cNvPr id="746499" name="Rectangle 3"/>
            <p:cNvSpPr>
              <a:spLocks noChangeArrowheads="1"/>
            </p:cNvSpPr>
            <p:nvPr/>
          </p:nvSpPr>
          <p:spPr bwMode="auto">
            <a:xfrm rot="203582">
              <a:off x="192" y="1235"/>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746500" name="Group 4"/>
            <p:cNvGrpSpPr>
              <a:grpSpLocks/>
            </p:cNvGrpSpPr>
            <p:nvPr/>
          </p:nvGrpSpPr>
          <p:grpSpPr bwMode="auto">
            <a:xfrm>
              <a:off x="602" y="672"/>
              <a:ext cx="1078" cy="308"/>
              <a:chOff x="4080" y="3456"/>
              <a:chExt cx="1078" cy="308"/>
            </a:xfrm>
          </p:grpSpPr>
          <p:grpSp>
            <p:nvGrpSpPr>
              <p:cNvPr id="746501" name="Group 5"/>
              <p:cNvGrpSpPr>
                <a:grpSpLocks/>
              </p:cNvGrpSpPr>
              <p:nvPr/>
            </p:nvGrpSpPr>
            <p:grpSpPr bwMode="auto">
              <a:xfrm>
                <a:off x="4080" y="3456"/>
                <a:ext cx="128" cy="236"/>
                <a:chOff x="4080" y="3456"/>
                <a:chExt cx="128" cy="236"/>
              </a:xfrm>
            </p:grpSpPr>
            <p:sp>
              <p:nvSpPr>
                <p:cNvPr id="746502" name="Rectangle 6"/>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03" name="Oval 7"/>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04" name="Oval 8"/>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05" name="Oval 9"/>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06" name="Oval 10"/>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07" name="Oval 11"/>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08" name="Group 12"/>
              <p:cNvGrpSpPr>
                <a:grpSpLocks/>
              </p:cNvGrpSpPr>
              <p:nvPr/>
            </p:nvGrpSpPr>
            <p:grpSpPr bwMode="auto">
              <a:xfrm>
                <a:off x="4208" y="3459"/>
                <a:ext cx="129" cy="236"/>
                <a:chOff x="4208" y="3459"/>
                <a:chExt cx="129" cy="236"/>
              </a:xfrm>
            </p:grpSpPr>
            <p:sp>
              <p:nvSpPr>
                <p:cNvPr id="746509" name="Rectangle 13"/>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10" name="Oval 14"/>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11" name="Oval 15"/>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12" name="Oval 16"/>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13" name="Oval 17"/>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14" name="Oval 18"/>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15" name="Group 19"/>
              <p:cNvGrpSpPr>
                <a:grpSpLocks/>
              </p:cNvGrpSpPr>
              <p:nvPr/>
            </p:nvGrpSpPr>
            <p:grpSpPr bwMode="auto">
              <a:xfrm>
                <a:off x="4337" y="3456"/>
                <a:ext cx="128" cy="236"/>
                <a:chOff x="4337" y="3456"/>
                <a:chExt cx="128" cy="236"/>
              </a:xfrm>
            </p:grpSpPr>
            <p:sp>
              <p:nvSpPr>
                <p:cNvPr id="746516" name="Rectangle 20"/>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17" name="Oval 21"/>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18" name="Oval 22"/>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19" name="Oval 23"/>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20" name="Oval 24"/>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21" name="Oval 25"/>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22" name="Group 26"/>
              <p:cNvGrpSpPr>
                <a:grpSpLocks/>
              </p:cNvGrpSpPr>
              <p:nvPr/>
            </p:nvGrpSpPr>
            <p:grpSpPr bwMode="auto">
              <a:xfrm>
                <a:off x="4465" y="3480"/>
                <a:ext cx="128" cy="236"/>
                <a:chOff x="4465" y="3480"/>
                <a:chExt cx="128" cy="236"/>
              </a:xfrm>
            </p:grpSpPr>
            <p:sp>
              <p:nvSpPr>
                <p:cNvPr id="746523" name="Rectangle 27"/>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24" name="Oval 28"/>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25" name="Oval 29"/>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26" name="Oval 30"/>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27" name="Oval 31"/>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28" name="Oval 32"/>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29" name="Group 33"/>
              <p:cNvGrpSpPr>
                <a:grpSpLocks/>
              </p:cNvGrpSpPr>
              <p:nvPr/>
            </p:nvGrpSpPr>
            <p:grpSpPr bwMode="auto">
              <a:xfrm>
                <a:off x="4593" y="3480"/>
                <a:ext cx="129" cy="236"/>
                <a:chOff x="4593" y="3480"/>
                <a:chExt cx="129" cy="236"/>
              </a:xfrm>
            </p:grpSpPr>
            <p:sp>
              <p:nvSpPr>
                <p:cNvPr id="746530" name="Rectangle 34"/>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31" name="Oval 35"/>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32" name="Oval 36"/>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33" name="Oval 37"/>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34" name="Oval 38"/>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35" name="Oval 39"/>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36" name="Group 40"/>
              <p:cNvGrpSpPr>
                <a:grpSpLocks/>
              </p:cNvGrpSpPr>
              <p:nvPr/>
            </p:nvGrpSpPr>
            <p:grpSpPr bwMode="auto">
              <a:xfrm>
                <a:off x="4747" y="3504"/>
                <a:ext cx="129" cy="236"/>
                <a:chOff x="4747" y="3504"/>
                <a:chExt cx="129" cy="236"/>
              </a:xfrm>
            </p:grpSpPr>
            <p:sp>
              <p:nvSpPr>
                <p:cNvPr id="746537" name="Rectangle 41"/>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38" name="Oval 42"/>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39" name="Oval 43"/>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40" name="Oval 44"/>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41" name="Oval 45"/>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42" name="Oval 46"/>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43" name="Group 47"/>
              <p:cNvGrpSpPr>
                <a:grpSpLocks/>
              </p:cNvGrpSpPr>
              <p:nvPr/>
            </p:nvGrpSpPr>
            <p:grpSpPr bwMode="auto">
              <a:xfrm>
                <a:off x="4901" y="3504"/>
                <a:ext cx="129" cy="236"/>
                <a:chOff x="4901" y="3504"/>
                <a:chExt cx="129" cy="236"/>
              </a:xfrm>
            </p:grpSpPr>
            <p:sp>
              <p:nvSpPr>
                <p:cNvPr id="746544" name="Rectangle 48"/>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45" name="Oval 49"/>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46" name="Oval 50"/>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47" name="Oval 51"/>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48" name="Oval 52"/>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49" name="Oval 53"/>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50" name="Group 54"/>
              <p:cNvGrpSpPr>
                <a:grpSpLocks/>
              </p:cNvGrpSpPr>
              <p:nvPr/>
            </p:nvGrpSpPr>
            <p:grpSpPr bwMode="auto">
              <a:xfrm>
                <a:off x="5030" y="3528"/>
                <a:ext cx="128" cy="236"/>
                <a:chOff x="5030" y="3528"/>
                <a:chExt cx="128" cy="236"/>
              </a:xfrm>
            </p:grpSpPr>
            <p:sp>
              <p:nvSpPr>
                <p:cNvPr id="746551" name="Rectangle 55"/>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52" name="Oval 56"/>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53" name="Oval 57"/>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54" name="Oval 58"/>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55" name="Oval 59"/>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56" name="Oval 60"/>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746557" name="Group 61"/>
            <p:cNvGrpSpPr>
              <a:grpSpLocks/>
            </p:cNvGrpSpPr>
            <p:nvPr/>
          </p:nvGrpSpPr>
          <p:grpSpPr bwMode="auto">
            <a:xfrm>
              <a:off x="528" y="768"/>
              <a:ext cx="1078" cy="308"/>
              <a:chOff x="4080" y="3456"/>
              <a:chExt cx="1078" cy="308"/>
            </a:xfrm>
          </p:grpSpPr>
          <p:grpSp>
            <p:nvGrpSpPr>
              <p:cNvPr id="746558" name="Group 62"/>
              <p:cNvGrpSpPr>
                <a:grpSpLocks/>
              </p:cNvGrpSpPr>
              <p:nvPr/>
            </p:nvGrpSpPr>
            <p:grpSpPr bwMode="auto">
              <a:xfrm>
                <a:off x="4080" y="3456"/>
                <a:ext cx="128" cy="236"/>
                <a:chOff x="4080" y="3456"/>
                <a:chExt cx="128" cy="236"/>
              </a:xfrm>
            </p:grpSpPr>
            <p:sp>
              <p:nvSpPr>
                <p:cNvPr id="746559" name="Rectangle 63"/>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60" name="Oval 64"/>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61" name="Oval 65"/>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62" name="Oval 66"/>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63" name="Oval 67"/>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64" name="Oval 68"/>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65" name="Group 69"/>
              <p:cNvGrpSpPr>
                <a:grpSpLocks/>
              </p:cNvGrpSpPr>
              <p:nvPr/>
            </p:nvGrpSpPr>
            <p:grpSpPr bwMode="auto">
              <a:xfrm>
                <a:off x="4208" y="3459"/>
                <a:ext cx="129" cy="236"/>
                <a:chOff x="4208" y="3459"/>
                <a:chExt cx="129" cy="236"/>
              </a:xfrm>
            </p:grpSpPr>
            <p:sp>
              <p:nvSpPr>
                <p:cNvPr id="746566" name="Rectangle 70"/>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67" name="Oval 71"/>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68" name="Oval 72"/>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69" name="Oval 73"/>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70" name="Oval 74"/>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71" name="Oval 75"/>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72" name="Group 76"/>
              <p:cNvGrpSpPr>
                <a:grpSpLocks/>
              </p:cNvGrpSpPr>
              <p:nvPr/>
            </p:nvGrpSpPr>
            <p:grpSpPr bwMode="auto">
              <a:xfrm>
                <a:off x="4337" y="3456"/>
                <a:ext cx="128" cy="236"/>
                <a:chOff x="4337" y="3456"/>
                <a:chExt cx="128" cy="236"/>
              </a:xfrm>
            </p:grpSpPr>
            <p:sp>
              <p:nvSpPr>
                <p:cNvPr id="746573" name="Rectangle 77"/>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74" name="Oval 78"/>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75" name="Oval 79"/>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76" name="Oval 80"/>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77" name="Oval 81"/>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78" name="Oval 82"/>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79" name="Group 83"/>
              <p:cNvGrpSpPr>
                <a:grpSpLocks/>
              </p:cNvGrpSpPr>
              <p:nvPr/>
            </p:nvGrpSpPr>
            <p:grpSpPr bwMode="auto">
              <a:xfrm>
                <a:off x="4465" y="3480"/>
                <a:ext cx="128" cy="236"/>
                <a:chOff x="4465" y="3480"/>
                <a:chExt cx="128" cy="236"/>
              </a:xfrm>
            </p:grpSpPr>
            <p:sp>
              <p:nvSpPr>
                <p:cNvPr id="746580" name="Rectangle 84"/>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81" name="Oval 85"/>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82" name="Oval 86"/>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83" name="Oval 87"/>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84" name="Oval 88"/>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85" name="Oval 89"/>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86" name="Group 90"/>
              <p:cNvGrpSpPr>
                <a:grpSpLocks/>
              </p:cNvGrpSpPr>
              <p:nvPr/>
            </p:nvGrpSpPr>
            <p:grpSpPr bwMode="auto">
              <a:xfrm>
                <a:off x="4593" y="3480"/>
                <a:ext cx="129" cy="236"/>
                <a:chOff x="4593" y="3480"/>
                <a:chExt cx="129" cy="236"/>
              </a:xfrm>
            </p:grpSpPr>
            <p:sp>
              <p:nvSpPr>
                <p:cNvPr id="746587" name="Rectangle 91"/>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88" name="Oval 92"/>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89" name="Oval 93"/>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90" name="Oval 94"/>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91" name="Oval 95"/>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92" name="Oval 96"/>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593" name="Group 97"/>
              <p:cNvGrpSpPr>
                <a:grpSpLocks/>
              </p:cNvGrpSpPr>
              <p:nvPr/>
            </p:nvGrpSpPr>
            <p:grpSpPr bwMode="auto">
              <a:xfrm>
                <a:off x="4747" y="3504"/>
                <a:ext cx="129" cy="236"/>
                <a:chOff x="4747" y="3504"/>
                <a:chExt cx="129" cy="236"/>
              </a:xfrm>
            </p:grpSpPr>
            <p:sp>
              <p:nvSpPr>
                <p:cNvPr id="746594" name="Rectangle 98"/>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595" name="Oval 99"/>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96" name="Oval 100"/>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97" name="Oval 101"/>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98" name="Oval 102"/>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599" name="Oval 103"/>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00" name="Group 104"/>
              <p:cNvGrpSpPr>
                <a:grpSpLocks/>
              </p:cNvGrpSpPr>
              <p:nvPr/>
            </p:nvGrpSpPr>
            <p:grpSpPr bwMode="auto">
              <a:xfrm>
                <a:off x="4901" y="3504"/>
                <a:ext cx="129" cy="236"/>
                <a:chOff x="4901" y="3504"/>
                <a:chExt cx="129" cy="236"/>
              </a:xfrm>
            </p:grpSpPr>
            <p:sp>
              <p:nvSpPr>
                <p:cNvPr id="746601" name="Rectangle 105"/>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02" name="Oval 106"/>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03" name="Oval 107"/>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04" name="Oval 108"/>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05" name="Oval 109"/>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06" name="Oval 110"/>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07" name="Group 111"/>
              <p:cNvGrpSpPr>
                <a:grpSpLocks/>
              </p:cNvGrpSpPr>
              <p:nvPr/>
            </p:nvGrpSpPr>
            <p:grpSpPr bwMode="auto">
              <a:xfrm>
                <a:off x="5030" y="3528"/>
                <a:ext cx="128" cy="236"/>
                <a:chOff x="5030" y="3528"/>
                <a:chExt cx="128" cy="236"/>
              </a:xfrm>
            </p:grpSpPr>
            <p:sp>
              <p:nvSpPr>
                <p:cNvPr id="746608" name="Rectangle 112"/>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09" name="Oval 113"/>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10" name="Oval 114"/>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11" name="Oval 115"/>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12" name="Oval 116"/>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13" name="Oval 117"/>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746614" name="Group 118"/>
            <p:cNvGrpSpPr>
              <a:grpSpLocks/>
            </p:cNvGrpSpPr>
            <p:nvPr/>
          </p:nvGrpSpPr>
          <p:grpSpPr bwMode="auto">
            <a:xfrm>
              <a:off x="432" y="816"/>
              <a:ext cx="1078" cy="308"/>
              <a:chOff x="4080" y="3456"/>
              <a:chExt cx="1078" cy="308"/>
            </a:xfrm>
          </p:grpSpPr>
          <p:grpSp>
            <p:nvGrpSpPr>
              <p:cNvPr id="746615" name="Group 119"/>
              <p:cNvGrpSpPr>
                <a:grpSpLocks/>
              </p:cNvGrpSpPr>
              <p:nvPr/>
            </p:nvGrpSpPr>
            <p:grpSpPr bwMode="auto">
              <a:xfrm>
                <a:off x="4080" y="3456"/>
                <a:ext cx="128" cy="236"/>
                <a:chOff x="4080" y="3456"/>
                <a:chExt cx="128" cy="236"/>
              </a:xfrm>
            </p:grpSpPr>
            <p:sp>
              <p:nvSpPr>
                <p:cNvPr id="746616" name="Rectangle 120"/>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17" name="Oval 121"/>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18" name="Oval 122"/>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19" name="Oval 123"/>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20" name="Oval 124"/>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21" name="Oval 125"/>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22" name="Group 126"/>
              <p:cNvGrpSpPr>
                <a:grpSpLocks/>
              </p:cNvGrpSpPr>
              <p:nvPr/>
            </p:nvGrpSpPr>
            <p:grpSpPr bwMode="auto">
              <a:xfrm>
                <a:off x="4208" y="3459"/>
                <a:ext cx="129" cy="236"/>
                <a:chOff x="4208" y="3459"/>
                <a:chExt cx="129" cy="236"/>
              </a:xfrm>
            </p:grpSpPr>
            <p:sp>
              <p:nvSpPr>
                <p:cNvPr id="746623" name="Rectangle 127"/>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24" name="Oval 128"/>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25" name="Oval 129"/>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26" name="Oval 130"/>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27" name="Oval 131"/>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28" name="Oval 132"/>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29" name="Group 133"/>
              <p:cNvGrpSpPr>
                <a:grpSpLocks/>
              </p:cNvGrpSpPr>
              <p:nvPr/>
            </p:nvGrpSpPr>
            <p:grpSpPr bwMode="auto">
              <a:xfrm>
                <a:off x="4337" y="3456"/>
                <a:ext cx="128" cy="236"/>
                <a:chOff x="4337" y="3456"/>
                <a:chExt cx="128" cy="236"/>
              </a:xfrm>
            </p:grpSpPr>
            <p:sp>
              <p:nvSpPr>
                <p:cNvPr id="746630" name="Rectangle 134"/>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31" name="Oval 135"/>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32" name="Oval 136"/>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33" name="Oval 137"/>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34" name="Oval 138"/>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35" name="Oval 139"/>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36" name="Group 140"/>
              <p:cNvGrpSpPr>
                <a:grpSpLocks/>
              </p:cNvGrpSpPr>
              <p:nvPr/>
            </p:nvGrpSpPr>
            <p:grpSpPr bwMode="auto">
              <a:xfrm>
                <a:off x="4465" y="3480"/>
                <a:ext cx="128" cy="236"/>
                <a:chOff x="4465" y="3480"/>
                <a:chExt cx="128" cy="236"/>
              </a:xfrm>
            </p:grpSpPr>
            <p:sp>
              <p:nvSpPr>
                <p:cNvPr id="746637" name="Rectangle 141"/>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38" name="Oval 142"/>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39" name="Oval 143"/>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40" name="Oval 144"/>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41" name="Oval 145"/>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42" name="Oval 146"/>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43" name="Group 147"/>
              <p:cNvGrpSpPr>
                <a:grpSpLocks/>
              </p:cNvGrpSpPr>
              <p:nvPr/>
            </p:nvGrpSpPr>
            <p:grpSpPr bwMode="auto">
              <a:xfrm>
                <a:off x="4593" y="3480"/>
                <a:ext cx="129" cy="236"/>
                <a:chOff x="4593" y="3480"/>
                <a:chExt cx="129" cy="236"/>
              </a:xfrm>
            </p:grpSpPr>
            <p:sp>
              <p:nvSpPr>
                <p:cNvPr id="746644" name="Rectangle 148"/>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45" name="Oval 149"/>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46" name="Oval 150"/>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47" name="Oval 151"/>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48" name="Oval 152"/>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49" name="Oval 153"/>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50" name="Group 154"/>
              <p:cNvGrpSpPr>
                <a:grpSpLocks/>
              </p:cNvGrpSpPr>
              <p:nvPr/>
            </p:nvGrpSpPr>
            <p:grpSpPr bwMode="auto">
              <a:xfrm>
                <a:off x="4747" y="3504"/>
                <a:ext cx="129" cy="236"/>
                <a:chOff x="4747" y="3504"/>
                <a:chExt cx="129" cy="236"/>
              </a:xfrm>
            </p:grpSpPr>
            <p:sp>
              <p:nvSpPr>
                <p:cNvPr id="746651" name="Rectangle 155"/>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52" name="Oval 156"/>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53" name="Oval 157"/>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54" name="Oval 158"/>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55" name="Oval 159"/>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56" name="Oval 160"/>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57" name="Group 161"/>
              <p:cNvGrpSpPr>
                <a:grpSpLocks/>
              </p:cNvGrpSpPr>
              <p:nvPr/>
            </p:nvGrpSpPr>
            <p:grpSpPr bwMode="auto">
              <a:xfrm>
                <a:off x="4901" y="3504"/>
                <a:ext cx="129" cy="236"/>
                <a:chOff x="4901" y="3504"/>
                <a:chExt cx="129" cy="236"/>
              </a:xfrm>
            </p:grpSpPr>
            <p:sp>
              <p:nvSpPr>
                <p:cNvPr id="746658" name="Rectangle 162"/>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59" name="Oval 163"/>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60" name="Oval 164"/>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61" name="Oval 165"/>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62" name="Oval 166"/>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63" name="Oval 167"/>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64" name="Group 168"/>
              <p:cNvGrpSpPr>
                <a:grpSpLocks/>
              </p:cNvGrpSpPr>
              <p:nvPr/>
            </p:nvGrpSpPr>
            <p:grpSpPr bwMode="auto">
              <a:xfrm>
                <a:off x="5030" y="3528"/>
                <a:ext cx="128" cy="236"/>
                <a:chOff x="5030" y="3528"/>
                <a:chExt cx="128" cy="236"/>
              </a:xfrm>
            </p:grpSpPr>
            <p:sp>
              <p:nvSpPr>
                <p:cNvPr id="746665" name="Rectangle 169"/>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66" name="Oval 170"/>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67" name="Oval 171"/>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68" name="Oval 172"/>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69" name="Oval 173"/>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70" name="Oval 174"/>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746671" name="Group 175"/>
            <p:cNvGrpSpPr>
              <a:grpSpLocks/>
            </p:cNvGrpSpPr>
            <p:nvPr/>
          </p:nvGrpSpPr>
          <p:grpSpPr bwMode="auto">
            <a:xfrm>
              <a:off x="336" y="912"/>
              <a:ext cx="1078" cy="308"/>
              <a:chOff x="4080" y="3456"/>
              <a:chExt cx="1078" cy="308"/>
            </a:xfrm>
          </p:grpSpPr>
          <p:grpSp>
            <p:nvGrpSpPr>
              <p:cNvPr id="746672" name="Group 176"/>
              <p:cNvGrpSpPr>
                <a:grpSpLocks/>
              </p:cNvGrpSpPr>
              <p:nvPr/>
            </p:nvGrpSpPr>
            <p:grpSpPr bwMode="auto">
              <a:xfrm>
                <a:off x="4080" y="3456"/>
                <a:ext cx="128" cy="236"/>
                <a:chOff x="4080" y="3456"/>
                <a:chExt cx="128" cy="236"/>
              </a:xfrm>
            </p:grpSpPr>
            <p:sp>
              <p:nvSpPr>
                <p:cNvPr id="746673" name="Rectangle 17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74" name="Oval 17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75" name="Oval 17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76" name="Oval 18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77" name="Oval 18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78" name="Oval 18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79" name="Group 183"/>
              <p:cNvGrpSpPr>
                <a:grpSpLocks/>
              </p:cNvGrpSpPr>
              <p:nvPr/>
            </p:nvGrpSpPr>
            <p:grpSpPr bwMode="auto">
              <a:xfrm>
                <a:off x="4208" y="3459"/>
                <a:ext cx="129" cy="236"/>
                <a:chOff x="4208" y="3459"/>
                <a:chExt cx="129" cy="236"/>
              </a:xfrm>
            </p:grpSpPr>
            <p:sp>
              <p:nvSpPr>
                <p:cNvPr id="746680" name="Rectangle 18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81" name="Oval 18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82" name="Oval 18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83" name="Oval 18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84" name="Oval 18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85" name="Oval 18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86" name="Group 190"/>
              <p:cNvGrpSpPr>
                <a:grpSpLocks/>
              </p:cNvGrpSpPr>
              <p:nvPr/>
            </p:nvGrpSpPr>
            <p:grpSpPr bwMode="auto">
              <a:xfrm>
                <a:off x="4337" y="3456"/>
                <a:ext cx="128" cy="236"/>
                <a:chOff x="4337" y="3456"/>
                <a:chExt cx="128" cy="236"/>
              </a:xfrm>
            </p:grpSpPr>
            <p:sp>
              <p:nvSpPr>
                <p:cNvPr id="746687" name="Rectangle 19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88" name="Oval 19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89" name="Oval 19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90" name="Oval 19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91" name="Oval 19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92" name="Oval 19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693" name="Group 197"/>
              <p:cNvGrpSpPr>
                <a:grpSpLocks/>
              </p:cNvGrpSpPr>
              <p:nvPr/>
            </p:nvGrpSpPr>
            <p:grpSpPr bwMode="auto">
              <a:xfrm>
                <a:off x="4465" y="3480"/>
                <a:ext cx="128" cy="236"/>
                <a:chOff x="4465" y="3480"/>
                <a:chExt cx="128" cy="236"/>
              </a:xfrm>
            </p:grpSpPr>
            <p:sp>
              <p:nvSpPr>
                <p:cNvPr id="746694" name="Rectangle 19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695" name="Oval 19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96" name="Oval 20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97" name="Oval 20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98" name="Oval 20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699" name="Oval 20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700" name="Group 204"/>
              <p:cNvGrpSpPr>
                <a:grpSpLocks/>
              </p:cNvGrpSpPr>
              <p:nvPr/>
            </p:nvGrpSpPr>
            <p:grpSpPr bwMode="auto">
              <a:xfrm>
                <a:off x="4593" y="3480"/>
                <a:ext cx="129" cy="236"/>
                <a:chOff x="4593" y="3480"/>
                <a:chExt cx="129" cy="236"/>
              </a:xfrm>
            </p:grpSpPr>
            <p:sp>
              <p:nvSpPr>
                <p:cNvPr id="746701" name="Rectangle 20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702" name="Oval 20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03" name="Oval 20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04" name="Oval 20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05" name="Oval 20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06" name="Oval 21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707" name="Group 211"/>
              <p:cNvGrpSpPr>
                <a:grpSpLocks/>
              </p:cNvGrpSpPr>
              <p:nvPr/>
            </p:nvGrpSpPr>
            <p:grpSpPr bwMode="auto">
              <a:xfrm>
                <a:off x="4747" y="3504"/>
                <a:ext cx="129" cy="236"/>
                <a:chOff x="4747" y="3504"/>
                <a:chExt cx="129" cy="236"/>
              </a:xfrm>
            </p:grpSpPr>
            <p:sp>
              <p:nvSpPr>
                <p:cNvPr id="746708" name="Rectangle 21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709" name="Oval 21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10" name="Oval 21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11" name="Oval 21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12" name="Oval 21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13" name="Oval 21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714" name="Group 218"/>
              <p:cNvGrpSpPr>
                <a:grpSpLocks/>
              </p:cNvGrpSpPr>
              <p:nvPr/>
            </p:nvGrpSpPr>
            <p:grpSpPr bwMode="auto">
              <a:xfrm>
                <a:off x="4901" y="3504"/>
                <a:ext cx="129" cy="236"/>
                <a:chOff x="4901" y="3504"/>
                <a:chExt cx="129" cy="236"/>
              </a:xfrm>
            </p:grpSpPr>
            <p:sp>
              <p:nvSpPr>
                <p:cNvPr id="746715" name="Rectangle 21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716" name="Oval 22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17" name="Oval 22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18" name="Oval 22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19" name="Oval 22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20" name="Oval 22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6721" name="Group 225"/>
              <p:cNvGrpSpPr>
                <a:grpSpLocks/>
              </p:cNvGrpSpPr>
              <p:nvPr/>
            </p:nvGrpSpPr>
            <p:grpSpPr bwMode="auto">
              <a:xfrm>
                <a:off x="5030" y="3528"/>
                <a:ext cx="128" cy="236"/>
                <a:chOff x="5030" y="3528"/>
                <a:chExt cx="128" cy="236"/>
              </a:xfrm>
            </p:grpSpPr>
            <p:sp>
              <p:nvSpPr>
                <p:cNvPr id="746722" name="Rectangle 22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6723" name="Oval 22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24" name="Oval 22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25" name="Oval 22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26" name="Oval 23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6727" name="Oval 23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
        <p:nvSpPr>
          <p:cNvPr id="746728" name="Rectangle 232"/>
          <p:cNvSpPr>
            <a:spLocks noGrp="1" noChangeArrowheads="1"/>
          </p:cNvSpPr>
          <p:nvPr>
            <p:ph type="title"/>
          </p:nvPr>
        </p:nvSpPr>
        <p:spPr>
          <a:xfrm>
            <a:off x="685800" y="152400"/>
            <a:ext cx="8229600" cy="1143000"/>
          </a:xfrm>
        </p:spPr>
        <p:txBody>
          <a:bodyPr/>
          <a:lstStyle/>
          <a:p>
            <a:r>
              <a:rPr lang="en-US"/>
              <a:t>Sediment Pathway in Phase 5</a:t>
            </a:r>
          </a:p>
        </p:txBody>
      </p:sp>
      <p:sp>
        <p:nvSpPr>
          <p:cNvPr id="746729" name="Line 233"/>
          <p:cNvSpPr>
            <a:spLocks noChangeShapeType="1"/>
          </p:cNvSpPr>
          <p:nvPr/>
        </p:nvSpPr>
        <p:spPr bwMode="auto">
          <a:xfrm>
            <a:off x="2590800" y="2209800"/>
            <a:ext cx="2209800" cy="0"/>
          </a:xfrm>
          <a:prstGeom prst="line">
            <a:avLst/>
          </a:prstGeom>
          <a:noFill/>
          <a:ln w="9525">
            <a:solidFill>
              <a:schemeClr val="tx1"/>
            </a:solidFill>
            <a:round/>
            <a:headEnd/>
            <a:tailEnd type="triangle" w="med" len="med"/>
          </a:ln>
          <a:effectLst/>
        </p:spPr>
        <p:txBody>
          <a:bodyPr/>
          <a:lstStyle/>
          <a:p>
            <a:endParaRPr lang="en-US"/>
          </a:p>
        </p:txBody>
      </p:sp>
      <p:sp>
        <p:nvSpPr>
          <p:cNvPr id="746730" name="Rectangle 234"/>
          <p:cNvSpPr>
            <a:spLocks noChangeArrowheads="1"/>
          </p:cNvSpPr>
          <p:nvPr/>
        </p:nvSpPr>
        <p:spPr bwMode="auto">
          <a:xfrm>
            <a:off x="4953000" y="1676400"/>
            <a:ext cx="1981200" cy="7620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BMP Factor</a:t>
            </a:r>
          </a:p>
        </p:txBody>
      </p:sp>
      <p:sp>
        <p:nvSpPr>
          <p:cNvPr id="746731" name="Line 235"/>
          <p:cNvSpPr>
            <a:spLocks noChangeShapeType="1"/>
          </p:cNvSpPr>
          <p:nvPr/>
        </p:nvSpPr>
        <p:spPr bwMode="auto">
          <a:xfrm flipH="1">
            <a:off x="2209800" y="2514600"/>
            <a:ext cx="3429000" cy="1219200"/>
          </a:xfrm>
          <a:prstGeom prst="line">
            <a:avLst/>
          </a:prstGeom>
          <a:noFill/>
          <a:ln w="9525">
            <a:solidFill>
              <a:schemeClr val="tx1"/>
            </a:solidFill>
            <a:round/>
            <a:headEnd/>
            <a:tailEnd type="triangle" w="med" len="med"/>
          </a:ln>
          <a:effectLst/>
        </p:spPr>
        <p:txBody>
          <a:bodyPr/>
          <a:lstStyle/>
          <a:p>
            <a:endParaRPr lang="en-US"/>
          </a:p>
        </p:txBody>
      </p:sp>
      <p:sp>
        <p:nvSpPr>
          <p:cNvPr id="746732" name="Rectangle 236"/>
          <p:cNvSpPr>
            <a:spLocks noChangeArrowheads="1"/>
          </p:cNvSpPr>
          <p:nvPr/>
        </p:nvSpPr>
        <p:spPr bwMode="auto">
          <a:xfrm>
            <a:off x="152400" y="3886200"/>
            <a:ext cx="2819400" cy="6858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Land Acre Factor</a:t>
            </a:r>
          </a:p>
        </p:txBody>
      </p:sp>
      <p:sp>
        <p:nvSpPr>
          <p:cNvPr id="746733" name="Rectangle 237"/>
          <p:cNvSpPr>
            <a:spLocks noChangeArrowheads="1"/>
          </p:cNvSpPr>
          <p:nvPr/>
        </p:nvSpPr>
        <p:spPr bwMode="auto">
          <a:xfrm>
            <a:off x="4267200" y="4495800"/>
            <a:ext cx="2514600" cy="7620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r>
              <a:rPr lang="en-US" sz="2400">
                <a:latin typeface="Times New Roman" pitchFamily="18" charset="0"/>
              </a:rPr>
              <a:t>Delivery Factor</a:t>
            </a:r>
          </a:p>
        </p:txBody>
      </p:sp>
      <p:sp>
        <p:nvSpPr>
          <p:cNvPr id="746734" name="Line 238"/>
          <p:cNvSpPr>
            <a:spLocks noChangeShapeType="1"/>
          </p:cNvSpPr>
          <p:nvPr/>
        </p:nvSpPr>
        <p:spPr bwMode="auto">
          <a:xfrm>
            <a:off x="3200400" y="4267200"/>
            <a:ext cx="914400" cy="304800"/>
          </a:xfrm>
          <a:prstGeom prst="line">
            <a:avLst/>
          </a:prstGeom>
          <a:noFill/>
          <a:ln w="9525">
            <a:solidFill>
              <a:schemeClr val="tx1"/>
            </a:solidFill>
            <a:round/>
            <a:headEnd/>
            <a:tailEnd type="triangle" w="med" len="med"/>
          </a:ln>
          <a:effectLst/>
        </p:spPr>
        <p:txBody>
          <a:bodyPr/>
          <a:lstStyle/>
          <a:p>
            <a:endParaRPr lang="en-US"/>
          </a:p>
        </p:txBody>
      </p:sp>
      <p:sp>
        <p:nvSpPr>
          <p:cNvPr id="746735" name="Text Box 239"/>
          <p:cNvSpPr txBox="1">
            <a:spLocks noChangeArrowheads="1"/>
          </p:cNvSpPr>
          <p:nvPr/>
        </p:nvSpPr>
        <p:spPr bwMode="auto">
          <a:xfrm>
            <a:off x="2955925" y="1336675"/>
            <a:ext cx="1841500"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Edge of Field</a:t>
            </a:r>
          </a:p>
        </p:txBody>
      </p:sp>
      <p:sp>
        <p:nvSpPr>
          <p:cNvPr id="746736" name="AutoShape 240"/>
          <p:cNvSpPr>
            <a:spLocks noChangeArrowheads="1"/>
          </p:cNvSpPr>
          <p:nvPr/>
        </p:nvSpPr>
        <p:spPr bwMode="auto">
          <a:xfrm>
            <a:off x="6858000" y="59436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7593000" prstMaterial="legacyMatte">
            <a:bevelT w="13500" h="13500" prst="angle"/>
            <a:bevelB w="13500" h="13500" prst="angle"/>
            <a:extrusionClr>
              <a:schemeClr val="accent2"/>
            </a:extrusionClr>
          </a:sp3d>
        </p:spPr>
        <p:txBody>
          <a:bodyPr wrap="none" anchor="ctr">
            <a:flatTx/>
          </a:bodyPr>
          <a:lstStyle/>
          <a:p>
            <a:endParaRPr lang="en-US"/>
          </a:p>
        </p:txBody>
      </p:sp>
      <p:sp>
        <p:nvSpPr>
          <p:cNvPr id="746737" name="Line 241"/>
          <p:cNvSpPr>
            <a:spLocks noChangeShapeType="1"/>
          </p:cNvSpPr>
          <p:nvPr/>
        </p:nvSpPr>
        <p:spPr bwMode="auto">
          <a:xfrm>
            <a:off x="6934200" y="4800600"/>
            <a:ext cx="609600" cy="228600"/>
          </a:xfrm>
          <a:prstGeom prst="line">
            <a:avLst/>
          </a:prstGeom>
          <a:noFill/>
          <a:ln w="9525">
            <a:solidFill>
              <a:schemeClr val="tx1"/>
            </a:solidFill>
            <a:round/>
            <a:headEnd/>
            <a:tailEnd type="triangle" w="med" len="med"/>
          </a:ln>
          <a:effectLst/>
        </p:spPr>
        <p:txBody>
          <a:bodyPr/>
          <a:lstStyle/>
          <a:p>
            <a:endParaRPr lang="en-US"/>
          </a:p>
        </p:txBody>
      </p:sp>
      <p:sp>
        <p:nvSpPr>
          <p:cNvPr id="746738" name="Text Box 242"/>
          <p:cNvSpPr txBox="1">
            <a:spLocks noChangeArrowheads="1"/>
          </p:cNvSpPr>
          <p:nvPr/>
        </p:nvSpPr>
        <p:spPr bwMode="auto">
          <a:xfrm>
            <a:off x="6781800" y="4267200"/>
            <a:ext cx="2078038"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Edge of Stream</a:t>
            </a:r>
          </a:p>
        </p:txBody>
      </p:sp>
      <p:sp>
        <p:nvSpPr>
          <p:cNvPr id="746739" name="Line 243"/>
          <p:cNvSpPr>
            <a:spLocks noChangeShapeType="1"/>
          </p:cNvSpPr>
          <p:nvPr/>
        </p:nvSpPr>
        <p:spPr bwMode="auto">
          <a:xfrm flipH="1">
            <a:off x="5791200" y="6400800"/>
            <a:ext cx="1066800" cy="0"/>
          </a:xfrm>
          <a:prstGeom prst="line">
            <a:avLst/>
          </a:prstGeom>
          <a:noFill/>
          <a:ln w="9525">
            <a:solidFill>
              <a:schemeClr val="tx1"/>
            </a:solidFill>
            <a:round/>
            <a:headEnd/>
            <a:tailEnd type="triangle" w="med" len="med"/>
          </a:ln>
          <a:effectLst/>
        </p:spPr>
        <p:txBody>
          <a:bodyPr/>
          <a:lstStyle/>
          <a:p>
            <a:endParaRPr lang="en-US"/>
          </a:p>
        </p:txBody>
      </p:sp>
      <p:sp>
        <p:nvSpPr>
          <p:cNvPr id="746740" name="Text Box 244"/>
          <p:cNvSpPr txBox="1">
            <a:spLocks noChangeArrowheads="1"/>
          </p:cNvSpPr>
          <p:nvPr/>
        </p:nvSpPr>
        <p:spPr bwMode="auto">
          <a:xfrm>
            <a:off x="228600" y="2362200"/>
            <a:ext cx="3521075" cy="730250"/>
          </a:xfrm>
          <a:prstGeom prst="rect">
            <a:avLst/>
          </a:prstGeom>
          <a:solidFill>
            <a:srgbClr val="EFF7A7"/>
          </a:solidFill>
          <a:ln w="9525">
            <a:noFill/>
            <a:miter lim="800000"/>
            <a:headEnd/>
            <a:tailEnd/>
          </a:ln>
          <a:effectLst/>
        </p:spPr>
        <p:txBody>
          <a:bodyPr>
            <a:spAutoFit/>
          </a:bodyPr>
          <a:lstStyle/>
          <a:p>
            <a:r>
              <a:rPr lang="en-US" sz="1400"/>
              <a:t>1. Sediment processes are simulated on the land surface resulting in an Edge-Of-Field sediment load.</a:t>
            </a:r>
          </a:p>
        </p:txBody>
      </p:sp>
      <p:sp>
        <p:nvSpPr>
          <p:cNvPr id="746741" name="Text Box 245"/>
          <p:cNvSpPr txBox="1">
            <a:spLocks noChangeArrowheads="1"/>
          </p:cNvSpPr>
          <p:nvPr/>
        </p:nvSpPr>
        <p:spPr bwMode="auto">
          <a:xfrm>
            <a:off x="6019800" y="2514600"/>
            <a:ext cx="2987675" cy="942975"/>
          </a:xfrm>
          <a:prstGeom prst="rect">
            <a:avLst/>
          </a:prstGeom>
          <a:solidFill>
            <a:srgbClr val="EFF7A7"/>
          </a:solidFill>
          <a:ln w="9525">
            <a:noFill/>
            <a:miter lim="800000"/>
            <a:headEnd/>
            <a:tailEnd/>
          </a:ln>
          <a:effectLst/>
        </p:spPr>
        <p:txBody>
          <a:bodyPr>
            <a:spAutoFit/>
          </a:bodyPr>
          <a:lstStyle/>
          <a:p>
            <a:r>
              <a:rPr lang="en-US" sz="1400"/>
              <a:t>2. A time series of Best Management Practice (BMP) factors is applied based on available data.</a:t>
            </a:r>
          </a:p>
        </p:txBody>
      </p:sp>
      <p:sp>
        <p:nvSpPr>
          <p:cNvPr id="746742" name="Text Box 246"/>
          <p:cNvSpPr txBox="1">
            <a:spLocks noChangeArrowheads="1"/>
          </p:cNvSpPr>
          <p:nvPr/>
        </p:nvSpPr>
        <p:spPr bwMode="auto">
          <a:xfrm>
            <a:off x="152400" y="4724400"/>
            <a:ext cx="3521075" cy="517525"/>
          </a:xfrm>
          <a:prstGeom prst="rect">
            <a:avLst/>
          </a:prstGeom>
          <a:solidFill>
            <a:srgbClr val="EFF7A7"/>
          </a:solidFill>
          <a:ln w="9525">
            <a:noFill/>
            <a:miter lim="800000"/>
            <a:headEnd/>
            <a:tailEnd/>
          </a:ln>
          <a:effectLst/>
        </p:spPr>
        <p:txBody>
          <a:bodyPr>
            <a:spAutoFit/>
          </a:bodyPr>
          <a:lstStyle/>
          <a:p>
            <a:r>
              <a:rPr lang="en-US" sz="1400"/>
              <a:t>3. A time series of land use acreage factors is applied.</a:t>
            </a:r>
          </a:p>
        </p:txBody>
      </p:sp>
      <p:sp>
        <p:nvSpPr>
          <p:cNvPr id="746743" name="Text Box 247"/>
          <p:cNvSpPr txBox="1">
            <a:spLocks noChangeArrowheads="1"/>
          </p:cNvSpPr>
          <p:nvPr/>
        </p:nvSpPr>
        <p:spPr bwMode="auto">
          <a:xfrm>
            <a:off x="3581400" y="3581400"/>
            <a:ext cx="3521075" cy="730250"/>
          </a:xfrm>
          <a:prstGeom prst="rect">
            <a:avLst/>
          </a:prstGeom>
          <a:solidFill>
            <a:srgbClr val="EFF7A7"/>
          </a:solidFill>
          <a:ln w="9525">
            <a:noFill/>
            <a:miter lim="800000"/>
            <a:headEnd/>
            <a:tailEnd/>
          </a:ln>
          <a:effectLst/>
        </p:spPr>
        <p:txBody>
          <a:bodyPr>
            <a:spAutoFit/>
          </a:bodyPr>
          <a:lstStyle/>
          <a:p>
            <a:r>
              <a:rPr lang="en-US" sz="1400"/>
              <a:t>4. A delivery factor based on local geometry is applied (see below), resulting in the Edge-Of-Stream load.</a:t>
            </a:r>
          </a:p>
        </p:txBody>
      </p:sp>
      <p:sp>
        <p:nvSpPr>
          <p:cNvPr id="746744" name="Text Box 248"/>
          <p:cNvSpPr txBox="1">
            <a:spLocks noChangeArrowheads="1"/>
          </p:cNvSpPr>
          <p:nvPr/>
        </p:nvSpPr>
        <p:spPr bwMode="auto">
          <a:xfrm>
            <a:off x="2133600" y="5486400"/>
            <a:ext cx="4343400" cy="730250"/>
          </a:xfrm>
          <a:prstGeom prst="rect">
            <a:avLst/>
          </a:prstGeom>
          <a:solidFill>
            <a:srgbClr val="EFF7A7"/>
          </a:solidFill>
          <a:ln w="9525">
            <a:noFill/>
            <a:miter lim="800000"/>
            <a:headEnd/>
            <a:tailEnd/>
          </a:ln>
          <a:effectLst/>
        </p:spPr>
        <p:txBody>
          <a:bodyPr>
            <a:spAutoFit/>
          </a:bodyPr>
          <a:lstStyle/>
          <a:p>
            <a:r>
              <a:rPr lang="en-US" sz="1400"/>
              <a:t>5. Processes of deposition and scour are simulated in the stream, resulting in concentrations that can be compared to observations.</a:t>
            </a:r>
          </a:p>
        </p:txBody>
      </p:sp>
      <p:sp>
        <p:nvSpPr>
          <p:cNvPr id="746745" name="Text Box 249"/>
          <p:cNvSpPr txBox="1">
            <a:spLocks noChangeArrowheads="1"/>
          </p:cNvSpPr>
          <p:nvPr/>
        </p:nvSpPr>
        <p:spPr bwMode="auto">
          <a:xfrm>
            <a:off x="2362200" y="6172200"/>
            <a:ext cx="3295650" cy="457200"/>
          </a:xfrm>
          <a:prstGeom prst="rect">
            <a:avLst/>
          </a:prstGeom>
          <a:noFill/>
          <a:ln w="9525">
            <a:noFill/>
            <a:miter lim="800000"/>
            <a:headEnd/>
            <a:tailEnd/>
          </a:ln>
          <a:effectLst/>
        </p:spPr>
        <p:txBody>
          <a:bodyPr wrap="none">
            <a:spAutoFit/>
          </a:bodyPr>
          <a:lstStyle/>
          <a:p>
            <a:r>
              <a:rPr lang="en-US" sz="2400">
                <a:latin typeface="Times New Roman" pitchFamily="18" charset="0"/>
              </a:rPr>
              <a:t>In Stream Concentrations</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lide Number Placeholder 5"/>
          <p:cNvSpPr>
            <a:spLocks noGrp="1"/>
          </p:cNvSpPr>
          <p:nvPr>
            <p:ph type="sldNum" sz="quarter" idx="12"/>
          </p:nvPr>
        </p:nvSpPr>
        <p:spPr/>
        <p:txBody>
          <a:bodyPr/>
          <a:lstStyle/>
          <a:p>
            <a:fld id="{9BFB4662-EA73-4979-966B-4F7F7D441952}" type="slidenum">
              <a:rPr lang="en-US"/>
              <a:pPr/>
              <a:t>96</a:t>
            </a:fld>
            <a:endParaRPr lang="en-US"/>
          </a:p>
        </p:txBody>
      </p:sp>
      <p:sp>
        <p:nvSpPr>
          <p:cNvPr id="748546" name="Text Box 2"/>
          <p:cNvSpPr txBox="1">
            <a:spLocks noChangeArrowheads="1"/>
          </p:cNvSpPr>
          <p:nvPr/>
        </p:nvSpPr>
        <p:spPr bwMode="auto">
          <a:xfrm>
            <a:off x="2362200" y="6172200"/>
            <a:ext cx="3295650" cy="457200"/>
          </a:xfrm>
          <a:prstGeom prst="rect">
            <a:avLst/>
          </a:prstGeom>
          <a:noFill/>
          <a:ln w="9525">
            <a:noFill/>
            <a:miter lim="800000"/>
            <a:headEnd/>
            <a:tailEnd/>
          </a:ln>
          <a:effectLst/>
        </p:spPr>
        <p:txBody>
          <a:bodyPr wrap="none">
            <a:spAutoFit/>
          </a:bodyPr>
          <a:lstStyle/>
          <a:p>
            <a:r>
              <a:rPr lang="en-US" sz="2400">
                <a:latin typeface="Times New Roman" pitchFamily="18" charset="0"/>
              </a:rPr>
              <a:t>In Stream Concentrations</a:t>
            </a:r>
          </a:p>
        </p:txBody>
      </p:sp>
      <p:grpSp>
        <p:nvGrpSpPr>
          <p:cNvPr id="748547" name="Group 3"/>
          <p:cNvGrpSpPr>
            <a:grpSpLocks/>
          </p:cNvGrpSpPr>
          <p:nvPr/>
        </p:nvGrpSpPr>
        <p:grpSpPr bwMode="auto">
          <a:xfrm>
            <a:off x="304800" y="1066800"/>
            <a:ext cx="2362200" cy="1628775"/>
            <a:chOff x="192" y="672"/>
            <a:chExt cx="1488" cy="1026"/>
          </a:xfrm>
        </p:grpSpPr>
        <p:sp>
          <p:nvSpPr>
            <p:cNvPr id="748548" name="Rectangle 4"/>
            <p:cNvSpPr>
              <a:spLocks noChangeArrowheads="1"/>
            </p:cNvSpPr>
            <p:nvPr/>
          </p:nvSpPr>
          <p:spPr bwMode="auto">
            <a:xfrm rot="203582">
              <a:off x="192" y="1235"/>
              <a:ext cx="1214" cy="463"/>
            </a:xfrm>
            <a:prstGeom prst="rect">
              <a:avLst/>
            </a:prstGeom>
            <a:solidFill>
              <a:srgbClr val="FFCC00"/>
            </a:solidFill>
            <a:ln w="9525">
              <a:miter lim="800000"/>
              <a:headEnd/>
              <a:tailEnd/>
            </a:ln>
            <a:effectLst/>
            <a:scene3d>
              <a:camera prst="legacyObliqueTopRight"/>
              <a:lightRig rig="legacyFlat2" dir="t"/>
            </a:scene3d>
            <a:sp3d extrusionH="1497000" prstMaterial="legacyMatte">
              <a:bevelT w="13500" h="13500" prst="angle"/>
              <a:bevelB w="13500" h="13500" prst="angle"/>
              <a:extrusionClr>
                <a:srgbClr val="FFCC00"/>
              </a:extrusionClr>
            </a:sp3d>
          </p:spPr>
          <p:txBody>
            <a:bodyPr wrap="none" anchor="ctr">
              <a:flatTx/>
            </a:bodyPr>
            <a:lstStyle/>
            <a:p>
              <a:endParaRPr lang="en-US"/>
            </a:p>
          </p:txBody>
        </p:sp>
        <p:grpSp>
          <p:nvGrpSpPr>
            <p:cNvPr id="748549" name="Group 5"/>
            <p:cNvGrpSpPr>
              <a:grpSpLocks/>
            </p:cNvGrpSpPr>
            <p:nvPr/>
          </p:nvGrpSpPr>
          <p:grpSpPr bwMode="auto">
            <a:xfrm>
              <a:off x="602" y="672"/>
              <a:ext cx="1078" cy="308"/>
              <a:chOff x="4080" y="3456"/>
              <a:chExt cx="1078" cy="308"/>
            </a:xfrm>
          </p:grpSpPr>
          <p:grpSp>
            <p:nvGrpSpPr>
              <p:cNvPr id="748550" name="Group 6"/>
              <p:cNvGrpSpPr>
                <a:grpSpLocks/>
              </p:cNvGrpSpPr>
              <p:nvPr/>
            </p:nvGrpSpPr>
            <p:grpSpPr bwMode="auto">
              <a:xfrm>
                <a:off x="4080" y="3456"/>
                <a:ext cx="128" cy="236"/>
                <a:chOff x="4080" y="3456"/>
                <a:chExt cx="128" cy="236"/>
              </a:xfrm>
            </p:grpSpPr>
            <p:sp>
              <p:nvSpPr>
                <p:cNvPr id="748551" name="Rectangle 7"/>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552" name="Oval 8"/>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53" name="Oval 9"/>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54" name="Oval 10"/>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55" name="Oval 11"/>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56" name="Oval 12"/>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557" name="Group 13"/>
              <p:cNvGrpSpPr>
                <a:grpSpLocks/>
              </p:cNvGrpSpPr>
              <p:nvPr/>
            </p:nvGrpSpPr>
            <p:grpSpPr bwMode="auto">
              <a:xfrm>
                <a:off x="4208" y="3459"/>
                <a:ext cx="129" cy="236"/>
                <a:chOff x="4208" y="3459"/>
                <a:chExt cx="129" cy="236"/>
              </a:xfrm>
            </p:grpSpPr>
            <p:sp>
              <p:nvSpPr>
                <p:cNvPr id="748558" name="Rectangle 14"/>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559" name="Oval 15"/>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60" name="Oval 16"/>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61" name="Oval 17"/>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62" name="Oval 18"/>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63" name="Oval 19"/>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564" name="Group 20"/>
              <p:cNvGrpSpPr>
                <a:grpSpLocks/>
              </p:cNvGrpSpPr>
              <p:nvPr/>
            </p:nvGrpSpPr>
            <p:grpSpPr bwMode="auto">
              <a:xfrm>
                <a:off x="4337" y="3456"/>
                <a:ext cx="128" cy="236"/>
                <a:chOff x="4337" y="3456"/>
                <a:chExt cx="128" cy="236"/>
              </a:xfrm>
            </p:grpSpPr>
            <p:sp>
              <p:nvSpPr>
                <p:cNvPr id="748565" name="Rectangle 21"/>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566" name="Oval 22"/>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67" name="Oval 23"/>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68" name="Oval 24"/>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69" name="Oval 25"/>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70" name="Oval 26"/>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571" name="Group 27"/>
              <p:cNvGrpSpPr>
                <a:grpSpLocks/>
              </p:cNvGrpSpPr>
              <p:nvPr/>
            </p:nvGrpSpPr>
            <p:grpSpPr bwMode="auto">
              <a:xfrm>
                <a:off x="4465" y="3480"/>
                <a:ext cx="128" cy="236"/>
                <a:chOff x="4465" y="3480"/>
                <a:chExt cx="128" cy="236"/>
              </a:xfrm>
            </p:grpSpPr>
            <p:sp>
              <p:nvSpPr>
                <p:cNvPr id="748572" name="Rectangle 28"/>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573" name="Oval 29"/>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74" name="Oval 30"/>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75" name="Oval 31"/>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76" name="Oval 32"/>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77" name="Oval 33"/>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578" name="Group 34"/>
              <p:cNvGrpSpPr>
                <a:grpSpLocks/>
              </p:cNvGrpSpPr>
              <p:nvPr/>
            </p:nvGrpSpPr>
            <p:grpSpPr bwMode="auto">
              <a:xfrm>
                <a:off x="4593" y="3480"/>
                <a:ext cx="129" cy="236"/>
                <a:chOff x="4593" y="3480"/>
                <a:chExt cx="129" cy="236"/>
              </a:xfrm>
            </p:grpSpPr>
            <p:sp>
              <p:nvSpPr>
                <p:cNvPr id="748579" name="Rectangle 35"/>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580" name="Oval 36"/>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81" name="Oval 37"/>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82" name="Oval 38"/>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83" name="Oval 39"/>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84" name="Oval 40"/>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585" name="Group 41"/>
              <p:cNvGrpSpPr>
                <a:grpSpLocks/>
              </p:cNvGrpSpPr>
              <p:nvPr/>
            </p:nvGrpSpPr>
            <p:grpSpPr bwMode="auto">
              <a:xfrm>
                <a:off x="4747" y="3504"/>
                <a:ext cx="129" cy="236"/>
                <a:chOff x="4747" y="3504"/>
                <a:chExt cx="129" cy="236"/>
              </a:xfrm>
            </p:grpSpPr>
            <p:sp>
              <p:nvSpPr>
                <p:cNvPr id="748586" name="Rectangle 42"/>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587" name="Oval 43"/>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88" name="Oval 44"/>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89" name="Oval 45"/>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90" name="Oval 46"/>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91" name="Oval 47"/>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592" name="Group 48"/>
              <p:cNvGrpSpPr>
                <a:grpSpLocks/>
              </p:cNvGrpSpPr>
              <p:nvPr/>
            </p:nvGrpSpPr>
            <p:grpSpPr bwMode="auto">
              <a:xfrm>
                <a:off x="4901" y="3504"/>
                <a:ext cx="129" cy="236"/>
                <a:chOff x="4901" y="3504"/>
                <a:chExt cx="129" cy="236"/>
              </a:xfrm>
            </p:grpSpPr>
            <p:sp>
              <p:nvSpPr>
                <p:cNvPr id="748593" name="Rectangle 49"/>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594" name="Oval 50"/>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95" name="Oval 51"/>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96" name="Oval 52"/>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97" name="Oval 53"/>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598" name="Oval 54"/>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599" name="Group 55"/>
              <p:cNvGrpSpPr>
                <a:grpSpLocks/>
              </p:cNvGrpSpPr>
              <p:nvPr/>
            </p:nvGrpSpPr>
            <p:grpSpPr bwMode="auto">
              <a:xfrm>
                <a:off x="5030" y="3528"/>
                <a:ext cx="128" cy="236"/>
                <a:chOff x="5030" y="3528"/>
                <a:chExt cx="128" cy="236"/>
              </a:xfrm>
            </p:grpSpPr>
            <p:sp>
              <p:nvSpPr>
                <p:cNvPr id="748600" name="Rectangle 56"/>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01" name="Oval 57"/>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02" name="Oval 58"/>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03" name="Oval 59"/>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04" name="Oval 60"/>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05" name="Oval 61"/>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748606" name="Group 62"/>
            <p:cNvGrpSpPr>
              <a:grpSpLocks/>
            </p:cNvGrpSpPr>
            <p:nvPr/>
          </p:nvGrpSpPr>
          <p:grpSpPr bwMode="auto">
            <a:xfrm>
              <a:off x="528" y="768"/>
              <a:ext cx="1078" cy="308"/>
              <a:chOff x="4080" y="3456"/>
              <a:chExt cx="1078" cy="308"/>
            </a:xfrm>
          </p:grpSpPr>
          <p:grpSp>
            <p:nvGrpSpPr>
              <p:cNvPr id="748607" name="Group 63"/>
              <p:cNvGrpSpPr>
                <a:grpSpLocks/>
              </p:cNvGrpSpPr>
              <p:nvPr/>
            </p:nvGrpSpPr>
            <p:grpSpPr bwMode="auto">
              <a:xfrm>
                <a:off x="4080" y="3456"/>
                <a:ext cx="128" cy="236"/>
                <a:chOff x="4080" y="3456"/>
                <a:chExt cx="128" cy="236"/>
              </a:xfrm>
            </p:grpSpPr>
            <p:sp>
              <p:nvSpPr>
                <p:cNvPr id="748608" name="Rectangle 64"/>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09" name="Oval 65"/>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10" name="Oval 66"/>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11" name="Oval 67"/>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12" name="Oval 68"/>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13" name="Oval 69"/>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14" name="Group 70"/>
              <p:cNvGrpSpPr>
                <a:grpSpLocks/>
              </p:cNvGrpSpPr>
              <p:nvPr/>
            </p:nvGrpSpPr>
            <p:grpSpPr bwMode="auto">
              <a:xfrm>
                <a:off x="4208" y="3459"/>
                <a:ext cx="129" cy="236"/>
                <a:chOff x="4208" y="3459"/>
                <a:chExt cx="129" cy="236"/>
              </a:xfrm>
            </p:grpSpPr>
            <p:sp>
              <p:nvSpPr>
                <p:cNvPr id="748615" name="Rectangle 71"/>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16" name="Oval 72"/>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17" name="Oval 73"/>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18" name="Oval 74"/>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19" name="Oval 75"/>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20" name="Oval 76"/>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21" name="Group 77"/>
              <p:cNvGrpSpPr>
                <a:grpSpLocks/>
              </p:cNvGrpSpPr>
              <p:nvPr/>
            </p:nvGrpSpPr>
            <p:grpSpPr bwMode="auto">
              <a:xfrm>
                <a:off x="4337" y="3456"/>
                <a:ext cx="128" cy="236"/>
                <a:chOff x="4337" y="3456"/>
                <a:chExt cx="128" cy="236"/>
              </a:xfrm>
            </p:grpSpPr>
            <p:sp>
              <p:nvSpPr>
                <p:cNvPr id="748622" name="Rectangle 78"/>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23" name="Oval 79"/>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24" name="Oval 80"/>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25" name="Oval 81"/>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26" name="Oval 82"/>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27" name="Oval 83"/>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28" name="Group 84"/>
              <p:cNvGrpSpPr>
                <a:grpSpLocks/>
              </p:cNvGrpSpPr>
              <p:nvPr/>
            </p:nvGrpSpPr>
            <p:grpSpPr bwMode="auto">
              <a:xfrm>
                <a:off x="4465" y="3480"/>
                <a:ext cx="128" cy="236"/>
                <a:chOff x="4465" y="3480"/>
                <a:chExt cx="128" cy="236"/>
              </a:xfrm>
            </p:grpSpPr>
            <p:sp>
              <p:nvSpPr>
                <p:cNvPr id="748629" name="Rectangle 85"/>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30" name="Oval 86"/>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31" name="Oval 87"/>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32" name="Oval 88"/>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33" name="Oval 89"/>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34" name="Oval 90"/>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35" name="Group 91"/>
              <p:cNvGrpSpPr>
                <a:grpSpLocks/>
              </p:cNvGrpSpPr>
              <p:nvPr/>
            </p:nvGrpSpPr>
            <p:grpSpPr bwMode="auto">
              <a:xfrm>
                <a:off x="4593" y="3480"/>
                <a:ext cx="129" cy="236"/>
                <a:chOff x="4593" y="3480"/>
                <a:chExt cx="129" cy="236"/>
              </a:xfrm>
            </p:grpSpPr>
            <p:sp>
              <p:nvSpPr>
                <p:cNvPr id="748636" name="Rectangle 92"/>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37" name="Oval 93"/>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38" name="Oval 94"/>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39" name="Oval 95"/>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40" name="Oval 96"/>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41" name="Oval 97"/>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42" name="Group 98"/>
              <p:cNvGrpSpPr>
                <a:grpSpLocks/>
              </p:cNvGrpSpPr>
              <p:nvPr/>
            </p:nvGrpSpPr>
            <p:grpSpPr bwMode="auto">
              <a:xfrm>
                <a:off x="4747" y="3504"/>
                <a:ext cx="129" cy="236"/>
                <a:chOff x="4747" y="3504"/>
                <a:chExt cx="129" cy="236"/>
              </a:xfrm>
            </p:grpSpPr>
            <p:sp>
              <p:nvSpPr>
                <p:cNvPr id="748643" name="Rectangle 99"/>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44" name="Oval 100"/>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45" name="Oval 101"/>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46" name="Oval 102"/>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47" name="Oval 103"/>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48" name="Oval 104"/>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49" name="Group 105"/>
              <p:cNvGrpSpPr>
                <a:grpSpLocks/>
              </p:cNvGrpSpPr>
              <p:nvPr/>
            </p:nvGrpSpPr>
            <p:grpSpPr bwMode="auto">
              <a:xfrm>
                <a:off x="4901" y="3504"/>
                <a:ext cx="129" cy="236"/>
                <a:chOff x="4901" y="3504"/>
                <a:chExt cx="129" cy="236"/>
              </a:xfrm>
            </p:grpSpPr>
            <p:sp>
              <p:nvSpPr>
                <p:cNvPr id="748650" name="Rectangle 106"/>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51" name="Oval 107"/>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52" name="Oval 108"/>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53" name="Oval 109"/>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54" name="Oval 110"/>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55" name="Oval 111"/>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56" name="Group 112"/>
              <p:cNvGrpSpPr>
                <a:grpSpLocks/>
              </p:cNvGrpSpPr>
              <p:nvPr/>
            </p:nvGrpSpPr>
            <p:grpSpPr bwMode="auto">
              <a:xfrm>
                <a:off x="5030" y="3528"/>
                <a:ext cx="128" cy="236"/>
                <a:chOff x="5030" y="3528"/>
                <a:chExt cx="128" cy="236"/>
              </a:xfrm>
            </p:grpSpPr>
            <p:sp>
              <p:nvSpPr>
                <p:cNvPr id="748657" name="Rectangle 113"/>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58" name="Oval 114"/>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59" name="Oval 115"/>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60" name="Oval 116"/>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61" name="Oval 117"/>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62" name="Oval 118"/>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748663" name="Group 119"/>
            <p:cNvGrpSpPr>
              <a:grpSpLocks/>
            </p:cNvGrpSpPr>
            <p:nvPr/>
          </p:nvGrpSpPr>
          <p:grpSpPr bwMode="auto">
            <a:xfrm>
              <a:off x="432" y="816"/>
              <a:ext cx="1078" cy="308"/>
              <a:chOff x="4080" y="3456"/>
              <a:chExt cx="1078" cy="308"/>
            </a:xfrm>
          </p:grpSpPr>
          <p:grpSp>
            <p:nvGrpSpPr>
              <p:cNvPr id="748664" name="Group 120"/>
              <p:cNvGrpSpPr>
                <a:grpSpLocks/>
              </p:cNvGrpSpPr>
              <p:nvPr/>
            </p:nvGrpSpPr>
            <p:grpSpPr bwMode="auto">
              <a:xfrm>
                <a:off x="4080" y="3456"/>
                <a:ext cx="128" cy="236"/>
                <a:chOff x="4080" y="3456"/>
                <a:chExt cx="128" cy="236"/>
              </a:xfrm>
            </p:grpSpPr>
            <p:sp>
              <p:nvSpPr>
                <p:cNvPr id="748665" name="Rectangle 121"/>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66" name="Oval 122"/>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67" name="Oval 123"/>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68" name="Oval 124"/>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69" name="Oval 125"/>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70" name="Oval 126"/>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71" name="Group 127"/>
              <p:cNvGrpSpPr>
                <a:grpSpLocks/>
              </p:cNvGrpSpPr>
              <p:nvPr/>
            </p:nvGrpSpPr>
            <p:grpSpPr bwMode="auto">
              <a:xfrm>
                <a:off x="4208" y="3459"/>
                <a:ext cx="129" cy="236"/>
                <a:chOff x="4208" y="3459"/>
                <a:chExt cx="129" cy="236"/>
              </a:xfrm>
            </p:grpSpPr>
            <p:sp>
              <p:nvSpPr>
                <p:cNvPr id="748672" name="Rectangle 128"/>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73" name="Oval 129"/>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74" name="Oval 130"/>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75" name="Oval 131"/>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76" name="Oval 132"/>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77" name="Oval 133"/>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78" name="Group 134"/>
              <p:cNvGrpSpPr>
                <a:grpSpLocks/>
              </p:cNvGrpSpPr>
              <p:nvPr/>
            </p:nvGrpSpPr>
            <p:grpSpPr bwMode="auto">
              <a:xfrm>
                <a:off x="4337" y="3456"/>
                <a:ext cx="128" cy="236"/>
                <a:chOff x="4337" y="3456"/>
                <a:chExt cx="128" cy="236"/>
              </a:xfrm>
            </p:grpSpPr>
            <p:sp>
              <p:nvSpPr>
                <p:cNvPr id="748679" name="Rectangle 135"/>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80" name="Oval 136"/>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81" name="Oval 137"/>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82" name="Oval 138"/>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83" name="Oval 139"/>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84" name="Oval 140"/>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85" name="Group 141"/>
              <p:cNvGrpSpPr>
                <a:grpSpLocks/>
              </p:cNvGrpSpPr>
              <p:nvPr/>
            </p:nvGrpSpPr>
            <p:grpSpPr bwMode="auto">
              <a:xfrm>
                <a:off x="4465" y="3480"/>
                <a:ext cx="128" cy="236"/>
                <a:chOff x="4465" y="3480"/>
                <a:chExt cx="128" cy="236"/>
              </a:xfrm>
            </p:grpSpPr>
            <p:sp>
              <p:nvSpPr>
                <p:cNvPr id="748686" name="Rectangle 142"/>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87" name="Oval 143"/>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88" name="Oval 144"/>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89" name="Oval 145"/>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90" name="Oval 146"/>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91" name="Oval 147"/>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92" name="Group 148"/>
              <p:cNvGrpSpPr>
                <a:grpSpLocks/>
              </p:cNvGrpSpPr>
              <p:nvPr/>
            </p:nvGrpSpPr>
            <p:grpSpPr bwMode="auto">
              <a:xfrm>
                <a:off x="4593" y="3480"/>
                <a:ext cx="129" cy="236"/>
                <a:chOff x="4593" y="3480"/>
                <a:chExt cx="129" cy="236"/>
              </a:xfrm>
            </p:grpSpPr>
            <p:sp>
              <p:nvSpPr>
                <p:cNvPr id="748693" name="Rectangle 149"/>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694" name="Oval 150"/>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95" name="Oval 151"/>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96" name="Oval 152"/>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97" name="Oval 153"/>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698" name="Oval 154"/>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699" name="Group 155"/>
              <p:cNvGrpSpPr>
                <a:grpSpLocks/>
              </p:cNvGrpSpPr>
              <p:nvPr/>
            </p:nvGrpSpPr>
            <p:grpSpPr bwMode="auto">
              <a:xfrm>
                <a:off x="4747" y="3504"/>
                <a:ext cx="129" cy="236"/>
                <a:chOff x="4747" y="3504"/>
                <a:chExt cx="129" cy="236"/>
              </a:xfrm>
            </p:grpSpPr>
            <p:sp>
              <p:nvSpPr>
                <p:cNvPr id="748700" name="Rectangle 156"/>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01" name="Oval 157"/>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02" name="Oval 158"/>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03" name="Oval 159"/>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04" name="Oval 160"/>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05" name="Oval 161"/>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706" name="Group 162"/>
              <p:cNvGrpSpPr>
                <a:grpSpLocks/>
              </p:cNvGrpSpPr>
              <p:nvPr/>
            </p:nvGrpSpPr>
            <p:grpSpPr bwMode="auto">
              <a:xfrm>
                <a:off x="4901" y="3504"/>
                <a:ext cx="129" cy="236"/>
                <a:chOff x="4901" y="3504"/>
                <a:chExt cx="129" cy="236"/>
              </a:xfrm>
            </p:grpSpPr>
            <p:sp>
              <p:nvSpPr>
                <p:cNvPr id="748707" name="Rectangle 163"/>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08" name="Oval 164"/>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09" name="Oval 165"/>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10" name="Oval 166"/>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11" name="Oval 167"/>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12" name="Oval 168"/>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713" name="Group 169"/>
              <p:cNvGrpSpPr>
                <a:grpSpLocks/>
              </p:cNvGrpSpPr>
              <p:nvPr/>
            </p:nvGrpSpPr>
            <p:grpSpPr bwMode="auto">
              <a:xfrm>
                <a:off x="5030" y="3528"/>
                <a:ext cx="128" cy="236"/>
                <a:chOff x="5030" y="3528"/>
                <a:chExt cx="128" cy="236"/>
              </a:xfrm>
            </p:grpSpPr>
            <p:sp>
              <p:nvSpPr>
                <p:cNvPr id="748714" name="Rectangle 170"/>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15" name="Oval 171"/>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16" name="Oval 172"/>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17" name="Oval 173"/>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18" name="Oval 174"/>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19" name="Oval 175"/>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nvGrpSpPr>
            <p:cNvPr id="748720" name="Group 176"/>
            <p:cNvGrpSpPr>
              <a:grpSpLocks/>
            </p:cNvGrpSpPr>
            <p:nvPr/>
          </p:nvGrpSpPr>
          <p:grpSpPr bwMode="auto">
            <a:xfrm>
              <a:off x="336" y="912"/>
              <a:ext cx="1078" cy="308"/>
              <a:chOff x="4080" y="3456"/>
              <a:chExt cx="1078" cy="308"/>
            </a:xfrm>
          </p:grpSpPr>
          <p:grpSp>
            <p:nvGrpSpPr>
              <p:cNvPr id="748721" name="Group 177"/>
              <p:cNvGrpSpPr>
                <a:grpSpLocks/>
              </p:cNvGrpSpPr>
              <p:nvPr/>
            </p:nvGrpSpPr>
            <p:grpSpPr bwMode="auto">
              <a:xfrm>
                <a:off x="4080" y="3456"/>
                <a:ext cx="128" cy="236"/>
                <a:chOff x="4080" y="3456"/>
                <a:chExt cx="128" cy="236"/>
              </a:xfrm>
            </p:grpSpPr>
            <p:sp>
              <p:nvSpPr>
                <p:cNvPr id="748722" name="Rectangle 178"/>
                <p:cNvSpPr>
                  <a:spLocks noChangeArrowheads="1"/>
                </p:cNvSpPr>
                <p:nvPr/>
              </p:nvSpPr>
              <p:spPr bwMode="auto">
                <a:xfrm rot="203582">
                  <a:off x="4140"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23" name="Oval 179"/>
                <p:cNvSpPr>
                  <a:spLocks noChangeArrowheads="1"/>
                </p:cNvSpPr>
                <p:nvPr/>
              </p:nvSpPr>
              <p:spPr bwMode="auto">
                <a:xfrm>
                  <a:off x="4157"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24" name="Oval 180"/>
                <p:cNvSpPr>
                  <a:spLocks noChangeArrowheads="1"/>
                </p:cNvSpPr>
                <p:nvPr/>
              </p:nvSpPr>
              <p:spPr bwMode="auto">
                <a:xfrm>
                  <a:off x="4157"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25" name="Oval 181"/>
                <p:cNvSpPr>
                  <a:spLocks noChangeArrowheads="1"/>
                </p:cNvSpPr>
                <p:nvPr/>
              </p:nvSpPr>
              <p:spPr bwMode="auto">
                <a:xfrm>
                  <a:off x="4157"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26" name="Oval 182"/>
                <p:cNvSpPr>
                  <a:spLocks noChangeArrowheads="1"/>
                </p:cNvSpPr>
                <p:nvPr/>
              </p:nvSpPr>
              <p:spPr bwMode="auto">
                <a:xfrm>
                  <a:off x="4080"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27" name="Oval 183"/>
                <p:cNvSpPr>
                  <a:spLocks noChangeArrowheads="1"/>
                </p:cNvSpPr>
                <p:nvPr/>
              </p:nvSpPr>
              <p:spPr bwMode="auto">
                <a:xfrm>
                  <a:off x="4080"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728" name="Group 184"/>
              <p:cNvGrpSpPr>
                <a:grpSpLocks/>
              </p:cNvGrpSpPr>
              <p:nvPr/>
            </p:nvGrpSpPr>
            <p:grpSpPr bwMode="auto">
              <a:xfrm>
                <a:off x="4208" y="3459"/>
                <a:ext cx="129" cy="236"/>
                <a:chOff x="4208" y="3459"/>
                <a:chExt cx="129" cy="236"/>
              </a:xfrm>
            </p:grpSpPr>
            <p:sp>
              <p:nvSpPr>
                <p:cNvPr id="748729" name="Rectangle 185"/>
                <p:cNvSpPr>
                  <a:spLocks noChangeArrowheads="1"/>
                </p:cNvSpPr>
                <p:nvPr/>
              </p:nvSpPr>
              <p:spPr bwMode="auto">
                <a:xfrm rot="203582">
                  <a:off x="4268" y="3474"/>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30" name="Oval 186"/>
                <p:cNvSpPr>
                  <a:spLocks noChangeArrowheads="1"/>
                </p:cNvSpPr>
                <p:nvPr/>
              </p:nvSpPr>
              <p:spPr bwMode="auto">
                <a:xfrm>
                  <a:off x="4285" y="3459"/>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31" name="Oval 187"/>
                <p:cNvSpPr>
                  <a:spLocks noChangeArrowheads="1"/>
                </p:cNvSpPr>
                <p:nvPr/>
              </p:nvSpPr>
              <p:spPr bwMode="auto">
                <a:xfrm>
                  <a:off x="4285" y="3507"/>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32" name="Oval 188"/>
                <p:cNvSpPr>
                  <a:spLocks noChangeArrowheads="1"/>
                </p:cNvSpPr>
                <p:nvPr/>
              </p:nvSpPr>
              <p:spPr bwMode="auto">
                <a:xfrm>
                  <a:off x="4285" y="3555"/>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33" name="Oval 189"/>
                <p:cNvSpPr>
                  <a:spLocks noChangeArrowheads="1"/>
                </p:cNvSpPr>
                <p:nvPr/>
              </p:nvSpPr>
              <p:spPr bwMode="auto">
                <a:xfrm>
                  <a:off x="4208" y="3483"/>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34" name="Oval 190"/>
                <p:cNvSpPr>
                  <a:spLocks noChangeArrowheads="1"/>
                </p:cNvSpPr>
                <p:nvPr/>
              </p:nvSpPr>
              <p:spPr bwMode="auto">
                <a:xfrm>
                  <a:off x="4208" y="3531"/>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735" name="Group 191"/>
              <p:cNvGrpSpPr>
                <a:grpSpLocks/>
              </p:cNvGrpSpPr>
              <p:nvPr/>
            </p:nvGrpSpPr>
            <p:grpSpPr bwMode="auto">
              <a:xfrm>
                <a:off x="4337" y="3456"/>
                <a:ext cx="128" cy="236"/>
                <a:chOff x="4337" y="3456"/>
                <a:chExt cx="128" cy="236"/>
              </a:xfrm>
            </p:grpSpPr>
            <p:sp>
              <p:nvSpPr>
                <p:cNvPr id="748736" name="Rectangle 192"/>
                <p:cNvSpPr>
                  <a:spLocks noChangeArrowheads="1"/>
                </p:cNvSpPr>
                <p:nvPr/>
              </p:nvSpPr>
              <p:spPr bwMode="auto">
                <a:xfrm rot="203582">
                  <a:off x="4397" y="3471"/>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37" name="Oval 193"/>
                <p:cNvSpPr>
                  <a:spLocks noChangeArrowheads="1"/>
                </p:cNvSpPr>
                <p:nvPr/>
              </p:nvSpPr>
              <p:spPr bwMode="auto">
                <a:xfrm>
                  <a:off x="4414" y="345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38" name="Oval 194"/>
                <p:cNvSpPr>
                  <a:spLocks noChangeArrowheads="1"/>
                </p:cNvSpPr>
                <p:nvPr/>
              </p:nvSpPr>
              <p:spPr bwMode="auto">
                <a:xfrm>
                  <a:off x="4414"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39" name="Oval 195"/>
                <p:cNvSpPr>
                  <a:spLocks noChangeArrowheads="1"/>
                </p:cNvSpPr>
                <p:nvPr/>
              </p:nvSpPr>
              <p:spPr bwMode="auto">
                <a:xfrm>
                  <a:off x="4414"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40" name="Oval 196"/>
                <p:cNvSpPr>
                  <a:spLocks noChangeArrowheads="1"/>
                </p:cNvSpPr>
                <p:nvPr/>
              </p:nvSpPr>
              <p:spPr bwMode="auto">
                <a:xfrm>
                  <a:off x="4337"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41" name="Oval 197"/>
                <p:cNvSpPr>
                  <a:spLocks noChangeArrowheads="1"/>
                </p:cNvSpPr>
                <p:nvPr/>
              </p:nvSpPr>
              <p:spPr bwMode="auto">
                <a:xfrm>
                  <a:off x="4337" y="3528"/>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742" name="Group 198"/>
              <p:cNvGrpSpPr>
                <a:grpSpLocks/>
              </p:cNvGrpSpPr>
              <p:nvPr/>
            </p:nvGrpSpPr>
            <p:grpSpPr bwMode="auto">
              <a:xfrm>
                <a:off x="4465" y="3480"/>
                <a:ext cx="128" cy="236"/>
                <a:chOff x="4465" y="3480"/>
                <a:chExt cx="128" cy="236"/>
              </a:xfrm>
            </p:grpSpPr>
            <p:sp>
              <p:nvSpPr>
                <p:cNvPr id="748743" name="Rectangle 199"/>
                <p:cNvSpPr>
                  <a:spLocks noChangeArrowheads="1"/>
                </p:cNvSpPr>
                <p:nvPr/>
              </p:nvSpPr>
              <p:spPr bwMode="auto">
                <a:xfrm rot="203582">
                  <a:off x="4525" y="3495"/>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44" name="Oval 200"/>
                <p:cNvSpPr>
                  <a:spLocks noChangeArrowheads="1"/>
                </p:cNvSpPr>
                <p:nvPr/>
              </p:nvSpPr>
              <p:spPr bwMode="auto">
                <a:xfrm>
                  <a:off x="4542" y="3480"/>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45" name="Oval 201"/>
                <p:cNvSpPr>
                  <a:spLocks noChangeArrowheads="1"/>
                </p:cNvSpPr>
                <p:nvPr/>
              </p:nvSpPr>
              <p:spPr bwMode="auto">
                <a:xfrm>
                  <a:off x="4542"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46" name="Oval 202"/>
                <p:cNvSpPr>
                  <a:spLocks noChangeArrowheads="1"/>
                </p:cNvSpPr>
                <p:nvPr/>
              </p:nvSpPr>
              <p:spPr bwMode="auto">
                <a:xfrm>
                  <a:off x="4542" y="3576"/>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47" name="Oval 203"/>
                <p:cNvSpPr>
                  <a:spLocks noChangeArrowheads="1"/>
                </p:cNvSpPr>
                <p:nvPr/>
              </p:nvSpPr>
              <p:spPr bwMode="auto">
                <a:xfrm>
                  <a:off x="4465" y="3504"/>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48" name="Oval 204"/>
                <p:cNvSpPr>
                  <a:spLocks noChangeArrowheads="1"/>
                </p:cNvSpPr>
                <p:nvPr/>
              </p:nvSpPr>
              <p:spPr bwMode="auto">
                <a:xfrm>
                  <a:off x="4465" y="3552"/>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749" name="Group 205"/>
              <p:cNvGrpSpPr>
                <a:grpSpLocks/>
              </p:cNvGrpSpPr>
              <p:nvPr/>
            </p:nvGrpSpPr>
            <p:grpSpPr bwMode="auto">
              <a:xfrm>
                <a:off x="4593" y="3480"/>
                <a:ext cx="129" cy="236"/>
                <a:chOff x="4593" y="3480"/>
                <a:chExt cx="129" cy="236"/>
              </a:xfrm>
            </p:grpSpPr>
            <p:sp>
              <p:nvSpPr>
                <p:cNvPr id="748750" name="Rectangle 206"/>
                <p:cNvSpPr>
                  <a:spLocks noChangeArrowheads="1"/>
                </p:cNvSpPr>
                <p:nvPr/>
              </p:nvSpPr>
              <p:spPr bwMode="auto">
                <a:xfrm rot="203582">
                  <a:off x="4653" y="3495"/>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51" name="Oval 207"/>
                <p:cNvSpPr>
                  <a:spLocks noChangeArrowheads="1"/>
                </p:cNvSpPr>
                <p:nvPr/>
              </p:nvSpPr>
              <p:spPr bwMode="auto">
                <a:xfrm>
                  <a:off x="4670" y="3480"/>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52" name="Oval 208"/>
                <p:cNvSpPr>
                  <a:spLocks noChangeArrowheads="1"/>
                </p:cNvSpPr>
                <p:nvPr/>
              </p:nvSpPr>
              <p:spPr bwMode="auto">
                <a:xfrm>
                  <a:off x="4670"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53" name="Oval 209"/>
                <p:cNvSpPr>
                  <a:spLocks noChangeArrowheads="1"/>
                </p:cNvSpPr>
                <p:nvPr/>
              </p:nvSpPr>
              <p:spPr bwMode="auto">
                <a:xfrm>
                  <a:off x="4670"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54" name="Oval 210"/>
                <p:cNvSpPr>
                  <a:spLocks noChangeArrowheads="1"/>
                </p:cNvSpPr>
                <p:nvPr/>
              </p:nvSpPr>
              <p:spPr bwMode="auto">
                <a:xfrm>
                  <a:off x="4593"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55" name="Oval 211"/>
                <p:cNvSpPr>
                  <a:spLocks noChangeArrowheads="1"/>
                </p:cNvSpPr>
                <p:nvPr/>
              </p:nvSpPr>
              <p:spPr bwMode="auto">
                <a:xfrm>
                  <a:off x="4593" y="3552"/>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756" name="Group 212"/>
              <p:cNvGrpSpPr>
                <a:grpSpLocks/>
              </p:cNvGrpSpPr>
              <p:nvPr/>
            </p:nvGrpSpPr>
            <p:grpSpPr bwMode="auto">
              <a:xfrm>
                <a:off x="4747" y="3504"/>
                <a:ext cx="129" cy="236"/>
                <a:chOff x="4747" y="3504"/>
                <a:chExt cx="129" cy="236"/>
              </a:xfrm>
            </p:grpSpPr>
            <p:sp>
              <p:nvSpPr>
                <p:cNvPr id="748757" name="Rectangle 213"/>
                <p:cNvSpPr>
                  <a:spLocks noChangeArrowheads="1"/>
                </p:cNvSpPr>
                <p:nvPr/>
              </p:nvSpPr>
              <p:spPr bwMode="auto">
                <a:xfrm rot="203582">
                  <a:off x="4807"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58" name="Oval 214"/>
                <p:cNvSpPr>
                  <a:spLocks noChangeArrowheads="1"/>
                </p:cNvSpPr>
                <p:nvPr/>
              </p:nvSpPr>
              <p:spPr bwMode="auto">
                <a:xfrm>
                  <a:off x="4824"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59" name="Oval 215"/>
                <p:cNvSpPr>
                  <a:spLocks noChangeArrowheads="1"/>
                </p:cNvSpPr>
                <p:nvPr/>
              </p:nvSpPr>
              <p:spPr bwMode="auto">
                <a:xfrm>
                  <a:off x="4824"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60" name="Oval 216"/>
                <p:cNvSpPr>
                  <a:spLocks noChangeArrowheads="1"/>
                </p:cNvSpPr>
                <p:nvPr/>
              </p:nvSpPr>
              <p:spPr bwMode="auto">
                <a:xfrm>
                  <a:off x="4824"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61" name="Oval 217"/>
                <p:cNvSpPr>
                  <a:spLocks noChangeArrowheads="1"/>
                </p:cNvSpPr>
                <p:nvPr/>
              </p:nvSpPr>
              <p:spPr bwMode="auto">
                <a:xfrm>
                  <a:off x="4747"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62" name="Oval 218"/>
                <p:cNvSpPr>
                  <a:spLocks noChangeArrowheads="1"/>
                </p:cNvSpPr>
                <p:nvPr/>
              </p:nvSpPr>
              <p:spPr bwMode="auto">
                <a:xfrm>
                  <a:off x="4747"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763" name="Group 219"/>
              <p:cNvGrpSpPr>
                <a:grpSpLocks/>
              </p:cNvGrpSpPr>
              <p:nvPr/>
            </p:nvGrpSpPr>
            <p:grpSpPr bwMode="auto">
              <a:xfrm>
                <a:off x="4901" y="3504"/>
                <a:ext cx="129" cy="236"/>
                <a:chOff x="4901" y="3504"/>
                <a:chExt cx="129" cy="236"/>
              </a:xfrm>
            </p:grpSpPr>
            <p:sp>
              <p:nvSpPr>
                <p:cNvPr id="748764" name="Rectangle 220"/>
                <p:cNvSpPr>
                  <a:spLocks noChangeArrowheads="1"/>
                </p:cNvSpPr>
                <p:nvPr/>
              </p:nvSpPr>
              <p:spPr bwMode="auto">
                <a:xfrm rot="203582">
                  <a:off x="4961" y="3519"/>
                  <a:ext cx="22"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65" name="Oval 221"/>
                <p:cNvSpPr>
                  <a:spLocks noChangeArrowheads="1"/>
                </p:cNvSpPr>
                <p:nvPr/>
              </p:nvSpPr>
              <p:spPr bwMode="auto">
                <a:xfrm>
                  <a:off x="4978" y="3504"/>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66" name="Oval 222"/>
                <p:cNvSpPr>
                  <a:spLocks noChangeArrowheads="1"/>
                </p:cNvSpPr>
                <p:nvPr/>
              </p:nvSpPr>
              <p:spPr bwMode="auto">
                <a:xfrm>
                  <a:off x="4978" y="3552"/>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67" name="Oval 223"/>
                <p:cNvSpPr>
                  <a:spLocks noChangeArrowheads="1"/>
                </p:cNvSpPr>
                <p:nvPr/>
              </p:nvSpPr>
              <p:spPr bwMode="auto">
                <a:xfrm>
                  <a:off x="4978" y="3600"/>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68" name="Oval 224"/>
                <p:cNvSpPr>
                  <a:spLocks noChangeArrowheads="1"/>
                </p:cNvSpPr>
                <p:nvPr/>
              </p:nvSpPr>
              <p:spPr bwMode="auto">
                <a:xfrm>
                  <a:off x="4901" y="3528"/>
                  <a:ext cx="52"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69" name="Oval 225"/>
                <p:cNvSpPr>
                  <a:spLocks noChangeArrowheads="1"/>
                </p:cNvSpPr>
                <p:nvPr/>
              </p:nvSpPr>
              <p:spPr bwMode="auto">
                <a:xfrm>
                  <a:off x="4901" y="3576"/>
                  <a:ext cx="52"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nvGrpSpPr>
              <p:cNvPr id="748770" name="Group 226"/>
              <p:cNvGrpSpPr>
                <a:grpSpLocks/>
              </p:cNvGrpSpPr>
              <p:nvPr/>
            </p:nvGrpSpPr>
            <p:grpSpPr bwMode="auto">
              <a:xfrm>
                <a:off x="5030" y="3528"/>
                <a:ext cx="128" cy="236"/>
                <a:chOff x="5030" y="3528"/>
                <a:chExt cx="128" cy="236"/>
              </a:xfrm>
            </p:grpSpPr>
            <p:sp>
              <p:nvSpPr>
                <p:cNvPr id="748771" name="Rectangle 227"/>
                <p:cNvSpPr>
                  <a:spLocks noChangeArrowheads="1"/>
                </p:cNvSpPr>
                <p:nvPr/>
              </p:nvSpPr>
              <p:spPr bwMode="auto">
                <a:xfrm rot="203582">
                  <a:off x="5090" y="3543"/>
                  <a:ext cx="21" cy="221"/>
                </a:xfrm>
                <a:prstGeom prst="rect">
                  <a:avLst/>
                </a:prstGeom>
                <a:solidFill>
                  <a:srgbClr val="817255"/>
                </a:solidFill>
                <a:ln w="9525">
                  <a:solidFill>
                    <a:srgbClr val="817255"/>
                  </a:solidFill>
                  <a:miter lim="800000"/>
                  <a:headEnd/>
                  <a:tailEnd/>
                </a:ln>
                <a:effectLst/>
              </p:spPr>
              <p:txBody>
                <a:bodyPr wrap="none" anchor="ctr"/>
                <a:lstStyle/>
                <a:p>
                  <a:endParaRPr lang="en-US"/>
                </a:p>
              </p:txBody>
            </p:sp>
            <p:sp>
              <p:nvSpPr>
                <p:cNvPr id="748772" name="Oval 228"/>
                <p:cNvSpPr>
                  <a:spLocks noChangeArrowheads="1"/>
                </p:cNvSpPr>
                <p:nvPr/>
              </p:nvSpPr>
              <p:spPr bwMode="auto">
                <a:xfrm>
                  <a:off x="5107" y="3528"/>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73" name="Oval 229"/>
                <p:cNvSpPr>
                  <a:spLocks noChangeArrowheads="1"/>
                </p:cNvSpPr>
                <p:nvPr/>
              </p:nvSpPr>
              <p:spPr bwMode="auto">
                <a:xfrm>
                  <a:off x="5107" y="3576"/>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74" name="Oval 230"/>
                <p:cNvSpPr>
                  <a:spLocks noChangeArrowheads="1"/>
                </p:cNvSpPr>
                <p:nvPr/>
              </p:nvSpPr>
              <p:spPr bwMode="auto">
                <a:xfrm>
                  <a:off x="5107" y="3624"/>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75" name="Oval 231"/>
                <p:cNvSpPr>
                  <a:spLocks noChangeArrowheads="1"/>
                </p:cNvSpPr>
                <p:nvPr/>
              </p:nvSpPr>
              <p:spPr bwMode="auto">
                <a:xfrm>
                  <a:off x="5030" y="3552"/>
                  <a:ext cx="51" cy="48"/>
                </a:xfrm>
                <a:prstGeom prst="ellipse">
                  <a:avLst/>
                </a:prstGeom>
                <a:solidFill>
                  <a:schemeClr val="folHlink"/>
                </a:solidFill>
                <a:ln w="9525">
                  <a:solidFill>
                    <a:schemeClr val="accent1"/>
                  </a:solidFill>
                  <a:round/>
                  <a:headEnd/>
                  <a:tailEnd/>
                </a:ln>
                <a:effectLst/>
              </p:spPr>
              <p:txBody>
                <a:bodyPr wrap="none" anchor="ctr"/>
                <a:lstStyle/>
                <a:p>
                  <a:endParaRPr lang="en-US"/>
                </a:p>
              </p:txBody>
            </p:sp>
            <p:sp>
              <p:nvSpPr>
                <p:cNvPr id="748776" name="Oval 232"/>
                <p:cNvSpPr>
                  <a:spLocks noChangeArrowheads="1"/>
                </p:cNvSpPr>
                <p:nvPr/>
              </p:nvSpPr>
              <p:spPr bwMode="auto">
                <a:xfrm>
                  <a:off x="5030" y="3600"/>
                  <a:ext cx="51" cy="47"/>
                </a:xfrm>
                <a:prstGeom prst="ellipse">
                  <a:avLst/>
                </a:prstGeom>
                <a:solidFill>
                  <a:schemeClr val="folHlink"/>
                </a:solidFill>
                <a:ln w="9525">
                  <a:solidFill>
                    <a:schemeClr val="accent1"/>
                  </a:solidFill>
                  <a:round/>
                  <a:headEnd/>
                  <a:tailEnd/>
                </a:ln>
                <a:effectLst/>
              </p:spPr>
              <p:txBody>
                <a:bodyPr wrap="none" anchor="ctr"/>
                <a:lstStyle/>
                <a:p>
                  <a:endParaRPr lang="en-US"/>
                </a:p>
              </p:txBody>
            </p:sp>
          </p:grpSp>
        </p:grpSp>
      </p:grpSp>
      <p:sp>
        <p:nvSpPr>
          <p:cNvPr id="748777" name="Rectangle 233"/>
          <p:cNvSpPr>
            <a:spLocks noGrp="1" noChangeArrowheads="1"/>
          </p:cNvSpPr>
          <p:nvPr>
            <p:ph type="title"/>
          </p:nvPr>
        </p:nvSpPr>
        <p:spPr>
          <a:xfrm>
            <a:off x="685800" y="152400"/>
            <a:ext cx="8229600" cy="1143000"/>
          </a:xfrm>
        </p:spPr>
        <p:txBody>
          <a:bodyPr/>
          <a:lstStyle/>
          <a:p>
            <a:r>
              <a:rPr lang="en-US"/>
              <a:t>Sediment Pathway in Phase 5</a:t>
            </a:r>
          </a:p>
        </p:txBody>
      </p:sp>
      <p:sp>
        <p:nvSpPr>
          <p:cNvPr id="748778" name="Line 234"/>
          <p:cNvSpPr>
            <a:spLocks noChangeShapeType="1"/>
          </p:cNvSpPr>
          <p:nvPr/>
        </p:nvSpPr>
        <p:spPr bwMode="auto">
          <a:xfrm>
            <a:off x="2590800" y="2209800"/>
            <a:ext cx="2209800" cy="0"/>
          </a:xfrm>
          <a:prstGeom prst="line">
            <a:avLst/>
          </a:prstGeom>
          <a:noFill/>
          <a:ln w="9525">
            <a:solidFill>
              <a:schemeClr val="tx1"/>
            </a:solidFill>
            <a:round/>
            <a:headEnd/>
            <a:tailEnd type="triangle" w="med" len="med"/>
          </a:ln>
          <a:effectLst/>
        </p:spPr>
        <p:txBody>
          <a:bodyPr/>
          <a:lstStyle/>
          <a:p>
            <a:endParaRPr lang="en-US"/>
          </a:p>
        </p:txBody>
      </p:sp>
      <p:sp>
        <p:nvSpPr>
          <p:cNvPr id="748779" name="Rectangle 235"/>
          <p:cNvSpPr>
            <a:spLocks noChangeArrowheads="1"/>
          </p:cNvSpPr>
          <p:nvPr/>
        </p:nvSpPr>
        <p:spPr bwMode="auto">
          <a:xfrm>
            <a:off x="4953000" y="1676400"/>
            <a:ext cx="1981200" cy="762000"/>
          </a:xfrm>
          <a:prstGeom prst="rect">
            <a:avLst/>
          </a:prstGeom>
          <a:solidFill>
            <a:srgbClr val="BBE0E3">
              <a:alpha val="24001"/>
            </a:srgbClr>
          </a:solidFill>
          <a:ln w="9525">
            <a:noFill/>
            <a:miter lim="800000"/>
            <a:headEnd/>
            <a:tailEnd/>
          </a:ln>
          <a:effectLst/>
        </p:spPr>
        <p:txBody>
          <a:bodyPr wrap="none" anchor="ctr"/>
          <a:lstStyle/>
          <a:p>
            <a:pPr algn="ctr" eaLnBrk="0" hangingPunct="0"/>
            <a:r>
              <a:rPr lang="en-US" sz="2400">
                <a:solidFill>
                  <a:srgbClr val="C0C0C0"/>
                </a:solidFill>
                <a:latin typeface="Times New Roman" pitchFamily="18" charset="0"/>
              </a:rPr>
              <a:t>BMP Factor</a:t>
            </a:r>
          </a:p>
        </p:txBody>
      </p:sp>
      <p:sp>
        <p:nvSpPr>
          <p:cNvPr id="748780" name="Line 236"/>
          <p:cNvSpPr>
            <a:spLocks noChangeShapeType="1"/>
          </p:cNvSpPr>
          <p:nvPr/>
        </p:nvSpPr>
        <p:spPr bwMode="auto">
          <a:xfrm flipH="1">
            <a:off x="2209800" y="2514600"/>
            <a:ext cx="3429000" cy="1219200"/>
          </a:xfrm>
          <a:prstGeom prst="line">
            <a:avLst/>
          </a:prstGeom>
          <a:noFill/>
          <a:ln w="9525">
            <a:solidFill>
              <a:srgbClr val="C0C0C0"/>
            </a:solidFill>
            <a:round/>
            <a:headEnd/>
            <a:tailEnd type="triangle" w="med" len="med"/>
          </a:ln>
          <a:effectLst/>
        </p:spPr>
        <p:txBody>
          <a:bodyPr/>
          <a:lstStyle/>
          <a:p>
            <a:endParaRPr lang="en-US"/>
          </a:p>
        </p:txBody>
      </p:sp>
      <p:sp>
        <p:nvSpPr>
          <p:cNvPr id="748781" name="Rectangle 237"/>
          <p:cNvSpPr>
            <a:spLocks noChangeArrowheads="1"/>
          </p:cNvSpPr>
          <p:nvPr/>
        </p:nvSpPr>
        <p:spPr bwMode="auto">
          <a:xfrm>
            <a:off x="152400" y="3886200"/>
            <a:ext cx="2819400" cy="685800"/>
          </a:xfrm>
          <a:prstGeom prst="rect">
            <a:avLst/>
          </a:prstGeom>
          <a:solidFill>
            <a:srgbClr val="BBE0E3">
              <a:alpha val="24001"/>
            </a:srgbClr>
          </a:solidFill>
          <a:ln w="9525">
            <a:noFill/>
            <a:miter lim="800000"/>
            <a:headEnd/>
            <a:tailEnd/>
          </a:ln>
          <a:effectLst/>
        </p:spPr>
        <p:txBody>
          <a:bodyPr wrap="none" anchor="ctr"/>
          <a:lstStyle/>
          <a:p>
            <a:pPr algn="ctr" eaLnBrk="0" hangingPunct="0"/>
            <a:r>
              <a:rPr lang="en-US" sz="2400">
                <a:solidFill>
                  <a:srgbClr val="C0C0C0"/>
                </a:solidFill>
                <a:latin typeface="Times New Roman" pitchFamily="18" charset="0"/>
              </a:rPr>
              <a:t>Land Acre Factor</a:t>
            </a:r>
          </a:p>
        </p:txBody>
      </p:sp>
      <p:sp>
        <p:nvSpPr>
          <p:cNvPr id="748782" name="Rectangle 238"/>
          <p:cNvSpPr>
            <a:spLocks noChangeArrowheads="1"/>
          </p:cNvSpPr>
          <p:nvPr/>
        </p:nvSpPr>
        <p:spPr bwMode="auto">
          <a:xfrm>
            <a:off x="4267200" y="4495800"/>
            <a:ext cx="2514600" cy="762000"/>
          </a:xfrm>
          <a:prstGeom prst="rect">
            <a:avLst/>
          </a:prstGeom>
          <a:solidFill>
            <a:srgbClr val="BBE0E3">
              <a:alpha val="24001"/>
            </a:srgbClr>
          </a:solidFill>
          <a:ln w="9525">
            <a:noFill/>
            <a:miter lim="800000"/>
            <a:headEnd/>
            <a:tailEnd/>
          </a:ln>
          <a:effectLst/>
        </p:spPr>
        <p:txBody>
          <a:bodyPr wrap="none" anchor="ctr"/>
          <a:lstStyle/>
          <a:p>
            <a:pPr algn="ctr" eaLnBrk="0" hangingPunct="0"/>
            <a:r>
              <a:rPr lang="en-US" sz="2400">
                <a:solidFill>
                  <a:srgbClr val="C0C0C0"/>
                </a:solidFill>
                <a:latin typeface="Times New Roman" pitchFamily="18" charset="0"/>
              </a:rPr>
              <a:t>Delivery Factor</a:t>
            </a:r>
          </a:p>
        </p:txBody>
      </p:sp>
      <p:sp>
        <p:nvSpPr>
          <p:cNvPr id="748783" name="Line 239"/>
          <p:cNvSpPr>
            <a:spLocks noChangeShapeType="1"/>
          </p:cNvSpPr>
          <p:nvPr/>
        </p:nvSpPr>
        <p:spPr bwMode="auto">
          <a:xfrm>
            <a:off x="3200400" y="4267200"/>
            <a:ext cx="914400" cy="304800"/>
          </a:xfrm>
          <a:prstGeom prst="line">
            <a:avLst/>
          </a:prstGeom>
          <a:noFill/>
          <a:ln w="9525">
            <a:solidFill>
              <a:srgbClr val="C0C0C0"/>
            </a:solidFill>
            <a:round/>
            <a:headEnd/>
            <a:tailEnd type="triangle" w="med" len="med"/>
          </a:ln>
          <a:effectLst/>
        </p:spPr>
        <p:txBody>
          <a:bodyPr/>
          <a:lstStyle/>
          <a:p>
            <a:endParaRPr lang="en-US"/>
          </a:p>
        </p:txBody>
      </p:sp>
      <p:sp>
        <p:nvSpPr>
          <p:cNvPr id="748784" name="Text Box 240"/>
          <p:cNvSpPr txBox="1">
            <a:spLocks noChangeArrowheads="1"/>
          </p:cNvSpPr>
          <p:nvPr/>
        </p:nvSpPr>
        <p:spPr bwMode="auto">
          <a:xfrm>
            <a:off x="2955925" y="1336675"/>
            <a:ext cx="1841500" cy="457200"/>
          </a:xfrm>
          <a:prstGeom prst="rect">
            <a:avLst/>
          </a:prstGeom>
          <a:noFill/>
          <a:ln w="9525">
            <a:noFill/>
            <a:miter lim="800000"/>
            <a:headEnd/>
            <a:tailEnd/>
          </a:ln>
          <a:effectLst/>
        </p:spPr>
        <p:txBody>
          <a:bodyPr wrap="none">
            <a:spAutoFit/>
          </a:bodyPr>
          <a:lstStyle/>
          <a:p>
            <a:pPr eaLnBrk="0" hangingPunct="0"/>
            <a:r>
              <a:rPr lang="en-US" sz="2400">
                <a:latin typeface="Times New Roman" pitchFamily="18" charset="0"/>
              </a:rPr>
              <a:t>Edge of Field</a:t>
            </a:r>
          </a:p>
        </p:txBody>
      </p:sp>
      <p:sp>
        <p:nvSpPr>
          <p:cNvPr id="748785" name="AutoShape 241"/>
          <p:cNvSpPr>
            <a:spLocks noChangeArrowheads="1"/>
          </p:cNvSpPr>
          <p:nvPr/>
        </p:nvSpPr>
        <p:spPr bwMode="auto">
          <a:xfrm>
            <a:off x="6858000" y="5943600"/>
            <a:ext cx="914400" cy="7620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2"/>
          </a:solidFill>
          <a:ln w="9525">
            <a:noFill/>
            <a:miter lim="800000"/>
            <a:headEnd/>
            <a:tailEnd/>
          </a:ln>
          <a:effectLst/>
          <a:scene3d>
            <a:camera prst="legacyPerspectiveTopRight">
              <a:rot lat="600000" lon="300000" rev="0"/>
            </a:camera>
            <a:lightRig rig="legacyFlat3" dir="r"/>
          </a:scene3d>
          <a:sp3d extrusionH="7593000" prstMaterial="legacyMatte">
            <a:bevelT w="13500" h="13500" prst="angle"/>
            <a:bevelB w="13500" h="13500" prst="angle"/>
            <a:extrusionClr>
              <a:schemeClr val="accent2"/>
            </a:extrusionClr>
          </a:sp3d>
        </p:spPr>
        <p:txBody>
          <a:bodyPr wrap="none" anchor="ctr">
            <a:flatTx/>
          </a:bodyPr>
          <a:lstStyle/>
          <a:p>
            <a:endParaRPr lang="en-US"/>
          </a:p>
        </p:txBody>
      </p:sp>
      <p:sp>
        <p:nvSpPr>
          <p:cNvPr id="748786" name="Line 242"/>
          <p:cNvSpPr>
            <a:spLocks noChangeShapeType="1"/>
          </p:cNvSpPr>
          <p:nvPr/>
        </p:nvSpPr>
        <p:spPr bwMode="auto">
          <a:xfrm>
            <a:off x="6934200" y="4800600"/>
            <a:ext cx="609600" cy="228600"/>
          </a:xfrm>
          <a:prstGeom prst="line">
            <a:avLst/>
          </a:prstGeom>
          <a:noFill/>
          <a:ln w="9525">
            <a:solidFill>
              <a:srgbClr val="C0C0C0"/>
            </a:solidFill>
            <a:round/>
            <a:headEnd/>
            <a:tailEnd type="triangle" w="med" len="med"/>
          </a:ln>
          <a:effectLst/>
        </p:spPr>
        <p:txBody>
          <a:bodyPr/>
          <a:lstStyle/>
          <a:p>
            <a:endParaRPr lang="en-US"/>
          </a:p>
        </p:txBody>
      </p:sp>
      <p:sp>
        <p:nvSpPr>
          <p:cNvPr id="748787" name="Text Box 243"/>
          <p:cNvSpPr txBox="1">
            <a:spLocks noChangeArrowheads="1"/>
          </p:cNvSpPr>
          <p:nvPr/>
        </p:nvSpPr>
        <p:spPr bwMode="auto">
          <a:xfrm>
            <a:off x="6781800" y="4267200"/>
            <a:ext cx="2078038" cy="457200"/>
          </a:xfrm>
          <a:prstGeom prst="rect">
            <a:avLst/>
          </a:prstGeom>
          <a:noFill/>
          <a:ln w="9525">
            <a:noFill/>
            <a:miter lim="800000"/>
            <a:headEnd/>
            <a:tailEnd/>
          </a:ln>
          <a:effectLst/>
        </p:spPr>
        <p:txBody>
          <a:bodyPr wrap="none">
            <a:spAutoFit/>
          </a:bodyPr>
          <a:lstStyle/>
          <a:p>
            <a:pPr eaLnBrk="0" hangingPunct="0"/>
            <a:r>
              <a:rPr lang="en-US" sz="2400">
                <a:solidFill>
                  <a:srgbClr val="C0C0C0"/>
                </a:solidFill>
                <a:latin typeface="Times New Roman" pitchFamily="18" charset="0"/>
              </a:rPr>
              <a:t>Edge of Stream</a:t>
            </a:r>
          </a:p>
        </p:txBody>
      </p:sp>
      <p:sp>
        <p:nvSpPr>
          <p:cNvPr id="748788" name="Line 244"/>
          <p:cNvSpPr>
            <a:spLocks noChangeShapeType="1"/>
          </p:cNvSpPr>
          <p:nvPr/>
        </p:nvSpPr>
        <p:spPr bwMode="auto">
          <a:xfrm flipH="1">
            <a:off x="5791200" y="6400800"/>
            <a:ext cx="1066800" cy="0"/>
          </a:xfrm>
          <a:prstGeom prst="line">
            <a:avLst/>
          </a:prstGeom>
          <a:noFill/>
          <a:ln w="9525">
            <a:solidFill>
              <a:schemeClr val="tx1"/>
            </a:solidFill>
            <a:round/>
            <a:headEnd/>
            <a:tailEnd type="triangle" w="med" len="med"/>
          </a:ln>
          <a:effectLst/>
        </p:spPr>
        <p:txBody>
          <a:bodyPr/>
          <a:lstStyle/>
          <a:p>
            <a:endParaRPr lang="en-US"/>
          </a:p>
        </p:txBody>
      </p:sp>
      <p:sp>
        <p:nvSpPr>
          <p:cNvPr id="748789" name="Text Box 245"/>
          <p:cNvSpPr txBox="1">
            <a:spLocks noChangeArrowheads="1"/>
          </p:cNvSpPr>
          <p:nvPr/>
        </p:nvSpPr>
        <p:spPr bwMode="auto">
          <a:xfrm>
            <a:off x="2667000" y="2667000"/>
            <a:ext cx="4800600" cy="1581150"/>
          </a:xfrm>
          <a:prstGeom prst="rect">
            <a:avLst/>
          </a:prstGeom>
          <a:solidFill>
            <a:srgbClr val="EFF7A7"/>
          </a:solidFill>
          <a:ln w="9525">
            <a:noFill/>
            <a:miter lim="800000"/>
            <a:headEnd/>
            <a:tailEnd/>
          </a:ln>
          <a:effectLst/>
        </p:spPr>
        <p:txBody>
          <a:bodyPr>
            <a:spAutoFit/>
          </a:bodyPr>
          <a:lstStyle/>
          <a:p>
            <a:r>
              <a:rPr lang="en-US" sz="1400"/>
              <a:t>There are two calibration points in this simulation.</a:t>
            </a:r>
          </a:p>
          <a:p>
            <a:endParaRPr lang="en-US" sz="1400"/>
          </a:p>
          <a:p>
            <a:r>
              <a:rPr lang="en-US" sz="1400"/>
              <a:t>1. Edge-of-Field loads are calibrated to expected values according to land use type or other data.</a:t>
            </a:r>
          </a:p>
          <a:p>
            <a:endParaRPr lang="en-US" sz="1400"/>
          </a:p>
          <a:p>
            <a:r>
              <a:rPr lang="en-US" sz="1400"/>
              <a:t>2. In-stream concentrations are calibrated where data are available (approximately 150 stations)</a:t>
            </a:r>
          </a:p>
        </p:txBody>
      </p:sp>
      <p:sp>
        <p:nvSpPr>
          <p:cNvPr id="748790" name="Rectangle 246"/>
          <p:cNvSpPr>
            <a:spLocks noChangeArrowheads="1"/>
          </p:cNvSpPr>
          <p:nvPr/>
        </p:nvSpPr>
        <p:spPr bwMode="auto">
          <a:xfrm>
            <a:off x="2819400" y="1219200"/>
            <a:ext cx="2057400" cy="685800"/>
          </a:xfrm>
          <a:prstGeom prst="rect">
            <a:avLst/>
          </a:prstGeom>
          <a:noFill/>
          <a:ln w="57150">
            <a:solidFill>
              <a:srgbClr val="CC3300"/>
            </a:solidFill>
            <a:miter lim="800000"/>
            <a:headEnd/>
            <a:tailEnd/>
          </a:ln>
          <a:effectLst/>
        </p:spPr>
        <p:txBody>
          <a:bodyPr wrap="none" anchor="ctr"/>
          <a:lstStyle/>
          <a:p>
            <a:endParaRPr lang="en-US"/>
          </a:p>
        </p:txBody>
      </p:sp>
      <p:sp>
        <p:nvSpPr>
          <p:cNvPr id="748791" name="Rectangle 247"/>
          <p:cNvSpPr>
            <a:spLocks noChangeArrowheads="1"/>
          </p:cNvSpPr>
          <p:nvPr/>
        </p:nvSpPr>
        <p:spPr bwMode="auto">
          <a:xfrm>
            <a:off x="2286000" y="6019800"/>
            <a:ext cx="3429000" cy="685800"/>
          </a:xfrm>
          <a:prstGeom prst="rect">
            <a:avLst/>
          </a:prstGeom>
          <a:noFill/>
          <a:ln w="57150">
            <a:solidFill>
              <a:srgbClr val="CC3300"/>
            </a:solid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6"/>
          <p:cNvSpPr>
            <a:spLocks noGrp="1"/>
          </p:cNvSpPr>
          <p:nvPr>
            <p:ph type="sldNum" sz="quarter" idx="12"/>
          </p:nvPr>
        </p:nvSpPr>
        <p:spPr/>
        <p:txBody>
          <a:bodyPr/>
          <a:lstStyle/>
          <a:p>
            <a:fld id="{CBC4ADF1-D8C1-4175-8BA7-3C77D64877C3}" type="slidenum">
              <a:rPr lang="en-US"/>
              <a:pPr/>
              <a:t>97</a:t>
            </a:fld>
            <a:endParaRPr lang="en-US"/>
          </a:p>
        </p:txBody>
      </p:sp>
      <p:sp>
        <p:nvSpPr>
          <p:cNvPr id="750594" name="Rectangle 2"/>
          <p:cNvSpPr>
            <a:spLocks noGrp="1" noChangeArrowheads="1"/>
          </p:cNvSpPr>
          <p:nvPr>
            <p:ph type="title"/>
          </p:nvPr>
        </p:nvSpPr>
        <p:spPr>
          <a:xfrm>
            <a:off x="457200" y="274638"/>
            <a:ext cx="8229600" cy="685800"/>
          </a:xfrm>
        </p:spPr>
        <p:txBody>
          <a:bodyPr/>
          <a:lstStyle/>
          <a:p>
            <a:r>
              <a:rPr lang="en-US" sz="3600">
                <a:latin typeface="Times New Roman" pitchFamily="18" charset="0"/>
              </a:rPr>
              <a:t>Needed EOF targets for 13 land uses </a:t>
            </a:r>
            <a:endParaRPr lang="en-US" sz="3600"/>
          </a:p>
        </p:txBody>
      </p:sp>
      <p:sp>
        <p:nvSpPr>
          <p:cNvPr id="750595" name="Rectangle 3"/>
          <p:cNvSpPr>
            <a:spLocks noGrp="1" noChangeArrowheads="1"/>
          </p:cNvSpPr>
          <p:nvPr>
            <p:ph type="body" sz="half" idx="1"/>
          </p:nvPr>
        </p:nvSpPr>
        <p:spPr>
          <a:xfrm>
            <a:off x="5029200" y="1828800"/>
            <a:ext cx="3810000" cy="4038600"/>
          </a:xfrm>
        </p:spPr>
        <p:txBody>
          <a:bodyPr/>
          <a:lstStyle/>
          <a:p>
            <a:r>
              <a:rPr lang="en-US">
                <a:latin typeface="Times New Roman" pitchFamily="18" charset="0"/>
              </a:rPr>
              <a:t>Forest                          </a:t>
            </a:r>
          </a:p>
          <a:p>
            <a:r>
              <a:rPr lang="en-US">
                <a:latin typeface="Times New Roman" pitchFamily="18" charset="0"/>
              </a:rPr>
              <a:t>Harvested Forest</a:t>
            </a:r>
          </a:p>
          <a:p>
            <a:r>
              <a:rPr lang="en-US">
                <a:latin typeface="Times New Roman" pitchFamily="18" charset="0"/>
              </a:rPr>
              <a:t>Extractive</a:t>
            </a:r>
          </a:p>
          <a:p>
            <a:r>
              <a:rPr lang="en-US">
                <a:latin typeface="Times New Roman" pitchFamily="18" charset="0"/>
              </a:rPr>
              <a:t>Barren</a:t>
            </a:r>
          </a:p>
          <a:p>
            <a:r>
              <a:rPr lang="en-US">
                <a:latin typeface="Times New Roman" pitchFamily="18" charset="0"/>
              </a:rPr>
              <a:t>Pervious Urban</a:t>
            </a:r>
          </a:p>
          <a:p>
            <a:r>
              <a:rPr lang="en-US">
                <a:latin typeface="Times New Roman" pitchFamily="18" charset="0"/>
              </a:rPr>
              <a:t>Impervious Urban</a:t>
            </a:r>
          </a:p>
        </p:txBody>
      </p:sp>
      <p:sp>
        <p:nvSpPr>
          <p:cNvPr id="750596" name="Rectangle 4"/>
          <p:cNvSpPr>
            <a:spLocks noGrp="1" noChangeArrowheads="1"/>
          </p:cNvSpPr>
          <p:nvPr>
            <p:ph type="body" sz="half" idx="2"/>
          </p:nvPr>
        </p:nvSpPr>
        <p:spPr>
          <a:xfrm>
            <a:off x="457200" y="1981200"/>
            <a:ext cx="3886200" cy="4038600"/>
          </a:xfrm>
        </p:spPr>
        <p:txBody>
          <a:bodyPr/>
          <a:lstStyle/>
          <a:p>
            <a:r>
              <a:rPr lang="en-US">
                <a:latin typeface="Times New Roman" pitchFamily="18" charset="0"/>
              </a:rPr>
              <a:t>Pasture</a:t>
            </a:r>
          </a:p>
          <a:p>
            <a:r>
              <a:rPr lang="en-US">
                <a:latin typeface="Times New Roman" pitchFamily="18" charset="0"/>
              </a:rPr>
              <a:t>Degraded Riparian Pasture</a:t>
            </a:r>
          </a:p>
          <a:p>
            <a:r>
              <a:rPr lang="en-US">
                <a:latin typeface="Times New Roman" pitchFamily="18" charset="0"/>
              </a:rPr>
              <a:t>Hay</a:t>
            </a:r>
          </a:p>
          <a:p>
            <a:r>
              <a:rPr lang="en-US">
                <a:latin typeface="Times New Roman" pitchFamily="18" charset="0"/>
              </a:rPr>
              <a:t>High till with manure</a:t>
            </a:r>
          </a:p>
          <a:p>
            <a:r>
              <a:rPr lang="en-US">
                <a:latin typeface="Times New Roman" pitchFamily="18" charset="0"/>
              </a:rPr>
              <a:t>High till no manure</a:t>
            </a:r>
          </a:p>
          <a:p>
            <a:r>
              <a:rPr lang="en-US">
                <a:latin typeface="Times New Roman" pitchFamily="18" charset="0"/>
              </a:rPr>
              <a:t>Low till with manure</a:t>
            </a:r>
            <a:endParaRPr lang="en-US" sz="2400">
              <a:latin typeface="Times New Roman" pitchFamily="18" charset="0"/>
            </a:endParaRPr>
          </a:p>
          <a:p>
            <a:endParaRPr lang="en-US" sz="2400">
              <a:latin typeface="Times New Roman" pitchFamily="18" charset="0"/>
            </a:endParaRPr>
          </a:p>
        </p:txBody>
      </p:sp>
      <p:sp>
        <p:nvSpPr>
          <p:cNvPr id="750597" name="Rectangle 5"/>
          <p:cNvSpPr>
            <a:spLocks noChangeArrowheads="1"/>
          </p:cNvSpPr>
          <p:nvPr/>
        </p:nvSpPr>
        <p:spPr bwMode="auto">
          <a:xfrm>
            <a:off x="457200" y="1066800"/>
            <a:ext cx="3429000" cy="685800"/>
          </a:xfrm>
          <a:prstGeom prst="rect">
            <a:avLst/>
          </a:prstGeom>
          <a:noFill/>
          <a:ln w="9525">
            <a:noFill/>
            <a:miter lim="800000"/>
            <a:headEnd/>
            <a:tailEnd/>
          </a:ln>
          <a:effectLst/>
        </p:spPr>
        <p:txBody>
          <a:bodyPr anchor="ctr"/>
          <a:lstStyle/>
          <a:p>
            <a:pPr algn="ctr"/>
            <a:r>
              <a:rPr lang="en-US" sz="3600">
                <a:solidFill>
                  <a:schemeClr val="accent2"/>
                </a:solidFill>
                <a:latin typeface="Times New Roman" pitchFamily="18" charset="0"/>
              </a:rPr>
              <a:t>Agriculture</a:t>
            </a:r>
            <a:endParaRPr lang="en-US" sz="3600">
              <a:solidFill>
                <a:schemeClr val="accent2"/>
              </a:solidFill>
            </a:endParaRPr>
          </a:p>
        </p:txBody>
      </p:sp>
      <p:sp>
        <p:nvSpPr>
          <p:cNvPr id="750598" name="Rectangle 6"/>
          <p:cNvSpPr>
            <a:spLocks noChangeArrowheads="1"/>
          </p:cNvSpPr>
          <p:nvPr/>
        </p:nvSpPr>
        <p:spPr bwMode="auto">
          <a:xfrm>
            <a:off x="4419600" y="1066800"/>
            <a:ext cx="3429000" cy="685800"/>
          </a:xfrm>
          <a:prstGeom prst="rect">
            <a:avLst/>
          </a:prstGeom>
          <a:noFill/>
          <a:ln w="9525">
            <a:noFill/>
            <a:miter lim="800000"/>
            <a:headEnd/>
            <a:tailEnd/>
          </a:ln>
          <a:effectLst/>
        </p:spPr>
        <p:txBody>
          <a:bodyPr anchor="ctr"/>
          <a:lstStyle/>
          <a:p>
            <a:pPr algn="ctr"/>
            <a:r>
              <a:rPr lang="en-US" sz="3600">
                <a:solidFill>
                  <a:schemeClr val="accent2"/>
                </a:solidFill>
                <a:latin typeface="Times New Roman" pitchFamily="18" charset="0"/>
              </a:rPr>
              <a:t>Other</a:t>
            </a:r>
            <a:endParaRPr lang="en-US" sz="3600">
              <a:solidFill>
                <a:schemeClr val="accent2"/>
              </a:solidFill>
            </a:endParaRPr>
          </a:p>
        </p:txBody>
      </p:sp>
      <p:sp>
        <p:nvSpPr>
          <p:cNvPr id="750599" name="Text Box 7"/>
          <p:cNvSpPr txBox="1">
            <a:spLocks noChangeArrowheads="1"/>
          </p:cNvSpPr>
          <p:nvPr/>
        </p:nvSpPr>
        <p:spPr bwMode="auto">
          <a:xfrm>
            <a:off x="381000" y="5562600"/>
            <a:ext cx="3810000" cy="1155700"/>
          </a:xfrm>
          <a:prstGeom prst="rect">
            <a:avLst/>
          </a:prstGeom>
          <a:solidFill>
            <a:srgbClr val="EFF7A7"/>
          </a:solidFill>
          <a:ln w="9525">
            <a:noFill/>
            <a:miter lim="800000"/>
            <a:headEnd/>
            <a:tailEnd/>
          </a:ln>
          <a:effectLst/>
        </p:spPr>
        <p:txBody>
          <a:bodyPr>
            <a:spAutoFit/>
          </a:bodyPr>
          <a:lstStyle/>
          <a:p>
            <a:r>
              <a:rPr lang="en-US" sz="1400"/>
              <a:t>The National Resources Inventory program of the NRCS provided the CBP with estimates of Pasture and Crop by county, based on an aggregation of point measurements applied to RUSLE. </a:t>
            </a:r>
            <a:endParaRPr lang="en-US"/>
          </a:p>
        </p:txBody>
      </p:sp>
      <p:sp>
        <p:nvSpPr>
          <p:cNvPr id="750600" name="Text Box 8"/>
          <p:cNvSpPr txBox="1">
            <a:spLocks noChangeArrowheads="1"/>
          </p:cNvSpPr>
          <p:nvPr/>
        </p:nvSpPr>
        <p:spPr bwMode="auto">
          <a:xfrm>
            <a:off x="4876800" y="5486400"/>
            <a:ext cx="3810000" cy="517525"/>
          </a:xfrm>
          <a:prstGeom prst="rect">
            <a:avLst/>
          </a:prstGeom>
          <a:solidFill>
            <a:srgbClr val="EFF7A7"/>
          </a:solidFill>
          <a:ln w="9525">
            <a:noFill/>
            <a:miter lim="800000"/>
            <a:headEnd/>
            <a:tailEnd/>
          </a:ln>
          <a:effectLst/>
        </p:spPr>
        <p:txBody>
          <a:bodyPr>
            <a:spAutoFit/>
          </a:bodyPr>
          <a:lstStyle/>
          <a:p>
            <a:r>
              <a:rPr lang="en-US" sz="1400"/>
              <a:t>No such data available.  Other data sources or analyses necessary.</a:t>
            </a:r>
            <a:endParaRPr lang="en-US"/>
          </a:p>
        </p:txBody>
      </p:sp>
      <p:sp>
        <p:nvSpPr>
          <p:cNvPr id="750601" name="Text Box 9"/>
          <p:cNvSpPr txBox="1">
            <a:spLocks noChangeArrowheads="1"/>
          </p:cNvSpPr>
          <p:nvPr/>
        </p:nvSpPr>
        <p:spPr bwMode="auto">
          <a:xfrm>
            <a:off x="4419600" y="6127750"/>
            <a:ext cx="3810000" cy="730250"/>
          </a:xfrm>
          <a:prstGeom prst="rect">
            <a:avLst/>
          </a:prstGeom>
          <a:solidFill>
            <a:srgbClr val="BBE0E3"/>
          </a:solidFill>
          <a:ln w="9525">
            <a:noFill/>
            <a:miter lim="800000"/>
            <a:headEnd/>
            <a:tailEnd/>
          </a:ln>
          <a:effectLst/>
        </p:spPr>
        <p:txBody>
          <a:bodyPr>
            <a:spAutoFit/>
          </a:bodyPr>
          <a:lstStyle/>
          <a:p>
            <a:r>
              <a:rPr lang="en-US" sz="1400"/>
              <a:t>13 land uses are being used for the sediment calibration.  The other land uses are identical to one of the 13 for sediment purposes.</a:t>
            </a:r>
            <a:endParaRPr lang="en-US"/>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6"/>
          <p:cNvSpPr>
            <a:spLocks noGrp="1"/>
          </p:cNvSpPr>
          <p:nvPr>
            <p:ph type="sldNum" sz="quarter" idx="12"/>
          </p:nvPr>
        </p:nvSpPr>
        <p:spPr/>
        <p:txBody>
          <a:bodyPr/>
          <a:lstStyle/>
          <a:p>
            <a:fld id="{5919CBB5-1A04-4AC7-8B08-741ED70B454B}" type="slidenum">
              <a:rPr lang="en-US"/>
              <a:pPr/>
              <a:t>98</a:t>
            </a:fld>
            <a:endParaRPr lang="en-US"/>
          </a:p>
        </p:txBody>
      </p:sp>
      <p:sp>
        <p:nvSpPr>
          <p:cNvPr id="752642" name="Rectangle 2"/>
          <p:cNvSpPr>
            <a:spLocks noGrp="1" noChangeArrowheads="1"/>
          </p:cNvSpPr>
          <p:nvPr>
            <p:ph type="title"/>
          </p:nvPr>
        </p:nvSpPr>
        <p:spPr>
          <a:xfrm>
            <a:off x="457200" y="274638"/>
            <a:ext cx="8229600" cy="685800"/>
          </a:xfrm>
        </p:spPr>
        <p:txBody>
          <a:bodyPr/>
          <a:lstStyle/>
          <a:p>
            <a:r>
              <a:rPr lang="en-US" sz="3600">
                <a:latin typeface="Times New Roman" pitchFamily="18" charset="0"/>
              </a:rPr>
              <a:t>Needed EOF targets for 13 land uses </a:t>
            </a:r>
            <a:endParaRPr lang="en-US" sz="3600"/>
          </a:p>
        </p:txBody>
      </p:sp>
      <p:sp>
        <p:nvSpPr>
          <p:cNvPr id="752643" name="Rectangle 3"/>
          <p:cNvSpPr>
            <a:spLocks noGrp="1" noChangeArrowheads="1"/>
          </p:cNvSpPr>
          <p:nvPr>
            <p:ph type="body" sz="half" idx="2"/>
          </p:nvPr>
        </p:nvSpPr>
        <p:spPr>
          <a:xfrm>
            <a:off x="381000" y="2286000"/>
            <a:ext cx="8077200" cy="3429000"/>
          </a:xfrm>
        </p:spPr>
        <p:txBody>
          <a:bodyPr/>
          <a:lstStyle/>
          <a:p>
            <a:r>
              <a:rPr lang="en-US">
                <a:latin typeface="Times New Roman" pitchFamily="18" charset="0"/>
              </a:rPr>
              <a:t>Pasture				=&gt; Pasture</a:t>
            </a:r>
          </a:p>
          <a:p>
            <a:r>
              <a:rPr lang="en-US">
                <a:latin typeface="Times New Roman" pitchFamily="18" charset="0"/>
              </a:rPr>
              <a:t>Poor Pasture			=&gt; 9.5 * Pasture</a:t>
            </a:r>
          </a:p>
          <a:p>
            <a:r>
              <a:rPr lang="en-US">
                <a:latin typeface="Times New Roman" pitchFamily="18" charset="0"/>
              </a:rPr>
              <a:t>Hay				=&gt; 1/3 Crop  (P4 NRI)</a:t>
            </a:r>
          </a:p>
          <a:p>
            <a:r>
              <a:rPr lang="en-US">
                <a:latin typeface="Times New Roman" pitchFamily="18" charset="0"/>
              </a:rPr>
              <a:t>High till with manure		=&gt; 1.25 * Crop</a:t>
            </a:r>
          </a:p>
          <a:p>
            <a:r>
              <a:rPr lang="en-US">
                <a:latin typeface="Times New Roman" pitchFamily="18" charset="0"/>
              </a:rPr>
              <a:t>High till no manure		=&gt; 1.25 * Crop</a:t>
            </a:r>
          </a:p>
          <a:p>
            <a:r>
              <a:rPr lang="en-US">
                <a:latin typeface="Times New Roman" pitchFamily="18" charset="0"/>
              </a:rPr>
              <a:t>Low till with manure		=&gt; 0.75 * Crop</a:t>
            </a:r>
            <a:endParaRPr lang="en-US" sz="2400">
              <a:latin typeface="Times New Roman" pitchFamily="18" charset="0"/>
            </a:endParaRPr>
          </a:p>
        </p:txBody>
      </p:sp>
      <p:sp>
        <p:nvSpPr>
          <p:cNvPr id="752644" name="Rectangle 4"/>
          <p:cNvSpPr>
            <a:spLocks noChangeArrowheads="1"/>
          </p:cNvSpPr>
          <p:nvPr/>
        </p:nvSpPr>
        <p:spPr bwMode="auto">
          <a:xfrm>
            <a:off x="304800" y="914400"/>
            <a:ext cx="3429000" cy="685800"/>
          </a:xfrm>
          <a:prstGeom prst="rect">
            <a:avLst/>
          </a:prstGeom>
          <a:noFill/>
          <a:ln w="9525">
            <a:noFill/>
            <a:miter lim="800000"/>
            <a:headEnd/>
            <a:tailEnd/>
          </a:ln>
          <a:effectLst/>
        </p:spPr>
        <p:txBody>
          <a:bodyPr anchor="ctr"/>
          <a:lstStyle/>
          <a:p>
            <a:pPr algn="ctr"/>
            <a:r>
              <a:rPr lang="en-US" sz="3600">
                <a:solidFill>
                  <a:schemeClr val="accent2"/>
                </a:solidFill>
                <a:latin typeface="Times New Roman" pitchFamily="18" charset="0"/>
              </a:rPr>
              <a:t>Agriculture</a:t>
            </a:r>
            <a:endParaRPr lang="en-US" sz="3600">
              <a:solidFill>
                <a:schemeClr val="accent2"/>
              </a:solidFill>
            </a:endParaRPr>
          </a:p>
        </p:txBody>
      </p:sp>
      <p:sp>
        <p:nvSpPr>
          <p:cNvPr id="752645" name="Text Box 5"/>
          <p:cNvSpPr txBox="1">
            <a:spLocks noChangeArrowheads="1"/>
          </p:cNvSpPr>
          <p:nvPr/>
        </p:nvSpPr>
        <p:spPr bwMode="auto">
          <a:xfrm>
            <a:off x="4114800" y="2362200"/>
            <a:ext cx="514350" cy="366713"/>
          </a:xfrm>
          <a:prstGeom prst="rect">
            <a:avLst/>
          </a:prstGeom>
          <a:noFill/>
          <a:ln w="9525">
            <a:noFill/>
            <a:miter lim="800000"/>
            <a:headEnd/>
            <a:tailEnd/>
          </a:ln>
          <a:effectLst/>
        </p:spPr>
        <p:txBody>
          <a:bodyPr wrap="none">
            <a:spAutoFit/>
          </a:bodyPr>
          <a:lstStyle/>
          <a:p>
            <a:r>
              <a:rPr lang="en-US"/>
              <a:t>9%</a:t>
            </a:r>
          </a:p>
        </p:txBody>
      </p:sp>
      <p:sp>
        <p:nvSpPr>
          <p:cNvPr id="752646" name="Text Box 6"/>
          <p:cNvSpPr txBox="1">
            <a:spLocks noChangeArrowheads="1"/>
          </p:cNvSpPr>
          <p:nvPr/>
        </p:nvSpPr>
        <p:spPr bwMode="auto">
          <a:xfrm>
            <a:off x="4114800" y="2909888"/>
            <a:ext cx="831850" cy="366712"/>
          </a:xfrm>
          <a:prstGeom prst="rect">
            <a:avLst/>
          </a:prstGeom>
          <a:noFill/>
          <a:ln w="9525">
            <a:noFill/>
            <a:miter lim="800000"/>
            <a:headEnd/>
            <a:tailEnd/>
          </a:ln>
          <a:effectLst/>
        </p:spPr>
        <p:txBody>
          <a:bodyPr wrap="none">
            <a:spAutoFit/>
          </a:bodyPr>
          <a:lstStyle/>
          <a:p>
            <a:r>
              <a:rPr lang="en-US"/>
              <a:t>0.05%</a:t>
            </a:r>
          </a:p>
        </p:txBody>
      </p:sp>
      <p:sp>
        <p:nvSpPr>
          <p:cNvPr id="752647" name="Text Box 7"/>
          <p:cNvSpPr txBox="1">
            <a:spLocks noChangeArrowheads="1"/>
          </p:cNvSpPr>
          <p:nvPr/>
        </p:nvSpPr>
        <p:spPr bwMode="auto">
          <a:xfrm>
            <a:off x="4133850" y="3367088"/>
            <a:ext cx="514350" cy="366712"/>
          </a:xfrm>
          <a:prstGeom prst="rect">
            <a:avLst/>
          </a:prstGeom>
          <a:noFill/>
          <a:ln w="9525">
            <a:noFill/>
            <a:miter lim="800000"/>
            <a:headEnd/>
            <a:tailEnd/>
          </a:ln>
          <a:effectLst/>
        </p:spPr>
        <p:txBody>
          <a:bodyPr wrap="none">
            <a:spAutoFit/>
          </a:bodyPr>
          <a:lstStyle/>
          <a:p>
            <a:r>
              <a:rPr lang="en-US"/>
              <a:t>7%</a:t>
            </a:r>
          </a:p>
        </p:txBody>
      </p:sp>
      <p:sp>
        <p:nvSpPr>
          <p:cNvPr id="752648" name="Text Box 8"/>
          <p:cNvSpPr txBox="1">
            <a:spLocks noChangeArrowheads="1"/>
          </p:cNvSpPr>
          <p:nvPr/>
        </p:nvSpPr>
        <p:spPr bwMode="auto">
          <a:xfrm>
            <a:off x="4114800" y="3886200"/>
            <a:ext cx="514350" cy="366713"/>
          </a:xfrm>
          <a:prstGeom prst="rect">
            <a:avLst/>
          </a:prstGeom>
          <a:noFill/>
          <a:ln w="9525">
            <a:noFill/>
            <a:miter lim="800000"/>
            <a:headEnd/>
            <a:tailEnd/>
          </a:ln>
          <a:effectLst/>
        </p:spPr>
        <p:txBody>
          <a:bodyPr wrap="none">
            <a:spAutoFit/>
          </a:bodyPr>
          <a:lstStyle/>
          <a:p>
            <a:r>
              <a:rPr lang="en-US"/>
              <a:t>4%</a:t>
            </a:r>
          </a:p>
        </p:txBody>
      </p:sp>
      <p:sp>
        <p:nvSpPr>
          <p:cNvPr id="752649" name="Text Box 9"/>
          <p:cNvSpPr txBox="1">
            <a:spLocks noChangeArrowheads="1"/>
          </p:cNvSpPr>
          <p:nvPr/>
        </p:nvSpPr>
        <p:spPr bwMode="auto">
          <a:xfrm>
            <a:off x="4114800" y="4433888"/>
            <a:ext cx="514350" cy="366712"/>
          </a:xfrm>
          <a:prstGeom prst="rect">
            <a:avLst/>
          </a:prstGeom>
          <a:noFill/>
          <a:ln w="9525">
            <a:noFill/>
            <a:miter lim="800000"/>
            <a:headEnd/>
            <a:tailEnd/>
          </a:ln>
          <a:effectLst/>
        </p:spPr>
        <p:txBody>
          <a:bodyPr wrap="none">
            <a:spAutoFit/>
          </a:bodyPr>
          <a:lstStyle/>
          <a:p>
            <a:r>
              <a:rPr lang="en-US"/>
              <a:t>1%</a:t>
            </a:r>
          </a:p>
        </p:txBody>
      </p:sp>
      <p:sp>
        <p:nvSpPr>
          <p:cNvPr id="752650" name="Text Box 10"/>
          <p:cNvSpPr txBox="1">
            <a:spLocks noChangeArrowheads="1"/>
          </p:cNvSpPr>
          <p:nvPr/>
        </p:nvSpPr>
        <p:spPr bwMode="auto">
          <a:xfrm>
            <a:off x="4114800" y="4967288"/>
            <a:ext cx="514350" cy="366712"/>
          </a:xfrm>
          <a:prstGeom prst="rect">
            <a:avLst/>
          </a:prstGeom>
          <a:noFill/>
          <a:ln w="9525">
            <a:noFill/>
            <a:miter lim="800000"/>
            <a:headEnd/>
            <a:tailEnd/>
          </a:ln>
          <a:effectLst/>
        </p:spPr>
        <p:txBody>
          <a:bodyPr wrap="none">
            <a:spAutoFit/>
          </a:bodyPr>
          <a:lstStyle/>
          <a:p>
            <a:r>
              <a:rPr lang="en-US"/>
              <a:t>4%</a:t>
            </a:r>
          </a:p>
        </p:txBody>
      </p:sp>
      <p:sp>
        <p:nvSpPr>
          <p:cNvPr id="752651" name="Text Box 11"/>
          <p:cNvSpPr txBox="1">
            <a:spLocks noChangeArrowheads="1"/>
          </p:cNvSpPr>
          <p:nvPr/>
        </p:nvSpPr>
        <p:spPr bwMode="auto">
          <a:xfrm>
            <a:off x="746125" y="1763713"/>
            <a:ext cx="8258175" cy="396875"/>
          </a:xfrm>
          <a:prstGeom prst="rect">
            <a:avLst/>
          </a:prstGeom>
          <a:noFill/>
          <a:ln w="9525">
            <a:noFill/>
            <a:miter lim="800000"/>
            <a:headEnd/>
            <a:tailEnd/>
          </a:ln>
          <a:effectLst/>
        </p:spPr>
        <p:txBody>
          <a:bodyPr wrap="none">
            <a:spAutoFit/>
          </a:bodyPr>
          <a:lstStyle/>
          <a:p>
            <a:r>
              <a:rPr lang="en-US" sz="2000" b="1">
                <a:solidFill>
                  <a:srgbClr val="5C0000"/>
                </a:solidFill>
              </a:rPr>
              <a:t>Land use                     % of model       Target relative to NRI estimate</a:t>
            </a:r>
          </a:p>
        </p:txBody>
      </p:sp>
      <p:sp>
        <p:nvSpPr>
          <p:cNvPr id="752652" name="Text Box 12"/>
          <p:cNvSpPr txBox="1">
            <a:spLocks noChangeArrowheads="1"/>
          </p:cNvSpPr>
          <p:nvPr/>
        </p:nvSpPr>
        <p:spPr bwMode="auto">
          <a:xfrm>
            <a:off x="381000" y="5486400"/>
            <a:ext cx="7620000" cy="1155700"/>
          </a:xfrm>
          <a:prstGeom prst="rect">
            <a:avLst/>
          </a:prstGeom>
          <a:solidFill>
            <a:srgbClr val="EFF7A7"/>
          </a:solidFill>
          <a:ln w="9525">
            <a:noFill/>
            <a:miter lim="800000"/>
            <a:headEnd/>
            <a:tailEnd/>
          </a:ln>
          <a:effectLst/>
        </p:spPr>
        <p:txBody>
          <a:bodyPr>
            <a:spAutoFit/>
          </a:bodyPr>
          <a:lstStyle/>
          <a:p>
            <a:r>
              <a:rPr lang="en-US" sz="1400"/>
              <a:t>NRI provided direct estimates for Pasture.  Poor Pasture is pasture that is heavily trampled near streams.  It is a small land use that exports at a high rate.  NRI provided estimates for Hay for the phase 2 model.  The estimates were generally 1/3 of crop for that data set, so the proportion was kept.  Low till is generally 40% lower than High Till, so that ratio was applied with an average value of the NRI estimate. </a:t>
            </a:r>
            <a:endParaRPr lang="en-US"/>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6"/>
          <p:cNvSpPr>
            <a:spLocks noGrp="1"/>
          </p:cNvSpPr>
          <p:nvPr>
            <p:ph type="sldNum" sz="quarter" idx="12"/>
          </p:nvPr>
        </p:nvSpPr>
        <p:spPr/>
        <p:txBody>
          <a:bodyPr/>
          <a:lstStyle/>
          <a:p>
            <a:fld id="{46B4F8BF-BD6D-4C1F-A625-AB20FE4E53B8}" type="slidenum">
              <a:rPr lang="en-US"/>
              <a:pPr/>
              <a:t>99</a:t>
            </a:fld>
            <a:endParaRPr lang="en-US"/>
          </a:p>
        </p:txBody>
      </p:sp>
      <p:sp>
        <p:nvSpPr>
          <p:cNvPr id="754690" name="Rectangle 2"/>
          <p:cNvSpPr>
            <a:spLocks noChangeArrowheads="1"/>
          </p:cNvSpPr>
          <p:nvPr/>
        </p:nvSpPr>
        <p:spPr bwMode="auto">
          <a:xfrm>
            <a:off x="152400" y="2209800"/>
            <a:ext cx="4114800" cy="990600"/>
          </a:xfrm>
          <a:prstGeom prst="rect">
            <a:avLst/>
          </a:prstGeom>
          <a:solidFill>
            <a:schemeClr val="folHlink"/>
          </a:solidFill>
          <a:ln w="9525">
            <a:noFill/>
            <a:miter lim="800000"/>
            <a:headEnd/>
            <a:tailEnd/>
          </a:ln>
          <a:effectLst/>
        </p:spPr>
        <p:txBody>
          <a:bodyPr wrap="none" anchor="ctr"/>
          <a:lstStyle/>
          <a:p>
            <a:endParaRPr lang="en-US"/>
          </a:p>
        </p:txBody>
      </p:sp>
      <p:sp>
        <p:nvSpPr>
          <p:cNvPr id="754691" name="Rectangle 3"/>
          <p:cNvSpPr>
            <a:spLocks noChangeArrowheads="1"/>
          </p:cNvSpPr>
          <p:nvPr/>
        </p:nvSpPr>
        <p:spPr bwMode="auto">
          <a:xfrm>
            <a:off x="152400" y="3200400"/>
            <a:ext cx="4114800" cy="3429000"/>
          </a:xfrm>
          <a:prstGeom prst="rect">
            <a:avLst/>
          </a:prstGeom>
          <a:solidFill>
            <a:schemeClr val="accent1"/>
          </a:solidFill>
          <a:ln w="9525">
            <a:noFill/>
            <a:miter lim="800000"/>
            <a:headEnd/>
            <a:tailEnd/>
          </a:ln>
          <a:effectLst/>
        </p:spPr>
        <p:txBody>
          <a:bodyPr wrap="none" anchor="ctr"/>
          <a:lstStyle/>
          <a:p>
            <a:endParaRPr lang="en-US"/>
          </a:p>
        </p:txBody>
      </p:sp>
      <p:sp>
        <p:nvSpPr>
          <p:cNvPr id="754692" name="Rectangle 4"/>
          <p:cNvSpPr>
            <a:spLocks noGrp="1" noChangeArrowheads="1"/>
          </p:cNvSpPr>
          <p:nvPr>
            <p:ph type="title"/>
          </p:nvPr>
        </p:nvSpPr>
        <p:spPr>
          <a:xfrm>
            <a:off x="457200" y="274638"/>
            <a:ext cx="8305800" cy="1020762"/>
          </a:xfrm>
        </p:spPr>
        <p:txBody>
          <a:bodyPr/>
          <a:lstStyle/>
          <a:p>
            <a:r>
              <a:rPr lang="en-US" sz="3600">
                <a:latin typeface="Times New Roman" pitchFamily="18" charset="0"/>
              </a:rPr>
              <a:t>Needed EOF targets for land uses not included in the NRI estimates</a:t>
            </a:r>
            <a:endParaRPr lang="en-US" sz="3600"/>
          </a:p>
        </p:txBody>
      </p:sp>
      <p:sp>
        <p:nvSpPr>
          <p:cNvPr id="754693" name="Rectangle 5"/>
          <p:cNvSpPr>
            <a:spLocks noGrp="1" noChangeArrowheads="1"/>
          </p:cNvSpPr>
          <p:nvPr>
            <p:ph type="body" sz="half" idx="1"/>
          </p:nvPr>
        </p:nvSpPr>
        <p:spPr>
          <a:xfrm>
            <a:off x="152400" y="2133600"/>
            <a:ext cx="8839200" cy="4038600"/>
          </a:xfrm>
        </p:spPr>
        <p:txBody>
          <a:bodyPr/>
          <a:lstStyle/>
          <a:p>
            <a:r>
              <a:rPr lang="en-US">
                <a:latin typeface="Times New Roman" pitchFamily="18" charset="0"/>
              </a:rPr>
              <a:t>Forest			</a:t>
            </a:r>
          </a:p>
          <a:p>
            <a:r>
              <a:rPr lang="en-US">
                <a:latin typeface="Times New Roman" pitchFamily="18" charset="0"/>
              </a:rPr>
              <a:t>Harvested Forest	</a:t>
            </a:r>
          </a:p>
          <a:p>
            <a:r>
              <a:rPr lang="en-US">
                <a:latin typeface="Times New Roman" pitchFamily="18" charset="0"/>
              </a:rPr>
              <a:t>Natural grass		</a:t>
            </a:r>
          </a:p>
          <a:p>
            <a:r>
              <a:rPr lang="en-US">
                <a:latin typeface="Times New Roman" pitchFamily="18" charset="0"/>
              </a:rPr>
              <a:t>Bare			</a:t>
            </a:r>
          </a:p>
          <a:p>
            <a:r>
              <a:rPr lang="en-US">
                <a:latin typeface="Times New Roman" pitchFamily="18" charset="0"/>
              </a:rPr>
              <a:t>Extractive			</a:t>
            </a:r>
          </a:p>
          <a:p>
            <a:r>
              <a:rPr lang="en-US">
                <a:latin typeface="Times New Roman" pitchFamily="18" charset="0"/>
              </a:rPr>
              <a:t>Pervious Urban		</a:t>
            </a:r>
          </a:p>
          <a:p>
            <a:r>
              <a:rPr lang="en-US">
                <a:latin typeface="Times New Roman" pitchFamily="18" charset="0"/>
              </a:rPr>
              <a:t>Impervious Urban</a:t>
            </a:r>
          </a:p>
        </p:txBody>
      </p:sp>
      <p:sp>
        <p:nvSpPr>
          <p:cNvPr id="754694" name="Rectangle 6"/>
          <p:cNvSpPr>
            <a:spLocks noChangeArrowheads="1"/>
          </p:cNvSpPr>
          <p:nvPr/>
        </p:nvSpPr>
        <p:spPr bwMode="auto">
          <a:xfrm>
            <a:off x="0" y="1371600"/>
            <a:ext cx="3429000" cy="685800"/>
          </a:xfrm>
          <a:prstGeom prst="rect">
            <a:avLst/>
          </a:prstGeom>
          <a:noFill/>
          <a:ln w="9525">
            <a:noFill/>
            <a:miter lim="800000"/>
            <a:headEnd/>
            <a:tailEnd/>
          </a:ln>
          <a:effectLst/>
        </p:spPr>
        <p:txBody>
          <a:bodyPr anchor="ctr"/>
          <a:lstStyle/>
          <a:p>
            <a:pPr algn="ctr"/>
            <a:r>
              <a:rPr lang="en-US" sz="3600">
                <a:solidFill>
                  <a:schemeClr val="accent2"/>
                </a:solidFill>
                <a:latin typeface="Times New Roman" pitchFamily="18" charset="0"/>
              </a:rPr>
              <a:t>Other</a:t>
            </a:r>
            <a:endParaRPr lang="en-US" sz="3600">
              <a:solidFill>
                <a:schemeClr val="accent2"/>
              </a:solidFill>
            </a:endParaRPr>
          </a:p>
        </p:txBody>
      </p:sp>
      <p:sp>
        <p:nvSpPr>
          <p:cNvPr id="754695" name="Text Box 7"/>
          <p:cNvSpPr txBox="1">
            <a:spLocks noChangeArrowheads="1"/>
          </p:cNvSpPr>
          <p:nvPr/>
        </p:nvSpPr>
        <p:spPr bwMode="auto">
          <a:xfrm>
            <a:off x="3276600" y="2209800"/>
            <a:ext cx="641350" cy="366713"/>
          </a:xfrm>
          <a:prstGeom prst="rect">
            <a:avLst/>
          </a:prstGeom>
          <a:noFill/>
          <a:ln w="9525">
            <a:noFill/>
            <a:miter lim="800000"/>
            <a:headEnd/>
            <a:tailEnd/>
          </a:ln>
          <a:effectLst/>
        </p:spPr>
        <p:txBody>
          <a:bodyPr wrap="none">
            <a:spAutoFit/>
          </a:bodyPr>
          <a:lstStyle/>
          <a:p>
            <a:r>
              <a:rPr lang="en-US"/>
              <a:t>65%</a:t>
            </a:r>
          </a:p>
        </p:txBody>
      </p:sp>
      <p:sp>
        <p:nvSpPr>
          <p:cNvPr id="754696" name="Text Box 8"/>
          <p:cNvSpPr txBox="1">
            <a:spLocks noChangeArrowheads="1"/>
          </p:cNvSpPr>
          <p:nvPr/>
        </p:nvSpPr>
        <p:spPr bwMode="auto">
          <a:xfrm>
            <a:off x="3435350" y="2757488"/>
            <a:ext cx="831850" cy="366712"/>
          </a:xfrm>
          <a:prstGeom prst="rect">
            <a:avLst/>
          </a:prstGeom>
          <a:noFill/>
          <a:ln w="9525">
            <a:noFill/>
            <a:miter lim="800000"/>
            <a:headEnd/>
            <a:tailEnd/>
          </a:ln>
          <a:effectLst/>
        </p:spPr>
        <p:txBody>
          <a:bodyPr wrap="none">
            <a:spAutoFit/>
          </a:bodyPr>
          <a:lstStyle/>
          <a:p>
            <a:r>
              <a:rPr lang="en-US"/>
              <a:t>0.65%</a:t>
            </a:r>
          </a:p>
        </p:txBody>
      </p:sp>
      <p:sp>
        <p:nvSpPr>
          <p:cNvPr id="754697" name="Text Box 9"/>
          <p:cNvSpPr txBox="1">
            <a:spLocks noChangeArrowheads="1"/>
          </p:cNvSpPr>
          <p:nvPr/>
        </p:nvSpPr>
        <p:spPr bwMode="auto">
          <a:xfrm>
            <a:off x="3429000" y="3276600"/>
            <a:ext cx="831850" cy="366713"/>
          </a:xfrm>
          <a:prstGeom prst="rect">
            <a:avLst/>
          </a:prstGeom>
          <a:noFill/>
          <a:ln w="9525">
            <a:noFill/>
            <a:miter lim="800000"/>
            <a:headEnd/>
            <a:tailEnd/>
          </a:ln>
          <a:effectLst/>
        </p:spPr>
        <p:txBody>
          <a:bodyPr wrap="none">
            <a:spAutoFit/>
          </a:bodyPr>
          <a:lstStyle/>
          <a:p>
            <a:r>
              <a:rPr lang="en-US"/>
              <a:t>0.65%</a:t>
            </a:r>
          </a:p>
        </p:txBody>
      </p:sp>
      <p:sp>
        <p:nvSpPr>
          <p:cNvPr id="754698" name="Text Box 10"/>
          <p:cNvSpPr txBox="1">
            <a:spLocks noChangeArrowheads="1"/>
          </p:cNvSpPr>
          <p:nvPr/>
        </p:nvSpPr>
        <p:spPr bwMode="auto">
          <a:xfrm>
            <a:off x="3435350" y="3733800"/>
            <a:ext cx="831850" cy="366713"/>
          </a:xfrm>
          <a:prstGeom prst="rect">
            <a:avLst/>
          </a:prstGeom>
          <a:noFill/>
          <a:ln w="9525">
            <a:noFill/>
            <a:miter lim="800000"/>
            <a:headEnd/>
            <a:tailEnd/>
          </a:ln>
          <a:effectLst/>
        </p:spPr>
        <p:txBody>
          <a:bodyPr wrap="none">
            <a:spAutoFit/>
          </a:bodyPr>
          <a:lstStyle/>
          <a:p>
            <a:r>
              <a:rPr lang="en-US"/>
              <a:t>0.52%</a:t>
            </a:r>
          </a:p>
        </p:txBody>
      </p:sp>
      <p:sp>
        <p:nvSpPr>
          <p:cNvPr id="754699" name="Text Box 11"/>
          <p:cNvSpPr txBox="1">
            <a:spLocks noChangeArrowheads="1"/>
          </p:cNvSpPr>
          <p:nvPr/>
        </p:nvSpPr>
        <p:spPr bwMode="auto">
          <a:xfrm>
            <a:off x="3429000" y="4281488"/>
            <a:ext cx="831850" cy="366712"/>
          </a:xfrm>
          <a:prstGeom prst="rect">
            <a:avLst/>
          </a:prstGeom>
          <a:noFill/>
          <a:ln w="9525">
            <a:noFill/>
            <a:miter lim="800000"/>
            <a:headEnd/>
            <a:tailEnd/>
          </a:ln>
          <a:effectLst/>
        </p:spPr>
        <p:txBody>
          <a:bodyPr wrap="none">
            <a:spAutoFit/>
          </a:bodyPr>
          <a:lstStyle/>
          <a:p>
            <a:r>
              <a:rPr lang="en-US"/>
              <a:t>0.11%</a:t>
            </a:r>
          </a:p>
        </p:txBody>
      </p:sp>
      <p:sp>
        <p:nvSpPr>
          <p:cNvPr id="754700" name="Text Box 12"/>
          <p:cNvSpPr txBox="1">
            <a:spLocks noChangeArrowheads="1"/>
          </p:cNvSpPr>
          <p:nvPr/>
        </p:nvSpPr>
        <p:spPr bwMode="auto">
          <a:xfrm>
            <a:off x="3435350" y="4724400"/>
            <a:ext cx="704850" cy="366713"/>
          </a:xfrm>
          <a:prstGeom prst="rect">
            <a:avLst/>
          </a:prstGeom>
          <a:noFill/>
          <a:ln w="9525">
            <a:noFill/>
            <a:miter lim="800000"/>
            <a:headEnd/>
            <a:tailEnd/>
          </a:ln>
          <a:effectLst/>
        </p:spPr>
        <p:txBody>
          <a:bodyPr wrap="none">
            <a:spAutoFit/>
          </a:bodyPr>
          <a:lstStyle/>
          <a:p>
            <a:r>
              <a:rPr lang="en-US"/>
              <a:t>7.1%</a:t>
            </a:r>
          </a:p>
        </p:txBody>
      </p:sp>
      <p:sp>
        <p:nvSpPr>
          <p:cNvPr id="754701" name="Text Box 13"/>
          <p:cNvSpPr txBox="1">
            <a:spLocks noChangeArrowheads="1"/>
          </p:cNvSpPr>
          <p:nvPr/>
        </p:nvSpPr>
        <p:spPr bwMode="auto">
          <a:xfrm>
            <a:off x="3429000" y="5272088"/>
            <a:ext cx="704850" cy="366712"/>
          </a:xfrm>
          <a:prstGeom prst="rect">
            <a:avLst/>
          </a:prstGeom>
          <a:noFill/>
          <a:ln w="9525">
            <a:noFill/>
            <a:miter lim="800000"/>
            <a:headEnd/>
            <a:tailEnd/>
          </a:ln>
          <a:effectLst/>
        </p:spPr>
        <p:txBody>
          <a:bodyPr wrap="none">
            <a:spAutoFit/>
          </a:bodyPr>
          <a:lstStyle/>
          <a:p>
            <a:r>
              <a:rPr lang="en-US"/>
              <a:t>1.2%</a:t>
            </a:r>
          </a:p>
        </p:txBody>
      </p:sp>
      <p:sp>
        <p:nvSpPr>
          <p:cNvPr id="754702" name="Text Box 14"/>
          <p:cNvSpPr txBox="1">
            <a:spLocks noChangeArrowheads="1"/>
          </p:cNvSpPr>
          <p:nvPr/>
        </p:nvSpPr>
        <p:spPr bwMode="auto">
          <a:xfrm>
            <a:off x="381000" y="5935663"/>
            <a:ext cx="3657600" cy="641350"/>
          </a:xfrm>
          <a:prstGeom prst="rect">
            <a:avLst/>
          </a:prstGeom>
          <a:noFill/>
          <a:ln w="9525">
            <a:noFill/>
            <a:miter lim="800000"/>
            <a:headEnd/>
            <a:tailEnd/>
          </a:ln>
          <a:effectLst/>
        </p:spPr>
        <p:txBody>
          <a:bodyPr>
            <a:spAutoFit/>
          </a:bodyPr>
          <a:lstStyle/>
          <a:p>
            <a:pPr>
              <a:spcBef>
                <a:spcPct val="50000"/>
              </a:spcBef>
            </a:pPr>
            <a:r>
              <a:rPr lang="en-US"/>
              <a:t>The above land uses are discussed on the following pages</a:t>
            </a:r>
          </a:p>
        </p:txBody>
      </p:sp>
      <p:sp>
        <p:nvSpPr>
          <p:cNvPr id="754703" name="Text Box 15"/>
          <p:cNvSpPr txBox="1">
            <a:spLocks noChangeArrowheads="1"/>
          </p:cNvSpPr>
          <p:nvPr/>
        </p:nvSpPr>
        <p:spPr bwMode="auto">
          <a:xfrm>
            <a:off x="4419600" y="1524000"/>
            <a:ext cx="4495800" cy="5254625"/>
          </a:xfrm>
          <a:prstGeom prst="rect">
            <a:avLst/>
          </a:prstGeom>
          <a:solidFill>
            <a:srgbClr val="E6FF9F"/>
          </a:solidFill>
          <a:ln w="9525">
            <a:noFill/>
            <a:miter lim="800000"/>
            <a:headEnd/>
            <a:tailEnd/>
          </a:ln>
          <a:effectLst/>
        </p:spPr>
        <p:txBody>
          <a:bodyPr>
            <a:spAutoFit/>
          </a:bodyPr>
          <a:lstStyle/>
          <a:p>
            <a:pPr>
              <a:spcBef>
                <a:spcPct val="50000"/>
              </a:spcBef>
            </a:pPr>
            <a:r>
              <a:rPr lang="en-US" sz="2000" b="1"/>
              <a:t>Forest</a:t>
            </a:r>
            <a:r>
              <a:rPr lang="en-US" sz="1600"/>
              <a:t>:</a:t>
            </a:r>
          </a:p>
          <a:p>
            <a:pPr>
              <a:spcBef>
                <a:spcPct val="50000"/>
              </a:spcBef>
            </a:pPr>
            <a:r>
              <a:rPr lang="en-US" sz="1600"/>
              <a:t>NRI estimates exist for phase 4 for the Chesapeake Bay watershed.  Use these where available.</a:t>
            </a:r>
          </a:p>
          <a:p>
            <a:pPr>
              <a:spcBef>
                <a:spcPct val="50000"/>
              </a:spcBef>
            </a:pPr>
            <a:r>
              <a:rPr lang="en-US" sz="1600"/>
              <a:t>For simulated areas outside of the Chesapeake Bay watershed, use USLE populated by GIS estimates of factors.  Ratio the results to that the range is equal to the range for the Chesapeake Bay Watershed</a:t>
            </a:r>
          </a:p>
          <a:p>
            <a:pPr>
              <a:spcBef>
                <a:spcPct val="50000"/>
              </a:spcBef>
            </a:pPr>
            <a:r>
              <a:rPr lang="en-US" sz="2000" b="1"/>
              <a:t>Harvested Forest:</a:t>
            </a:r>
          </a:p>
          <a:p>
            <a:r>
              <a:rPr lang="en-US" sz="1600"/>
              <a:t>Bare ground erosion rates of forest soils are three to four orders of magnitude greater than base forest erosion rates, but current practice in Mid-Atlantic Region does not reduce forests to bare ground generally.</a:t>
            </a:r>
          </a:p>
          <a:p>
            <a:endParaRPr lang="en-US" sz="1600"/>
          </a:p>
          <a:p>
            <a:r>
              <a:rPr lang="en-US" sz="1600"/>
              <a:t>Use 3.4 t/ac/yr as target rate, which is one order of magnitude greater than the average base forest rate.</a:t>
            </a:r>
          </a:p>
        </p:txBody>
      </p:sp>
      <p:sp>
        <p:nvSpPr>
          <p:cNvPr id="754704" name="Rectangle 16"/>
          <p:cNvSpPr>
            <a:spLocks noChangeArrowheads="1"/>
          </p:cNvSpPr>
          <p:nvPr/>
        </p:nvSpPr>
        <p:spPr bwMode="auto">
          <a:xfrm>
            <a:off x="4267200" y="2209800"/>
            <a:ext cx="152400" cy="990600"/>
          </a:xfrm>
          <a:prstGeom prst="rect">
            <a:avLst/>
          </a:prstGeom>
          <a:gradFill rotWithShape="1">
            <a:gsLst>
              <a:gs pos="0">
                <a:schemeClr val="folHlink"/>
              </a:gs>
              <a:gs pos="100000">
                <a:srgbClr val="E6FF9F"/>
              </a:gs>
            </a:gsLst>
            <a:lin ang="0" scaled="1"/>
          </a:gradFill>
          <a:ln w="9525">
            <a:no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8530</TotalTime>
  <Words>8636</Words>
  <Application>Microsoft Office PowerPoint</Application>
  <PresentationFormat>On-screen Show (4:3)</PresentationFormat>
  <Paragraphs>2157</Paragraphs>
  <Slides>218</Slides>
  <Notes>102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4</vt:i4>
      </vt:variant>
      <vt:variant>
        <vt:lpstr>Slide Titles</vt:lpstr>
      </vt:variant>
      <vt:variant>
        <vt:i4>218</vt:i4>
      </vt:variant>
    </vt:vector>
  </HeadingPairs>
  <TitlesOfParts>
    <vt:vector size="228" baseType="lpstr">
      <vt:lpstr>Arial</vt:lpstr>
      <vt:lpstr>Times New Roman</vt:lpstr>
      <vt:lpstr>Tahoma</vt:lpstr>
      <vt:lpstr>Wingdings</vt:lpstr>
      <vt:lpstr>Bodoni MT Poster Compressed</vt:lpstr>
      <vt:lpstr>Default Design</vt:lpstr>
      <vt:lpstr>Microsoft Office Excel Chart</vt:lpstr>
      <vt:lpstr>Microsoft Excel Worksheet</vt:lpstr>
      <vt:lpstr>MathType 5.0 Equation</vt:lpstr>
      <vt:lpstr>Microsoft Equation 3.0</vt:lpstr>
      <vt:lpstr>Phase 5 Watershed Model</vt:lpstr>
      <vt:lpstr>Overview</vt:lpstr>
      <vt:lpstr>Chesapeake Bay Program Decision Support System</vt:lpstr>
      <vt:lpstr>Slide 4</vt:lpstr>
      <vt:lpstr>Each segment consists of  separately-modeled land uses</vt:lpstr>
      <vt:lpstr>Slide 6</vt:lpstr>
      <vt:lpstr>BMPs</vt:lpstr>
      <vt:lpstr>BMPs</vt:lpstr>
      <vt:lpstr>BMPs</vt:lpstr>
      <vt:lpstr>BMPs</vt:lpstr>
      <vt:lpstr>BMPs</vt:lpstr>
      <vt:lpstr>BMPs</vt:lpstr>
      <vt:lpstr>Slide 13</vt:lpstr>
      <vt:lpstr>Slide 14</vt:lpstr>
      <vt:lpstr>Slide 15</vt:lpstr>
      <vt:lpstr>Slide 16</vt:lpstr>
      <vt:lpstr>Slide 17</vt:lpstr>
      <vt:lpstr>Integrated model built by integrated community of decision makers and modelers</vt:lpstr>
      <vt:lpstr>Major Advances in Phase 5</vt:lpstr>
      <vt:lpstr>Slide 20</vt:lpstr>
      <vt:lpstr>Slide 21</vt:lpstr>
      <vt:lpstr>Slide 22</vt:lpstr>
      <vt:lpstr>Slide 23</vt:lpstr>
      <vt:lpstr>Slide 24</vt:lpstr>
      <vt:lpstr>Slide 25</vt:lpstr>
      <vt:lpstr>HSPF</vt:lpstr>
      <vt:lpstr>Logistics problem</vt:lpstr>
      <vt:lpstr>Flexible Functionality</vt:lpstr>
      <vt:lpstr>Slide 29</vt:lpstr>
      <vt:lpstr>Slide 30</vt:lpstr>
      <vt:lpstr>Slide 31</vt:lpstr>
      <vt:lpstr>ETM Functionality</vt:lpstr>
      <vt:lpstr>Slide 33</vt:lpstr>
      <vt:lpstr>Overall software system functionality</vt:lpstr>
      <vt:lpstr>Open-Source Model</vt:lpstr>
      <vt:lpstr>Slide 36</vt:lpstr>
      <vt:lpstr>Slide 37</vt:lpstr>
      <vt:lpstr>Chesapeake Online Assessment Support Tool</vt:lpstr>
      <vt:lpstr>What Can COAST Tell Us?</vt:lpstr>
      <vt:lpstr>Example: Forest Buffers</vt:lpstr>
      <vt:lpstr>BMP Editing Screen</vt:lpstr>
      <vt:lpstr>Results: Adding Forest Buffers</vt:lpstr>
      <vt:lpstr>Better, extended, and  finer scale data sets</vt:lpstr>
      <vt:lpstr>Slide 44</vt:lpstr>
      <vt:lpstr>Slide 45</vt:lpstr>
      <vt:lpstr>Methodology</vt:lpstr>
      <vt:lpstr>Slide 47</vt:lpstr>
      <vt:lpstr>Slide 48</vt:lpstr>
      <vt:lpstr>Septic Loading Rate</vt:lpstr>
      <vt:lpstr>Atmospheric Deposition Estimates</vt:lpstr>
      <vt:lpstr>River Geomorphology Data</vt:lpstr>
      <vt:lpstr>Slide 52</vt:lpstr>
      <vt:lpstr>Slide 53</vt:lpstr>
      <vt:lpstr>Slide 54</vt:lpstr>
      <vt:lpstr>Slide 55</vt:lpstr>
      <vt:lpstr>Manure Data Model</vt:lpstr>
      <vt:lpstr>Slide 57</vt:lpstr>
      <vt:lpstr>BMPs</vt:lpstr>
      <vt:lpstr>Better and extended data sets</vt:lpstr>
      <vt:lpstr>Slide 60</vt:lpstr>
      <vt:lpstr>Automated Calibration</vt:lpstr>
      <vt:lpstr>How do we calibrate?</vt:lpstr>
      <vt:lpstr>Slide 63</vt:lpstr>
      <vt:lpstr>Calibration Process</vt:lpstr>
      <vt:lpstr>HYDROLOGY Calibration</vt:lpstr>
      <vt:lpstr>Phase 5 Rivers, Segments, and Flow Calibration Stations</vt:lpstr>
      <vt:lpstr>Daunting Problem</vt:lpstr>
      <vt:lpstr>Reducing the parameter set</vt:lpstr>
      <vt:lpstr>Sensitivities</vt:lpstr>
      <vt:lpstr>Sensitivities</vt:lpstr>
      <vt:lpstr>Linking Land to River</vt:lpstr>
      <vt:lpstr>Slide 72</vt:lpstr>
      <vt:lpstr>Slide 73</vt:lpstr>
      <vt:lpstr>Main Calibration Test: Nash – Sutcliffe Model efficiency</vt:lpstr>
      <vt:lpstr>Slide 75</vt:lpstr>
      <vt:lpstr>Slide 76</vt:lpstr>
      <vt:lpstr>Slide 77</vt:lpstr>
      <vt:lpstr>Virginia evaluated hydrology against their own set of criteria</vt:lpstr>
      <vt:lpstr>Slide 79</vt:lpstr>
      <vt:lpstr>Problem diagnosis</vt:lpstr>
      <vt:lpstr>Slide 81</vt:lpstr>
      <vt:lpstr>Slide 82</vt:lpstr>
      <vt:lpstr>13 segments with 3 or more characteristics significantly outside criteria during calibration</vt:lpstr>
      <vt:lpstr>TEMPERATURE Calibration</vt:lpstr>
      <vt:lpstr>Land Processes  - empirical</vt:lpstr>
      <vt:lpstr>River Processes</vt:lpstr>
      <vt:lpstr>Strategy</vt:lpstr>
      <vt:lpstr>Slide 88</vt:lpstr>
      <vt:lpstr>Slide 89</vt:lpstr>
      <vt:lpstr>Slide 90</vt:lpstr>
      <vt:lpstr>Slide 91</vt:lpstr>
      <vt:lpstr>Slide 92</vt:lpstr>
      <vt:lpstr>Slide 93</vt:lpstr>
      <vt:lpstr>LAND SEDIMENT Calibration</vt:lpstr>
      <vt:lpstr>Sediment Pathway in Phase 5</vt:lpstr>
      <vt:lpstr>Sediment Pathway in Phase 5</vt:lpstr>
      <vt:lpstr>Needed EOF targets for 13 land uses </vt:lpstr>
      <vt:lpstr>Needed EOF targets for 13 land uses </vt:lpstr>
      <vt:lpstr>Needed EOF targets for land uses not included in the NRI estimates</vt:lpstr>
      <vt:lpstr>Needed EOF targets for land uses not included in the NRI estimates</vt:lpstr>
      <vt:lpstr>Needed EOF targets for land uses not included in the NRI estimates</vt:lpstr>
      <vt:lpstr>Urban Sediment Targets</vt:lpstr>
      <vt:lpstr>Calibration of the Land Sediment Simulation to the Targets</vt:lpstr>
      <vt:lpstr> Calibration Goal - Zero Detached Sed after Large Storms</vt:lpstr>
      <vt:lpstr>Slide 105</vt:lpstr>
      <vt:lpstr>Slide 106</vt:lpstr>
      <vt:lpstr>Slide 107</vt:lpstr>
      <vt:lpstr>Strategy:  Reduce the Parameter Set</vt:lpstr>
      <vt:lpstr>Land Calibration Strategy:   </vt:lpstr>
      <vt:lpstr>Different scenarios make little difference on the correlation of simulated and observed concentrations  </vt:lpstr>
      <vt:lpstr>Average detached storage decrease with Decrease of NVSI ratio and Increase of KSER/KRER ratio</vt:lpstr>
      <vt:lpstr>Land-to-Water Delivery Factors</vt:lpstr>
      <vt:lpstr>Sediment delivery factors by land use and segment</vt:lpstr>
      <vt:lpstr>LAND NUTRIENT Calibration</vt:lpstr>
      <vt:lpstr>Nutrient Calibration Multiple Plans</vt:lpstr>
      <vt:lpstr>Nutrient EOF Targets</vt:lpstr>
      <vt:lpstr>Sources of Data</vt:lpstr>
      <vt:lpstr>Targets</vt:lpstr>
      <vt:lpstr>Average Targets</vt:lpstr>
      <vt:lpstr>Differentiating between regions</vt:lpstr>
      <vt:lpstr>Slide 121</vt:lpstr>
      <vt:lpstr>Slide 122</vt:lpstr>
      <vt:lpstr>Calibration Targets – 8 for each land use</vt:lpstr>
      <vt:lpstr>P and N simulation in AGCHEM</vt:lpstr>
      <vt:lpstr>AGCHEM and PQUAL</vt:lpstr>
      <vt:lpstr>Slide 126</vt:lpstr>
      <vt:lpstr>PQUAL / IQUAL Simulation</vt:lpstr>
      <vt:lpstr>Slide 128</vt:lpstr>
      <vt:lpstr>PQUAL simulation for PO4 in forest and urban</vt:lpstr>
      <vt:lpstr>Slide 130</vt:lpstr>
      <vt:lpstr>Goals of the Land Calibration</vt:lpstr>
      <vt:lpstr>Slide 132</vt:lpstr>
      <vt:lpstr>Crops with uptake targets</vt:lpstr>
      <vt:lpstr>Slide 134</vt:lpstr>
      <vt:lpstr>Decision Rules - Nitrogen</vt:lpstr>
      <vt:lpstr>Pasture is handled differently in two aspects:</vt:lpstr>
      <vt:lpstr>Decision Rules - Phosphorus</vt:lpstr>
      <vt:lpstr>AGCHEM land uses without Uptake Targets</vt:lpstr>
      <vt:lpstr>Decision Rules - Nitrogen</vt:lpstr>
      <vt:lpstr>Decision Rules - Phosphorus</vt:lpstr>
      <vt:lpstr>High tillage Corn/soy/grain</vt:lpstr>
      <vt:lpstr>Low tillage Corn/Soy/Grain</vt:lpstr>
      <vt:lpstr>High tillage Other</vt:lpstr>
      <vt:lpstr>Pasture</vt:lpstr>
      <vt:lpstr>Alfalfa</vt:lpstr>
      <vt:lpstr>Hay with manure</vt:lpstr>
      <vt:lpstr>Slide 147</vt:lpstr>
      <vt:lpstr>Slide 148</vt:lpstr>
      <vt:lpstr>Comparison of  regular crop and nutrient management crop</vt:lpstr>
      <vt:lpstr>High till CSG ~ NM high till</vt:lpstr>
      <vt:lpstr>High till CSG ~ NM high till</vt:lpstr>
      <vt:lpstr>High without manure ~ NM high till</vt:lpstr>
      <vt:lpstr>Low till CSG ~ NM low till</vt:lpstr>
      <vt:lpstr>Hay with manure ~ NM hay</vt:lpstr>
      <vt:lpstr>Pasture ~ NM pasture</vt:lpstr>
      <vt:lpstr>Percentile of calibrated parameters (log scale)</vt:lpstr>
      <vt:lpstr>Slide 157</vt:lpstr>
      <vt:lpstr>Slide 158</vt:lpstr>
      <vt:lpstr>Slide 159</vt:lpstr>
      <vt:lpstr>Summary</vt:lpstr>
      <vt:lpstr>RIVER Calibration</vt:lpstr>
      <vt:lpstr>Sediment Calibration Stations</vt:lpstr>
      <vt:lpstr>Calibration Information</vt:lpstr>
      <vt:lpstr>Slide 164</vt:lpstr>
      <vt:lpstr>Sediment Calibration</vt:lpstr>
      <vt:lpstr>Slide 166</vt:lpstr>
      <vt:lpstr>Potomac Calibration</vt:lpstr>
      <vt:lpstr>Slide 168</vt:lpstr>
      <vt:lpstr>Slide 169</vt:lpstr>
      <vt:lpstr>Slide 170</vt:lpstr>
      <vt:lpstr>Slide 171</vt:lpstr>
      <vt:lpstr>Similar watersheds Different Concentrations</vt:lpstr>
      <vt:lpstr>Slide 173</vt:lpstr>
      <vt:lpstr>Slide 174</vt:lpstr>
      <vt:lpstr>Sediment &amp; Nutrients in Phase 5</vt:lpstr>
      <vt:lpstr>How to arrive at appropriate  Edge of Stream loads?</vt:lpstr>
      <vt:lpstr>In Theory . . .</vt:lpstr>
      <vt:lpstr>Slide 178</vt:lpstr>
      <vt:lpstr>Mass Balance</vt:lpstr>
      <vt:lpstr>Slide 180</vt:lpstr>
      <vt:lpstr>TN  Station Influence</vt:lpstr>
      <vt:lpstr>TP  Station Influence</vt:lpstr>
      <vt:lpstr>TN  Calibrated factors</vt:lpstr>
      <vt:lpstr>TP  Calibrated factors</vt:lpstr>
      <vt:lpstr>Slide 185</vt:lpstr>
      <vt:lpstr>Slide 186</vt:lpstr>
      <vt:lpstr>Slide 187</vt:lpstr>
      <vt:lpstr>Uncertainty Analysis</vt:lpstr>
      <vt:lpstr>Calibration Process</vt:lpstr>
      <vt:lpstr>Uncertainty Analysis - Hydrology</vt:lpstr>
      <vt:lpstr>Uncertainty Analysis – land sediment</vt:lpstr>
      <vt:lpstr>Uncertainty Analysis – land nutrients</vt:lpstr>
      <vt:lpstr>River water quality</vt:lpstr>
      <vt:lpstr>Chesapeake Bay Program Decision Support System</vt:lpstr>
      <vt:lpstr>Uncertainty of Decision</vt:lpstr>
      <vt:lpstr>Decision Algorithm</vt:lpstr>
      <vt:lpstr>Uncertainty Analysis</vt:lpstr>
      <vt:lpstr>Uncertainty Analysis</vt:lpstr>
      <vt:lpstr>Uncertainty Analysis</vt:lpstr>
      <vt:lpstr>Uncertainty Analysis</vt:lpstr>
      <vt:lpstr>Slide 201</vt:lpstr>
      <vt:lpstr>Modeling and Monitoring</vt:lpstr>
      <vt:lpstr>Interactions between monitoring data and models</vt:lpstr>
      <vt:lpstr>Slide 204</vt:lpstr>
      <vt:lpstr>Slide 205</vt:lpstr>
      <vt:lpstr>Slide 206</vt:lpstr>
      <vt:lpstr>Slide 207</vt:lpstr>
      <vt:lpstr>Slide 208</vt:lpstr>
      <vt:lpstr>Climate Change</vt:lpstr>
      <vt:lpstr>Slide 210</vt:lpstr>
      <vt:lpstr>Slide 211</vt:lpstr>
      <vt:lpstr>Slide 212</vt:lpstr>
      <vt:lpstr>Slide 213</vt:lpstr>
      <vt:lpstr>Slide 214</vt:lpstr>
      <vt:lpstr>Slide 215</vt:lpstr>
      <vt:lpstr>Nutrient Speciation</vt:lpstr>
      <vt:lpstr>Organic Simulation</vt:lpstr>
      <vt:lpstr>Slide 218</vt:lpstr>
    </vt:vector>
  </TitlesOfParts>
  <Company>EPA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gshenk</dc:creator>
  <cp:lastModifiedBy>gshenk</cp:lastModifiedBy>
  <cp:revision>40</cp:revision>
  <dcterms:created xsi:type="dcterms:W3CDTF">2007-11-15T14:36:08Z</dcterms:created>
  <dcterms:modified xsi:type="dcterms:W3CDTF">2012-12-20T15:15:49Z</dcterms:modified>
</cp:coreProperties>
</file>